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4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8.xml" ContentType="application/vnd.openxmlformats-officedocument.presentationml.notesSlide+xml"/>
  <Override PartName="/ppt/charts/chart13.xml" ContentType="application/vnd.openxmlformats-officedocument.drawingml.chart+xml"/>
  <Override PartName="/ppt/notesSlides/notesSlide9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charts/chart17.xml" ContentType="application/vnd.openxmlformats-officedocument.drawingml.chart+xml"/>
  <Override PartName="/ppt/notesSlides/notesSlide13.xml" ContentType="application/vnd.openxmlformats-officedocument.presentationml.notesSlide+xml"/>
  <Override PartName="/ppt/charts/chart1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15.xml" ContentType="application/vnd.openxmlformats-officedocument.presentationml.notesSlide+xml"/>
  <Override PartName="/ppt/charts/chart21.xml" ContentType="application/vnd.openxmlformats-officedocument.drawingml.chart+xml"/>
  <Override PartName="/ppt/drawings/drawing5.xml" ContentType="application/vnd.openxmlformats-officedocument.drawingml.chartshapes+xml"/>
  <Override PartName="/ppt/charts/chart22.xml" ContentType="application/vnd.openxmlformats-officedocument.drawingml.chart+xml"/>
  <Override PartName="/ppt/drawings/drawing6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3.xml" ContentType="application/vnd.openxmlformats-officedocument.drawingml.chart+xml"/>
  <Override PartName="/ppt/drawings/drawing7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24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8.xml" ContentType="application/vnd.openxmlformats-officedocument.drawingml.chartshapes+xml"/>
  <Override PartName="/ppt/notesSlides/notesSlide18.xml" ContentType="application/vnd.openxmlformats-officedocument.presentationml.notesSlide+xml"/>
  <Override PartName="/ppt/charts/chart25.xml" ContentType="application/vnd.openxmlformats-officedocument.drawingml.chart+xml"/>
  <Override PartName="/ppt/notesSlides/notesSlide19.xml" ContentType="application/vnd.openxmlformats-officedocument.presentationml.notesSlide+xml"/>
  <Override PartName="/ppt/charts/chart26.xml" ContentType="application/vnd.openxmlformats-officedocument.drawingml.chart+xml"/>
  <Override PartName="/ppt/notesSlides/notesSlide20.xml" ContentType="application/vnd.openxmlformats-officedocument.presentationml.notesSlide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1.xml" ContentType="application/vnd.openxmlformats-officedocument.presentationml.notesSlide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856" r:id="rId3"/>
    <p:sldMasterId id="2147483868" r:id="rId4"/>
  </p:sldMasterIdLst>
  <p:notesMasterIdLst>
    <p:notesMasterId r:id="rId29"/>
  </p:notesMasterIdLst>
  <p:sldIdLst>
    <p:sldId id="557" r:id="rId5"/>
    <p:sldId id="555" r:id="rId6"/>
    <p:sldId id="523" r:id="rId7"/>
    <p:sldId id="522" r:id="rId8"/>
    <p:sldId id="561" r:id="rId9"/>
    <p:sldId id="463" r:id="rId10"/>
    <p:sldId id="464" r:id="rId11"/>
    <p:sldId id="496" r:id="rId12"/>
    <p:sldId id="453" r:id="rId13"/>
    <p:sldId id="461" r:id="rId14"/>
    <p:sldId id="562" r:id="rId15"/>
    <p:sldId id="529" r:id="rId16"/>
    <p:sldId id="504" r:id="rId17"/>
    <p:sldId id="509" r:id="rId18"/>
    <p:sldId id="505" r:id="rId19"/>
    <p:sldId id="540" r:id="rId20"/>
    <p:sldId id="541" r:id="rId21"/>
    <p:sldId id="542" r:id="rId22"/>
    <p:sldId id="543" r:id="rId23"/>
    <p:sldId id="544" r:id="rId24"/>
    <p:sldId id="545" r:id="rId25"/>
    <p:sldId id="546" r:id="rId26"/>
    <p:sldId id="547" r:id="rId27"/>
    <p:sldId id="548" r:id="rId28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t-PC-1173-01" initials="A" lastIdx="2" clrIdx="0"/>
  <p:cmAuthor id="2" name="ART PC Office 67" initials="APO6" lastIdx="1" clrIdx="1">
    <p:extLst>
      <p:ext uri="{19B8F6BF-5375-455C-9EA6-DF929625EA0E}">
        <p15:presenceInfo xmlns:p15="http://schemas.microsoft.com/office/powerpoint/2012/main" userId="ART PC Office 67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F0BA"/>
    <a:srgbClr val="04D9D3"/>
    <a:srgbClr val="4D8EE0"/>
    <a:srgbClr val="FF00FF"/>
    <a:srgbClr val="66FF66"/>
    <a:srgbClr val="9CDC57"/>
    <a:srgbClr val="B4E5BC"/>
    <a:srgbClr val="FFFF99"/>
    <a:srgbClr val="92D050"/>
    <a:srgbClr val="4584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94386" autoAdjust="0"/>
  </p:normalViewPr>
  <p:slideViewPr>
    <p:cSldViewPr snapToGrid="0">
      <p:cViewPr varScale="1">
        <p:scale>
          <a:sx n="109" d="100"/>
          <a:sy n="109" d="100"/>
        </p:scale>
        <p:origin x="1566" y="108"/>
      </p:cViewPr>
      <p:guideLst>
        <p:guide orient="horz" pos="2160"/>
        <p:guide pos="2880"/>
        <p:guide orient="horz" pos="21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6966"/>
    </p:cViewPr>
  </p:sorterViewPr>
  <p:notesViewPr>
    <p:cSldViewPr snapToGrid="0">
      <p:cViewPr varScale="1">
        <p:scale>
          <a:sx n="87" d="100"/>
          <a:sy n="87" d="100"/>
        </p:scale>
        <p:origin x="393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1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20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21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22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3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8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6.xlsx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8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3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image" Target="../media/image26.pn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Прибыль организаций</a:t>
            </a:r>
          </a:p>
        </c:rich>
      </c:tx>
      <c:layout>
        <c:manualLayout>
          <c:xMode val="edge"/>
          <c:yMode val="edge"/>
          <c:x val="0.24048371924282883"/>
          <c:y val="4.186489998986341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474195008193683"/>
          <c:y val="0.30638555100554049"/>
          <c:w val="0.81319664692996929"/>
          <c:h val="0.577640022844390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Прибыль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0"/>
              <c:layout>
                <c:manualLayout>
                  <c:x val="1.1871459628422585E-7"/>
                  <c:y val="1.5699337496198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27066880479567"/>
                      <c:h val="0.105133230099544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772-48DC-A47D-946364C1CDA1}"/>
                </c:ext>
              </c:extLst>
            </c:dLbl>
            <c:dLbl>
              <c:idx val="1"/>
              <c:layout>
                <c:manualLayout>
                  <c:x val="-1.3569078361605721E-2"/>
                  <c:y val="5.4946857124491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2719200566411"/>
                      <c:h val="0.14786179967974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F58A-4A3A-B3A8-1044DD04B4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 - апрель 2025 года</c:v>
                </c:pt>
                <c:pt idx="1">
                  <c:v>январь - апрель 2026 года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.0">
                  <c:v>411042.3</c:v>
                </c:pt>
                <c:pt idx="1">
                  <c:v>156901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94-43CC-8287-F07BE6F114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572686928"/>
        <c:axId val="-572676592"/>
      </c:barChart>
      <c:catAx>
        <c:axId val="-5726869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100" b="1"/>
            </a:pPr>
            <a:endParaRPr lang="ru-RU"/>
          </a:p>
        </c:txPr>
        <c:crossAx val="-572676592"/>
        <c:crosses val="autoZero"/>
        <c:auto val="1"/>
        <c:lblAlgn val="ctr"/>
        <c:lblOffset val="100"/>
        <c:noMultiLvlLbl val="0"/>
      </c:catAx>
      <c:valAx>
        <c:axId val="-572676592"/>
        <c:scaling>
          <c:orientation val="minMax"/>
          <c:max val="420000"/>
          <c:min val="700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100"/>
            </a:pPr>
            <a:endParaRPr lang="ru-RU"/>
          </a:p>
        </c:txPr>
        <c:crossAx val="-572686928"/>
        <c:crosses val="autoZero"/>
        <c:crossBetween val="between"/>
        <c:majorUnit val="70000"/>
        <c:minorUnit val="70000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417812177665409E-2"/>
          <c:y val="0.10601583011500125"/>
          <c:w val="0.88033152632879508"/>
          <c:h val="0.649000866100814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КРС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</c:spPr>
          <c:invertIfNegative val="0"/>
          <c:dLbls>
            <c:dLbl>
              <c:idx val="0"/>
              <c:layout>
                <c:manualLayout>
                  <c:x val="3.1250587901874502E-2"/>
                  <c:y val="-3.2825071763944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486-4B68-A917-906215EA767A}"/>
                </c:ext>
              </c:extLst>
            </c:dLbl>
            <c:dLbl>
              <c:idx val="1"/>
              <c:layout>
                <c:manualLayout>
                  <c:x val="2.1754948540759274E-2"/>
                  <c:y val="-2.2601372448249144E-2"/>
                </c:manualLayout>
              </c:layout>
              <c:tx>
                <c:rich>
                  <a:bodyPr/>
                  <a:lstStyle/>
                  <a:p>
                    <a:fld id="{9C29FC28-00B6-419A-B2E4-A10605C3CDB3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360-46FF-8690-368FD09D08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 01.06.2025</c:v>
                </c:pt>
                <c:pt idx="1">
                  <c:v>на 01.06.2026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921</c:v>
                </c:pt>
                <c:pt idx="1">
                  <c:v>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C2-44AC-9409-0C9FDE5798F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т.ч. коров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543383972292858E-2"/>
                  <c:y val="-2.7950612128500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486-4B68-A917-906215EA767A}"/>
                </c:ext>
              </c:extLst>
            </c:dLbl>
            <c:dLbl>
              <c:idx val="1"/>
              <c:layout>
                <c:manualLayout>
                  <c:x val="2.8486108928077535E-2"/>
                  <c:y val="-2.3550932537862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486-4B68-A917-906215EA76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 01.06.2025</c:v>
                </c:pt>
                <c:pt idx="1">
                  <c:v>на 01.06.2026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308</c:v>
                </c:pt>
                <c:pt idx="1">
                  <c:v>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C2-44AC-9409-0C9FDE5798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cylinder"/>
        <c:axId val="-460929952"/>
        <c:axId val="-460933216"/>
        <c:axId val="0"/>
      </c:bar3DChart>
      <c:catAx>
        <c:axId val="-4609299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-460933216"/>
        <c:crosses val="autoZero"/>
        <c:auto val="1"/>
        <c:lblAlgn val="ctr"/>
        <c:lblOffset val="100"/>
        <c:noMultiLvlLbl val="0"/>
      </c:catAx>
      <c:valAx>
        <c:axId val="-460933216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100"/>
            </a:pPr>
            <a:endParaRPr lang="ru-RU"/>
          </a:p>
        </c:txPr>
        <c:crossAx val="-46092995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3888616136133898"/>
          <c:y val="0.88473284698764154"/>
          <c:w val="0.31708954132426753"/>
          <c:h val="9.089485483513772E-2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платных услуг</a:t>
            </a:r>
          </a:p>
        </c:rich>
      </c:tx>
      <c:layout>
        <c:manualLayout>
          <c:xMode val="edge"/>
          <c:yMode val="edge"/>
          <c:x val="0.30779910214360795"/>
          <c:y val="4.7213801388833697E-4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670787071218976"/>
          <c:y val="0.21694883550014499"/>
          <c:w val="0.83254513818347753"/>
          <c:h val="0.6928945696519450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платных услуг</c:v>
                </c:pt>
              </c:strCache>
            </c:strRef>
          </c:tx>
          <c:explosion val="25"/>
          <c:dPt>
            <c:idx val="0"/>
            <c:bubble3D val="0"/>
            <c:explosion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2CC1-4BFC-9FD7-4983CC30D4EB}"/>
              </c:ext>
            </c:extLst>
          </c:dPt>
          <c:dPt>
            <c:idx val="1"/>
            <c:bubble3D val="0"/>
            <c:spPr>
              <a:solidFill>
                <a:schemeClr val="accent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2CC1-4BFC-9FD7-4983CC30D4EB}"/>
              </c:ext>
            </c:extLst>
          </c:dPt>
          <c:dPt>
            <c:idx val="4"/>
            <c:bubble3D val="0"/>
            <c:spPr>
              <a:solidFill>
                <a:srgbClr val="66FFFF"/>
              </a:solidFill>
            </c:spPr>
            <c:extLst>
              <c:ext xmlns:c16="http://schemas.microsoft.com/office/drawing/2014/chart" uri="{C3380CC4-5D6E-409C-BE32-E72D297353CC}">
                <c16:uniqueId val="{00000004-2CC1-4BFC-9FD7-4983CC30D4EB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5-2CC1-4BFC-9FD7-4983CC30D4EB}"/>
              </c:ext>
            </c:extLst>
          </c:dPt>
          <c:dPt>
            <c:idx val="6"/>
            <c:bubble3D val="0"/>
            <c:spPr>
              <a:solidFill>
                <a:srgbClr val="F7CE91"/>
              </a:solidFill>
            </c:spPr>
            <c:extLst>
              <c:ext xmlns:c16="http://schemas.microsoft.com/office/drawing/2014/chart" uri="{C3380CC4-5D6E-409C-BE32-E72D297353CC}">
                <c16:uniqueId val="{00000006-2CC1-4BFC-9FD7-4983CC30D4EB}"/>
              </c:ext>
            </c:extLst>
          </c:dPt>
          <c:dLbls>
            <c:dLbl>
              <c:idx val="0"/>
              <c:layout>
                <c:manualLayout>
                  <c:x val="-0.18099872397779082"/>
                  <c:y val="-0.26953062002005418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CC1-4BFC-9FD7-4983CC30D4EB}"/>
                </c:ext>
              </c:extLst>
            </c:dLbl>
            <c:dLbl>
              <c:idx val="1"/>
              <c:layout>
                <c:manualLayout>
                  <c:x val="-3.0876484667473603E-2"/>
                  <c:y val="7.9016211630021427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CC1-4BFC-9FD7-4983CC30D4EB}"/>
                </c:ext>
              </c:extLst>
            </c:dLbl>
            <c:dLbl>
              <c:idx val="2"/>
              <c:layout>
                <c:manualLayout>
                  <c:x val="-6.4165563375798068E-2"/>
                  <c:y val="7.0534368296737718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59E1-417F-AF50-F4E437EEFCC4}"/>
                </c:ext>
              </c:extLst>
            </c:dLbl>
            <c:dLbl>
              <c:idx val="3"/>
              <c:layout>
                <c:manualLayout>
                  <c:x val="-0.14878340444856591"/>
                  <c:y val="1.5824511909798267E-2"/>
                </c:manualLayout>
              </c:layout>
              <c:tx>
                <c:rich>
                  <a:bodyPr/>
                  <a:lstStyle/>
                  <a:p>
                    <a:pPr>
                      <a:defRPr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2308CE62-D32F-4417-A478-A021490E705C}" type="CATEGORYNAME">
                      <a:rPr lang="ru-RU"/>
                      <a:pPr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2,5%</a:t>
                    </a:r>
                  </a:p>
                </c:rich>
              </c:tx>
              <c:numFmt formatCode="0.0%" sourceLinked="0"/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9E1-417F-AF50-F4E437EEFCC4}"/>
                </c:ext>
              </c:extLst>
            </c:dLbl>
            <c:dLbl>
              <c:idx val="4"/>
              <c:layout>
                <c:manualLayout>
                  <c:x val="-0.11267523558862549"/>
                  <c:y val="-2.446102727459883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CC1-4BFC-9FD7-4983CC30D4EB}"/>
                </c:ext>
              </c:extLst>
            </c:dLbl>
            <c:dLbl>
              <c:idx val="5"/>
              <c:layout>
                <c:manualLayout>
                  <c:x val="1.4689047226001185E-2"/>
                  <c:y val="-2.5056037172687985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CC1-4BFC-9FD7-4983CC30D4EB}"/>
                </c:ext>
              </c:extLst>
            </c:dLbl>
            <c:dLbl>
              <c:idx val="6"/>
              <c:layout>
                <c:manualLayout>
                  <c:x val="0.14553565382152597"/>
                  <c:y val="-2.51854660960497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CC1-4BFC-9FD7-4983CC30D4EB}"/>
                </c:ext>
              </c:extLst>
            </c:dLbl>
            <c:dLbl>
              <c:idx val="7"/>
              <c:layout>
                <c:manualLayout>
                  <c:x val="0.23519524710118908"/>
                  <c:y val="2.712689994647542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D7C-4943-BA83-0AB8652604AB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жил. ком. услуги</c:v>
                </c:pt>
                <c:pt idx="1">
                  <c:v>Услуги здравоохран.</c:v>
                </c:pt>
                <c:pt idx="2">
                  <c:v>Услуги образования</c:v>
                </c:pt>
                <c:pt idx="3">
                  <c:v>Прочие услуги</c:v>
                </c:pt>
                <c:pt idx="4">
                  <c:v>Услуги транспорта</c:v>
                </c:pt>
                <c:pt idx="5">
                  <c:v>Услуги культуры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74486.2</c:v>
                </c:pt>
                <c:pt idx="1">
                  <c:v>7629.1</c:v>
                </c:pt>
                <c:pt idx="2">
                  <c:v>4240.5</c:v>
                </c:pt>
                <c:pt idx="3" formatCode="0.0">
                  <c:v>2568</c:v>
                </c:pt>
                <c:pt idx="4">
                  <c:v>10212.799999999999</c:v>
                </c:pt>
                <c:pt idx="5">
                  <c:v>2200.1999999999998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CC1-4BFC-9FD7-4983CC30D4EB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Объём платных услуг на душу населения в месяц</a:t>
            </a:r>
          </a:p>
        </c:rich>
      </c:tx>
      <c:layout>
        <c:manualLayout>
          <c:xMode val="edge"/>
          <c:yMode val="edge"/>
          <c:x val="0.24691717867799209"/>
          <c:y val="6.0535506402793947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Объём платных услуг на душу населения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2.1563336215991054E-2"/>
                  <c:y val="-0.279395011595611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9F2-4593-B400-81D94709751E}"/>
                </c:ext>
              </c:extLst>
            </c:dLbl>
            <c:dLbl>
              <c:idx val="1"/>
              <c:layout>
                <c:manualLayout>
                  <c:x val="1.796944684665908E-2"/>
                  <c:y val="-0.318976102958026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654982092809505"/>
                      <c:h val="0.114458672875436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A61-44BD-9EE5-B687A48EA1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 - май 2025</c:v>
                </c:pt>
                <c:pt idx="1">
                  <c:v>январь - май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1032</c:v>
                </c:pt>
                <c:pt idx="1">
                  <c:v>1204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F2-4593-B400-81D9470975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-460928320"/>
        <c:axId val="-460932128"/>
        <c:axId val="0"/>
      </c:bar3DChart>
      <c:catAx>
        <c:axId val="-460928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60932128"/>
        <c:crosses val="autoZero"/>
        <c:auto val="1"/>
        <c:lblAlgn val="ctr"/>
        <c:lblOffset val="100"/>
        <c:noMultiLvlLbl val="0"/>
      </c:catAx>
      <c:valAx>
        <c:axId val="-460932128"/>
        <c:scaling>
          <c:orientation val="minMax"/>
          <c:max val="14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60928320"/>
        <c:crosses val="autoZero"/>
        <c:crossBetween val="between"/>
        <c:majorUnit val="2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591897669189747"/>
          <c:y val="3.246418155913066E-2"/>
        </c:manualLayout>
      </c:layout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Динамика услуг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5630853972289772E-2"/>
                  <c:y val="-0.363301990699778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F1B-42B1-9635-340720A51C24}"/>
                </c:ext>
              </c:extLst>
            </c:dLbl>
            <c:dLbl>
              <c:idx val="1"/>
              <c:layout>
                <c:manualLayout>
                  <c:x val="3.7496247615094964E-2"/>
                  <c:y val="-0.31656603089912683"/>
                </c:manualLayout>
              </c:layout>
              <c:tx>
                <c:rich>
                  <a:bodyPr/>
                  <a:lstStyle/>
                  <a:p>
                    <a:fld id="{40D2C6BA-FDC5-4639-8BDC-2F78083665EA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074-428C-8585-352CE43A16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январь-май 2025</c:v>
                </c:pt>
                <c:pt idx="1">
                  <c:v>январь-май 2026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 formatCode="General">
                  <c:v>2664.3</c:v>
                </c:pt>
                <c:pt idx="1">
                  <c:v>2200.1999999999998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35-4CBB-9B43-31F4A72340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-460940288"/>
        <c:axId val="-460926144"/>
        <c:axId val="0"/>
      </c:bar3DChart>
      <c:catAx>
        <c:axId val="-460940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 b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60926144"/>
        <c:crosses val="autoZero"/>
        <c:auto val="1"/>
        <c:lblAlgn val="ctr"/>
        <c:lblOffset val="100"/>
        <c:noMultiLvlLbl val="0"/>
      </c:catAx>
      <c:valAx>
        <c:axId val="-460926144"/>
        <c:scaling>
          <c:orientation val="minMax"/>
          <c:max val="2800"/>
          <c:min val="7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50" b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60940288"/>
        <c:crosses val="autoZero"/>
        <c:crossBetween val="between"/>
        <c:majorUnit val="7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Экономия, образовавшаяся за счет снижения цены на торгах и запросах котировок</a:t>
            </a:r>
          </a:p>
        </c:rich>
      </c:tx>
      <c:layout>
        <c:manualLayout>
          <c:xMode val="edge"/>
          <c:yMode val="edge"/>
          <c:x val="0.1611008894099486"/>
          <c:y val="5.74215572585651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Экономия, образовавшаяся за счет снижения цены на торгах и запросах котировок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8445471554997475E-2"/>
                  <c:y val="-4.25993866286134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D6A-42FD-83D1-30E60BC91B8B}"/>
                </c:ext>
              </c:extLst>
            </c:dLbl>
            <c:dLbl>
              <c:idx val="1"/>
              <c:layout>
                <c:manualLayout>
                  <c:x val="3.5582589125323097E-2"/>
                  <c:y val="-3.5067471195299522E-2"/>
                </c:manualLayout>
              </c:layout>
              <c:tx>
                <c:rich>
                  <a:bodyPr/>
                  <a:lstStyle/>
                  <a:p>
                    <a:fld id="{BCE4FA6A-D103-40FE-B60B-3441E21566BE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D6A-42FD-83D1-30E60BC91B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январь-май 2025</c:v>
                </c:pt>
                <c:pt idx="1">
                  <c:v>январь-май 2026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2870.2</c:v>
                </c:pt>
                <c:pt idx="1">
                  <c:v>3741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80-4BF3-89A2-2B4F3F2508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-460939200"/>
        <c:axId val="-460938656"/>
        <c:axId val="0"/>
      </c:bar3DChart>
      <c:catAx>
        <c:axId val="-460939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60938656"/>
        <c:crosses val="autoZero"/>
        <c:auto val="1"/>
        <c:lblAlgn val="ctr"/>
        <c:lblOffset val="100"/>
        <c:noMultiLvlLbl val="0"/>
      </c:catAx>
      <c:valAx>
        <c:axId val="-460938656"/>
        <c:scaling>
          <c:orientation val="minMax"/>
          <c:min val="0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60939200"/>
        <c:crosses val="autoZero"/>
        <c:crossBetween val="between"/>
        <c:majorUnit val="8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126717556219695"/>
          <c:y val="0.19988157562765416"/>
          <c:w val="0.5714971994946616"/>
          <c:h val="0.8001183608390195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57150"/>
            </a:sp3d>
          </c:spPr>
          <c:explosion val="3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57150"/>
              </a:sp3d>
            </c:spPr>
            <c:extLst>
              <c:ext xmlns:c16="http://schemas.microsoft.com/office/drawing/2014/chart" uri="{C3380CC4-5D6E-409C-BE32-E72D297353CC}">
                <c16:uniqueId val="{00000002-6EBF-4F53-B306-AF28DB85214C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57150"/>
              </a:sp3d>
            </c:spPr>
            <c:extLst>
              <c:ext xmlns:c16="http://schemas.microsoft.com/office/drawing/2014/chart" uri="{C3380CC4-5D6E-409C-BE32-E72D297353CC}">
                <c16:uniqueId val="{00000004-6EBF-4F53-B306-AF28DB85214C}"/>
              </c:ext>
            </c:extLst>
          </c:dPt>
          <c:dPt>
            <c:idx val="2"/>
            <c:bubble3D val="0"/>
            <c:explosion val="2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57150"/>
              </a:sp3d>
            </c:spPr>
            <c:extLst>
              <c:ext xmlns:c16="http://schemas.microsoft.com/office/drawing/2014/chart" uri="{C3380CC4-5D6E-409C-BE32-E72D297353CC}">
                <c16:uniqueId val="{00000003-6EBF-4F53-B306-AF28DB85214C}"/>
              </c:ext>
            </c:extLst>
          </c:dPt>
          <c:dLbls>
            <c:dLbl>
              <c:idx val="0"/>
              <c:layout>
                <c:manualLayout>
                  <c:x val="-2.3606376196111487E-2"/>
                  <c:y val="9.718390688369836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7E13F6AD-6DBE-4935-8636-EE0CDD260741}" type="PERCENTAGE">
                      <a:rPr lang="en-US" sz="1400"/>
                      <a:pPr>
                        <a:defRPr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numFmt formatCode="0.0%" sourceLinked="0"/>
              <c:spPr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EBF-4F53-B306-AF28DB85214C}"/>
                </c:ext>
              </c:extLst>
            </c:dLbl>
            <c:dLbl>
              <c:idx val="1"/>
              <c:layout>
                <c:manualLayout>
                  <c:x val="2.0429591604236856E-3"/>
                  <c:y val="-2.54131674508026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3446889A-D29D-45AF-A4F2-8A96444C799B}" type="PERCENTAGE">
                      <a:rPr lang="en-US" sz="1400"/>
                      <a:pPr>
                        <a:defRPr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numFmt formatCode="0.0%" sourceLinked="0"/>
              <c:spPr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EBF-4F53-B306-AF28DB85214C}"/>
                </c:ext>
              </c:extLst>
            </c:dLbl>
            <c:dLbl>
              <c:idx val="2"/>
              <c:layout>
                <c:manualLayout>
                  <c:x val="-2.5798528844036689E-2"/>
                  <c:y val="1.73611721227966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3A609E5-E9B2-43B7-B4A6-C54841F12378}" type="PERCENTAGE">
                      <a:rPr lang="en-US" sz="1400"/>
                      <a:pPr>
                        <a:defRPr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numFmt formatCode="0.0%" sourceLinked="0"/>
              <c:spPr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EBF-4F53-B306-AF28DB85214C}"/>
                </c:ext>
              </c:extLst>
            </c:dLbl>
            <c:numFmt formatCode="0.0%" sourceLinked="0"/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электрон. Аукционы</c:v>
                </c:pt>
                <c:pt idx="1">
                  <c:v>закупки у ед.поставщика</c:v>
                </c:pt>
                <c:pt idx="2">
                  <c:v>эл.закупки у ед.поставщика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</c:v>
                </c:pt>
                <c:pt idx="1">
                  <c:v>13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BF-4F53-B306-AF28DB85214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182"/>
        <c:holeSize val="54"/>
      </c:doughnutChart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08288715380289"/>
          <c:y val="0.19180938320209981"/>
          <c:w val="0.5714971994946616"/>
          <c:h val="0.8001183608390195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EBF-4F53-B306-AF28DB85214C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6EBF-4F53-B306-AF28DB85214C}"/>
              </c:ext>
            </c:extLst>
          </c:dPt>
          <c:dPt>
            <c:idx val="2"/>
            <c:bubble3D val="0"/>
            <c:spPr>
              <a:solidFill>
                <a:srgbClr val="FFFF1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EBF-4F53-B306-AF28DB85214C}"/>
              </c:ext>
            </c:extLst>
          </c:dPt>
          <c:dLbls>
            <c:dLbl>
              <c:idx val="0"/>
              <c:layout>
                <c:manualLayout>
                  <c:x val="-3.0834144478067648E-3"/>
                  <c:y val="9.138269868914532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EBF-4F53-B306-AF28DB85214C}"/>
                </c:ext>
              </c:extLst>
            </c:dLbl>
            <c:dLbl>
              <c:idx val="1"/>
              <c:layout>
                <c:manualLayout>
                  <c:x val="2.0430663048894176E-3"/>
                  <c:y val="2.090222885093173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43,4%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EBF-4F53-B306-AF28DB85214C}"/>
                </c:ext>
              </c:extLst>
            </c:dLbl>
            <c:dLbl>
              <c:idx val="2"/>
              <c:layout>
                <c:manualLayout>
                  <c:x val="1.1409785966789713E-2"/>
                  <c:y val="1.736111111111111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EBF-4F53-B306-AF28DB85214C}"/>
                </c:ext>
              </c:extLst>
            </c:dLbl>
            <c:numFmt formatCode="0.0%" sourceLinked="0"/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налоговые</c:v>
                </c:pt>
                <c:pt idx="1">
                  <c:v>поступления из областного бюджета</c:v>
                </c:pt>
                <c:pt idx="2">
                  <c:v>неналоговые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208229.4</c:v>
                </c:pt>
                <c:pt idx="1">
                  <c:v>168211.20000000001</c:v>
                </c:pt>
                <c:pt idx="2">
                  <c:v>11790.6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BF-4F53-B306-AF28DB85214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177"/>
        <c:holeSize val="53"/>
      </c:doughnutChart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8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448934240439316"/>
          <c:y val="2.9815057009291542E-2"/>
          <c:w val="0.58070898440904561"/>
          <c:h val="0.5472862108882795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2F2D-46BD-93AA-D6837862FB17}"/>
              </c:ext>
            </c:extLst>
          </c:dPt>
          <c:dPt>
            <c:idx val="1"/>
            <c:bubble3D val="0"/>
            <c:spPr>
              <a:solidFill>
                <a:srgbClr val="72E52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2F2D-46BD-93AA-D6837862FB17}"/>
              </c:ext>
            </c:extLst>
          </c:dPt>
          <c:dPt>
            <c:idx val="2"/>
            <c:bubble3D val="0"/>
            <c:explosion val="6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2F2D-46BD-93AA-D6837862FB17}"/>
              </c:ext>
            </c:extLst>
          </c:dPt>
          <c:dPt>
            <c:idx val="3"/>
            <c:bubble3D val="0"/>
            <c:spPr>
              <a:solidFill>
                <a:srgbClr val="04D9D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2F2D-46BD-93AA-D6837862FB17}"/>
              </c:ext>
            </c:extLst>
          </c:dPt>
          <c:dPt>
            <c:idx val="4"/>
            <c:bubble3D val="0"/>
            <c:explosion val="12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8-1546-4FD2-93A6-8D0851741271}"/>
              </c:ext>
            </c:extLst>
          </c:dPt>
          <c:dPt>
            <c:idx val="5"/>
            <c:bubble3D val="0"/>
            <c:explosion val="14"/>
            <c:spPr>
              <a:solidFill>
                <a:srgbClr val="FF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1546-4FD2-93A6-8D0851741271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A-1546-4FD2-93A6-8D0851741271}"/>
              </c:ext>
            </c:extLst>
          </c:dPt>
          <c:dPt>
            <c:idx val="7"/>
            <c:bubble3D val="0"/>
            <c:spPr>
              <a:solidFill>
                <a:srgbClr val="D5B8EA"/>
              </a:solidFill>
            </c:spPr>
            <c:extLst>
              <c:ext xmlns:c16="http://schemas.microsoft.com/office/drawing/2014/chart" uri="{C3380CC4-5D6E-409C-BE32-E72D297353CC}">
                <c16:uniqueId val="{0000000B-1546-4FD2-93A6-8D0851741271}"/>
              </c:ext>
            </c:extLst>
          </c:dPt>
          <c:dPt>
            <c:idx val="8"/>
            <c:bubble3D val="0"/>
            <c:explosion val="11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0-3BDC-43F8-A475-E6AC364276BF}"/>
              </c:ext>
            </c:extLst>
          </c:dPt>
          <c:dLbls>
            <c:dLbl>
              <c:idx val="0"/>
              <c:layout>
                <c:manualLayout>
                  <c:x val="-0.22425659425900654"/>
                  <c:y val="6.0549536105884642E-2"/>
                </c:manualLayout>
              </c:layout>
              <c:tx>
                <c:rich>
                  <a:bodyPr/>
                  <a:lstStyle/>
                  <a:p>
                    <a:fld id="{B62D79AE-180E-41E6-8DFC-7CF604A6D73F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[ИМЯ КАТЕГОРИИ]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</a:t>
                    </a:r>
                    <a:fld id="{666D3C0A-1E18-43BA-B7BC-17B95C8AD630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</a:t>
                    </a:r>
                    <a:fld id="{2AC6CEF0-D8FF-4204-A4EF-DC87380EDDB1}" type="PERCENTAG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F2D-46BD-93AA-D6837862FB17}"/>
                </c:ext>
              </c:extLst>
            </c:dLbl>
            <c:dLbl>
              <c:idx val="1"/>
              <c:layout>
                <c:manualLayout>
                  <c:x val="-0.14705137137083102"/>
                  <c:y val="-4.1311247852974423E-2"/>
                </c:manualLayout>
              </c:layout>
              <c:tx>
                <c:rich>
                  <a:bodyPr/>
                  <a:lstStyle/>
                  <a:p>
                    <a:fld id="{C5492CD2-8F54-4FED-8EDD-228C4050BA54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[ИМЯ КАТЕГОРИИ]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</a:t>
                    </a:r>
                    <a:fld id="{CADA5C55-D4EB-46A5-BA6D-4D2248C44544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 </a:t>
                    </a:r>
                    <a:fld id="{E13F867E-A2E6-42CA-8134-EDA12C361316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F2D-46BD-93AA-D6837862FB17}"/>
                </c:ext>
              </c:extLst>
            </c:dLbl>
            <c:dLbl>
              <c:idx val="2"/>
              <c:layout>
                <c:manualLayout>
                  <c:x val="0.32807732555556868"/>
                  <c:y val="0.1165497683090487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F812485-3B64-4539-8700-12C9D9DAAAD3}" type="CATEGORYNAME">
                      <a:rPr lang="ru-RU" sz="105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05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</a:t>
                    </a:r>
                    <a:fld id="{812F04AF-0C3D-4535-AA03-828A2D45C960}" type="VALUE">
                      <a:rPr lang="ru-RU" sz="105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sz="105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5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5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 </a:t>
                    </a:r>
                    <a:fld id="{F892FDB6-4CFA-4CD7-89C4-0AE3F3AE29E8}" type="PERCENTAGE">
                      <a:rPr lang="ru-RU" sz="105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105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128550165513663"/>
                      <c:h val="0.115709525793332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F2D-46BD-93AA-D6837862FB17}"/>
                </c:ext>
              </c:extLst>
            </c:dLbl>
            <c:dLbl>
              <c:idx val="3"/>
              <c:layout>
                <c:manualLayout>
                  <c:x val="0.10940439259267996"/>
                  <c:y val="-0.114682859138048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98F187A6-3CEA-4C17-B4E9-C65EA354D020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</a:t>
                    </a:r>
                    <a:fld id="{560E6449-3622-4A37-8657-B61EC414ADC2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 </a:t>
                    </a:r>
                    <a:fld id="{05562924-3C47-47D2-8481-448133842F0D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66087101742403"/>
                      <c:h val="0.1383284189354850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F2D-46BD-93AA-D6837862FB17}"/>
                </c:ext>
              </c:extLst>
            </c:dLbl>
            <c:dLbl>
              <c:idx val="4"/>
              <c:layout>
                <c:manualLayout>
                  <c:x val="0.11023249510937622"/>
                  <c:y val="7.230311391272476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995B64E2-5051-4688-A293-25C46C6C7980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</a:t>
                    </a:r>
                    <a:fld id="{814F400F-A6E8-4FEE-A3E4-831BF757074C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 </a:t>
                    </a:r>
                    <a:fld id="{183CBEF4-599A-49BB-A4C9-309665BF639A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32427689337"/>
                      <c:h val="0.126698625903628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1546-4FD2-93A6-8D0851741271}"/>
                </c:ext>
              </c:extLst>
            </c:dLbl>
            <c:dLbl>
              <c:idx val="5"/>
              <c:layout>
                <c:manualLayout>
                  <c:x val="4.8128123940411709E-2"/>
                  <c:y val="0.135146083108244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E9FF12A0-A17C-452C-AD16-E54346512C58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</a:t>
                    </a:r>
                    <a:fld id="{355925BB-9739-4E44-B3BB-CD257A6B64A5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 </a:t>
                    </a:r>
                    <a:fld id="{82A32FC5-E476-4346-A72F-F9D061AFCC01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 i="0" u="none" strike="noStrike" kern="1200" spc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32491623102299"/>
                      <c:h val="0.10953522658589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1546-4FD2-93A6-8D0851741271}"/>
                </c:ext>
              </c:extLst>
            </c:dLbl>
            <c:dLbl>
              <c:idx val="6"/>
              <c:layout>
                <c:manualLayout>
                  <c:x val="1.5710724734494936E-2"/>
                  <c:y val="0.34422838547091145"/>
                </c:manualLayout>
              </c:layout>
              <c:tx>
                <c:rich>
                  <a:bodyPr/>
                  <a:lstStyle/>
                  <a:p>
                    <a:fld id="{B7DC8EDD-8DF7-4EC2-9CDE-0A2C147BE6E3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[ИМЯ КАТЕГОРИИ]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</a:t>
                    </a:r>
                    <a:fld id="{8287A983-EE5D-442E-9208-C4BBAF836C40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 </a:t>
                    </a:r>
                    <a:fld id="{698BC8B3-1502-42EF-8417-5693977D220F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1546-4FD2-93A6-8D0851741271}"/>
                </c:ext>
              </c:extLst>
            </c:dLbl>
            <c:dLbl>
              <c:idx val="7"/>
              <c:layout>
                <c:manualLayout>
                  <c:x val="-9.5692596110105527E-2"/>
                  <c:y val="0.36049114383961589"/>
                </c:manualLayout>
              </c:layout>
              <c:tx>
                <c:rich>
                  <a:bodyPr/>
                  <a:lstStyle/>
                  <a:p>
                    <a:fld id="{57DC0DC3-7589-4529-938E-D5C65645A2CB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[ИМЯ КАТЕГОРИИ]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</a:t>
                    </a:r>
                    <a:fld id="{E2533979-D673-46A8-BE6F-5F3D2EB27978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 </a:t>
                    </a:r>
                    <a:fld id="{ADD193DE-3F87-41E9-B8F0-132868BE58CC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1546-4FD2-93A6-8D0851741271}"/>
                </c:ext>
              </c:extLst>
            </c:dLbl>
            <c:dLbl>
              <c:idx val="8"/>
              <c:layout>
                <c:manualLayout>
                  <c:x val="-0.11582346633468342"/>
                  <c:y val="0.22528060727956908"/>
                </c:manualLayout>
              </c:layout>
              <c:tx>
                <c:rich>
                  <a:bodyPr/>
                  <a:lstStyle/>
                  <a:p>
                    <a:fld id="{5FCB5035-636A-4FE2-8645-01E6A22403BD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[ИМЯ КАТЕГОРИИ]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</a:t>
                    </a:r>
                    <a:fld id="{F8A8A39C-BCC1-4F1C-ACAA-AA5239DE9EFF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 0,1%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3BDC-43F8-A475-E6AC364276BF}"/>
                </c:ext>
              </c:extLst>
            </c:dLbl>
            <c:dLbl>
              <c:idx val="9"/>
              <c:layout>
                <c:manualLayout>
                  <c:x val="-0.29279077914286017"/>
                  <c:y val="0.1870217212401015"/>
                </c:manualLayout>
              </c:layout>
              <c:tx>
                <c:rich>
                  <a:bodyPr/>
                  <a:lstStyle/>
                  <a:p>
                    <a:fld id="{8EC15BBF-B745-40C5-98B0-E95E58AA1928}" type="CATEGORYNAME">
                      <a:rPr lang="ru-RU" baseline="0" smtClean="0"/>
                      <a:pPr/>
                      <a:t>[ИМЯ КАТЕГОРИИ]</a:t>
                    </a:fld>
                    <a:r>
                      <a:rPr lang="ru-RU" baseline="0" dirty="0"/>
                      <a:t> </a:t>
                    </a:r>
                  </a:p>
                  <a:p>
                    <a:r>
                      <a:rPr lang="ru-RU" baseline="0" dirty="0"/>
                      <a:t>(</a:t>
                    </a:r>
                    <a:fld id="{0823E895-12AA-41D5-9E93-2735B797E1AE}" type="VALUE">
                      <a:rPr lang="ru-RU" baseline="0" smtClean="0"/>
                      <a:pPr/>
                      <a:t>[ЗНАЧЕНИЕ]</a:t>
                    </a:fld>
                    <a:r>
                      <a:rPr lang="ru-RU" baseline="0" dirty="0"/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</a:t>
                    </a:r>
                    <a:r>
                      <a:rPr lang="ru-RU" baseline="0" dirty="0"/>
                      <a:t> </a:t>
                    </a:r>
                    <a:fld id="{86A9DB86-D1CB-49B3-A641-3A5ED59ACC05}" type="PERCENTAGE">
                      <a:rPr lang="ru-RU" baseline="0" dirty="0"/>
                      <a:pPr/>
                      <a:t>[ПРОЦЕНТ]</a:t>
                    </a:fld>
                    <a:endParaRPr lang="ru-RU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DA08-471D-9729-86357FE6AF5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spc="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коммунальные услуги</c:v>
                </c:pt>
                <c:pt idx="1">
                  <c:v>прочие работы, услуги</c:v>
                </c:pt>
                <c:pt idx="2">
                  <c:v>заработная плата с начислением</c:v>
                </c:pt>
                <c:pt idx="3">
                  <c:v>работы, услуги по содержанию имущества</c:v>
                </c:pt>
                <c:pt idx="4">
                  <c:v>социальные пособия и компенсации персоналу в денежной форме</c:v>
                </c:pt>
                <c:pt idx="5">
                  <c:v>арендная плата за пользование имуществом</c:v>
                </c:pt>
                <c:pt idx="6">
                  <c:v>услуги связи</c:v>
                </c:pt>
                <c:pt idx="7">
                  <c:v>транспортные услуги</c:v>
                </c:pt>
                <c:pt idx="8">
                  <c:v>иные выплаты текущего характера физическим лицам</c:v>
                </c:pt>
                <c:pt idx="9">
                  <c:v>увеличение стоимости материальных запасов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628.6</c:v>
                </c:pt>
                <c:pt idx="1">
                  <c:v>1378.5</c:v>
                </c:pt>
                <c:pt idx="2">
                  <c:v>34147.599999999999</c:v>
                </c:pt>
                <c:pt idx="3">
                  <c:v>627.79999999999995</c:v>
                </c:pt>
                <c:pt idx="4">
                  <c:v>124.7</c:v>
                </c:pt>
                <c:pt idx="5">
                  <c:v>34.700000000000003</c:v>
                </c:pt>
                <c:pt idx="6">
                  <c:v>290.2</c:v>
                </c:pt>
                <c:pt idx="7">
                  <c:v>1484.5</c:v>
                </c:pt>
                <c:pt idx="8">
                  <c:v>3</c:v>
                </c:pt>
                <c:pt idx="9">
                  <c:v>310.60000000000002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2D-46BD-93AA-D6837862FB1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accent6">
            <a:lumMod val="5000"/>
            <a:lumOff val="95000"/>
          </a:schemeClr>
        </a:gs>
        <a:gs pos="74000">
          <a:schemeClr val="accent6">
            <a:lumMod val="45000"/>
            <a:lumOff val="55000"/>
          </a:schemeClr>
        </a:gs>
        <a:gs pos="83000">
          <a:schemeClr val="accent6">
            <a:lumMod val="45000"/>
            <a:lumOff val="55000"/>
          </a:schemeClr>
        </a:gs>
        <a:gs pos="100000">
          <a:schemeClr val="accent6">
            <a:lumMod val="30000"/>
            <a:lumOff val="70000"/>
          </a:schemeClr>
        </a:gs>
      </a:gsLst>
      <a:lin ang="5400000" scaled="1"/>
      <a:tileRect/>
    </a:gradFill>
    <a:ln w="12700">
      <a:solidFill>
        <a:schemeClr val="accent6">
          <a:lumMod val="75000"/>
        </a:schemeClr>
      </a:solidFill>
    </a:ln>
    <a:effectLst/>
    <a:scene3d>
      <a:camera prst="orthographicFront"/>
      <a:lightRig rig="threePt" dir="t"/>
    </a:scene3d>
    <a:sp3d>
      <a:bevelT w="0"/>
    </a:sp3d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8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299643350754319"/>
          <c:y val="0.1254187324430317"/>
          <c:w val="0.6499149642273403"/>
          <c:h val="0.6128706557551281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7"/>
          <c:dPt>
            <c:idx val="0"/>
            <c:bubble3D val="0"/>
            <c:explosion val="1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113A-416F-A708-90D8C58D7BB0}"/>
              </c:ext>
            </c:extLst>
          </c:dPt>
          <c:dPt>
            <c:idx val="1"/>
            <c:bubble3D val="0"/>
            <c:explosion val="14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113A-416F-A708-90D8C58D7BB0}"/>
              </c:ext>
            </c:extLst>
          </c:dPt>
          <c:dPt>
            <c:idx val="2"/>
            <c:bubble3D val="0"/>
            <c:explosion val="16"/>
            <c:spPr>
              <a:solidFill>
                <a:srgbClr val="FFFF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113A-416F-A708-90D8C58D7BB0}"/>
              </c:ext>
            </c:extLst>
          </c:dPt>
          <c:dPt>
            <c:idx val="3"/>
            <c:bubble3D val="0"/>
            <c:explosion val="9"/>
            <c:spPr>
              <a:solidFill>
                <a:srgbClr val="FF00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113A-416F-A708-90D8C58D7BB0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A-3AED-4A68-A519-7202B95E476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E-0BDF-4F58-8157-3BB5B416CEF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C-D2D0-436F-9406-B4E1E8C22A9D}"/>
              </c:ext>
            </c:extLst>
          </c:dPt>
          <c:dPt>
            <c:idx val="7"/>
            <c:bubble3D val="0"/>
            <c:explosion val="9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D1C3-41F2-A8CB-DEE98D9F8BE1}"/>
              </c:ext>
            </c:extLst>
          </c:dPt>
          <c:dLbls>
            <c:dLbl>
              <c:idx val="0"/>
              <c:layout>
                <c:manualLayout>
                  <c:x val="-0.18829193414605089"/>
                  <c:y val="6.02327692127763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BF0547C7-5518-4806-8330-C0167CFFBAFB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</a:t>
                    </a:r>
                    <a:fld id="{D37E0394-1B11-42ED-B123-575026EA2FFD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</a:t>
                    </a:r>
                    <a:fld id="{7172CF32-36BF-44F1-BC51-51BC72ECF445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spc="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13A-416F-A708-90D8C58D7BB0}"/>
                </c:ext>
              </c:extLst>
            </c:dLbl>
            <c:dLbl>
              <c:idx val="1"/>
              <c:layout>
                <c:manualLayout>
                  <c:x val="-5.3802710860429329E-2"/>
                  <c:y val="-1.94069952609248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6DBFBA77-D140-443D-B957-FA4853819293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0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</a:t>
                    </a:r>
                    <a:fld id="{4B2A3E16-D825-474F-ABD7-7F7E807780F6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</a:t>
                    </a:r>
                    <a:fld id="{4B9755D9-1CE7-4CAA-88EE-8F01918DA63A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spc="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13A-416F-A708-90D8C58D7BB0}"/>
                </c:ext>
              </c:extLst>
            </c:dLbl>
            <c:dLbl>
              <c:idx val="2"/>
              <c:layout>
                <c:manualLayout>
                  <c:x val="-2.7587541693261716E-2"/>
                  <c:y val="-0.1524846459212247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2FFBC98B-C0A8-47A5-88D8-17B9104E3984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0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</a:t>
                    </a:r>
                    <a:fld id="{F7EA6576-C467-456A-93EF-CC56FBEC8F3A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</a:t>
                    </a:r>
                    <a:fld id="{C5E2EAC2-9B53-49C3-9924-B7F974C6A111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spc="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13A-416F-A708-90D8C58D7BB0}"/>
                </c:ext>
              </c:extLst>
            </c:dLbl>
            <c:dLbl>
              <c:idx val="3"/>
              <c:layout>
                <c:manualLayout>
                  <c:x val="0.1710829172123465"/>
                  <c:y val="9.35263619671541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1D9A9B6-273C-431D-ABD5-9C094B43975F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pPr>
                      <a:defRPr sz="10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</a:t>
                    </a:r>
                    <a:fld id="{C90DFCD9-F5CA-44F4-8A7E-192B14F80115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 </a:t>
                    </a:r>
                    <a:fld id="{CD989811-1654-4F42-A343-61896ECA536C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spc="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48836484497559"/>
                      <c:h val="0.1708392792265573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113A-416F-A708-90D8C58D7BB0}"/>
                </c:ext>
              </c:extLst>
            </c:dLbl>
            <c:dLbl>
              <c:idx val="4"/>
              <c:layout>
                <c:manualLayout>
                  <c:x val="9.6365058792991787E-2"/>
                  <c:y val="5.08282153070747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842F2C8-7D64-41EF-B9DE-4D4705DEDABE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pPr>
                      <a:defRPr sz="10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</a:t>
                    </a:r>
                    <a:fld id="{EFBD308F-66A1-465C-A5CA-A3D65252840D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</a:t>
                    </a:r>
                    <a:fld id="{E27212D3-5774-4BEF-9041-9CEB6F79D355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spc="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3AED-4A68-A519-7202B95E4767}"/>
                </c:ext>
              </c:extLst>
            </c:dLbl>
            <c:dLbl>
              <c:idx val="5"/>
              <c:layout>
                <c:manualLayout>
                  <c:x val="-1.8697697974759581E-2"/>
                  <c:y val="9.60088511355859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6DEE9667-DC8F-4B48-A4F1-83CDA27804A0}" type="CATEGORYNAME">
                      <a:rPr lang="ru-RU" smtClean="0"/>
                      <a:pPr>
                        <a:defRPr sz="9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 </a:t>
                    </a:r>
                  </a:p>
                  <a:p>
                    <a:pPr>
                      <a:defRPr sz="9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baseline="0" dirty="0"/>
                      <a:t>(</a:t>
                    </a:r>
                    <a:fld id="{9C0477A7-F93B-4DB2-BFE9-AF523555A90D}" type="VALUE">
                      <a:rPr lang="ru-RU" baseline="0" smtClean="0"/>
                      <a:pPr>
                        <a:defRPr sz="9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baseline="0" dirty="0"/>
                      <a:t> </a:t>
                    </a:r>
                    <a:r>
                      <a:rPr lang="ru-RU" sz="9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9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</a:t>
                    </a:r>
                    <a:r>
                      <a:rPr lang="ru-RU" baseline="0" dirty="0"/>
                      <a:t> </a:t>
                    </a:r>
                    <a:fld id="{740966EE-FEDC-4159-96E6-FDF84C9CCE57}" type="PERCENTAGE">
                      <a:rPr lang="ru-RU" baseline="0" dirty="0"/>
                      <a:pPr>
                        <a:defRPr sz="9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baseline="0" dirty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spc="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0BDF-4F58-8157-3BB5B416CEFF}"/>
                </c:ext>
              </c:extLst>
            </c:dLbl>
            <c:dLbl>
              <c:idx val="6"/>
              <c:layout>
                <c:manualLayout>
                  <c:x val="-8.4858783116216557E-2"/>
                  <c:y val="0.158132225399788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58A6476-4A7E-45A6-A2AA-8BDB81F273D5}" type="CATEGORYNAME">
                      <a:rPr lang="ru-RU" smtClean="0"/>
                      <a:pPr>
                        <a:defRPr sz="9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 </a:t>
                    </a:r>
                  </a:p>
                  <a:p>
                    <a:pPr>
                      <a:defRPr sz="9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baseline="0" dirty="0"/>
                      <a:t>(</a:t>
                    </a:r>
                    <a:fld id="{EA27A4CE-B28F-41A6-A7E5-3F5CAF166880}" type="VALUE">
                      <a:rPr lang="ru-RU" baseline="0" smtClean="0"/>
                      <a:pPr>
                        <a:defRPr sz="9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baseline="0" dirty="0"/>
                      <a:t> </a:t>
                    </a:r>
                    <a:r>
                      <a:rPr lang="ru-RU" sz="9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9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</a:t>
                    </a:r>
                    <a:r>
                      <a:rPr lang="ru-RU" baseline="0" dirty="0"/>
                      <a:t> </a:t>
                    </a:r>
                    <a:fld id="{39A5D6A6-4FB5-4F69-B4F4-C15C3F3A9370}" type="PERCENTAGE">
                      <a:rPr lang="ru-RU" baseline="0"/>
                      <a:pPr>
                        <a:defRPr sz="9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baseline="0" dirty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spc="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D2D0-436F-9406-B4E1E8C22A9D}"/>
                </c:ext>
              </c:extLst>
            </c:dLbl>
            <c:dLbl>
              <c:idx val="7"/>
              <c:layout>
                <c:manualLayout>
                  <c:x val="-0.19992153988396785"/>
                  <c:y val="0.166603594617634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spc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06BDC8AF-AE59-452F-A7E2-3B48DDCEB031}" type="CATEGORYNAM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pPr>
                      <a:defRPr sz="10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</a:t>
                    </a:r>
                    <a:fld id="{D5EE346E-6E6C-420F-8350-B52C60C0402A}" type="VALUE">
                      <a:rPr lang="ru-RU" sz="1000" b="0" i="0" u="none" strike="noStrike" kern="1200" spc="0" baseline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000" b="0" i="0" u="none" strike="noStrike" kern="1200" spc="0" baseline="0" dirty="0" err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т.р</a:t>
                    </a:r>
                    <a:r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.), </a:t>
                    </a:r>
                    <a:fld id="{FFA65E40-531E-4396-AE65-7DBE63FF0C8C}" type="PERCENTAGE">
                      <a:rPr lang="ru-RU" sz="1000" b="0" i="0" u="none" strike="noStrike" kern="1200" spc="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1000" b="0" i="0" u="none" strike="noStrike" kern="1200" spc="0" baseline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spc="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D1C3-41F2-A8CB-DEE98D9F8BE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spc="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2">
                      <a:lumMod val="10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услуги связи</c:v>
                </c:pt>
                <c:pt idx="1">
                  <c:v>коммунальные услуги</c:v>
                </c:pt>
                <c:pt idx="2">
                  <c:v>прочие работы, услуги</c:v>
                </c:pt>
                <c:pt idx="3">
                  <c:v>безвозмездные перечисления государственным (муниципальным) бюджетным и автономным учреждениям</c:v>
                </c:pt>
                <c:pt idx="4">
                  <c:v>безвозмездные перечисления некоммерческим организациям</c:v>
                </c:pt>
                <c:pt idx="5">
                  <c:v>увеличение стоимости основных средств</c:v>
                </c:pt>
                <c:pt idx="6">
                  <c:v>работы, услуги по содержанию имущества</c:v>
                </c:pt>
                <c:pt idx="7">
                  <c:v>увеличение стоимости материальных запасов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305.2</c:v>
                </c:pt>
                <c:pt idx="1">
                  <c:v>2599</c:v>
                </c:pt>
                <c:pt idx="2">
                  <c:v>134.80000000000001</c:v>
                </c:pt>
                <c:pt idx="3">
                  <c:v>8725.9</c:v>
                </c:pt>
                <c:pt idx="4">
                  <c:v>666.5</c:v>
                </c:pt>
                <c:pt idx="5">
                  <c:v>502.8</c:v>
                </c:pt>
                <c:pt idx="6">
                  <c:v>714.4</c:v>
                </c:pt>
                <c:pt idx="7">
                  <c:v>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13A-416F-A708-90D8C58D7BB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>
      <a:gsLst>
        <a:gs pos="0">
          <a:schemeClr val="accent5">
            <a:lumMod val="5000"/>
            <a:lumOff val="95000"/>
          </a:schemeClr>
        </a:gs>
        <a:gs pos="74000">
          <a:schemeClr val="accent5">
            <a:lumMod val="45000"/>
            <a:lumOff val="55000"/>
          </a:schemeClr>
        </a:gs>
        <a:gs pos="83000">
          <a:schemeClr val="accent5">
            <a:lumMod val="45000"/>
            <a:lumOff val="55000"/>
          </a:schemeClr>
        </a:gs>
        <a:gs pos="100000">
          <a:schemeClr val="accent5">
            <a:lumMod val="30000"/>
            <a:lumOff val="70000"/>
          </a:schemeClr>
        </a:gs>
      </a:gsLst>
      <a:lin ang="5400000" scaled="1"/>
    </a:gradFill>
    <a:ln>
      <a:solidFill>
        <a:schemeClr val="accent5">
          <a:lumMod val="75000"/>
        </a:schemeClr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dirty="0"/>
              <a:t>По муниципальному округу</a:t>
            </a:r>
          </a:p>
        </c:rich>
      </c:tx>
      <c:layout>
        <c:manualLayout>
          <c:xMode val="edge"/>
          <c:yMode val="edge"/>
          <c:x val="0.22867089396771875"/>
          <c:y val="1.4699266888531718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1668863738666324"/>
          <c:y val="0.14743364689197311"/>
          <c:w val="0.86859798567592772"/>
          <c:h val="0.7352662033375437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 муниципальному округу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4788269843654296E-2"/>
                  <c:y val="-0.344499117658179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F24-4F58-ABA3-0B9ACE716931}"/>
                </c:ext>
              </c:extLst>
            </c:dLbl>
            <c:dLbl>
              <c:idx val="1"/>
              <c:layout>
                <c:manualLayout>
                  <c:x val="4.0578260499885908E-2"/>
                  <c:y val="-0.31029882336419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F24-4F58-ABA3-0B9ACE7169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январь-май 2025</c:v>
                </c:pt>
                <c:pt idx="1">
                  <c:v>январь-май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72247</c:v>
                </c:pt>
                <c:pt idx="1">
                  <c:v>70533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24-4F58-ABA3-0B9ACE7169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60934304"/>
        <c:axId val="-460933760"/>
        <c:axId val="0"/>
      </c:bar3DChart>
      <c:catAx>
        <c:axId val="-460934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2">
                <a:lumMod val="90000"/>
              </a:schemeClr>
            </a:solidFill>
          </a:ln>
        </c:spPr>
        <c:txPr>
          <a:bodyPr/>
          <a:lstStyle/>
          <a:p>
            <a:pPr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60933760"/>
        <c:crosses val="autoZero"/>
        <c:auto val="1"/>
        <c:lblAlgn val="ctr"/>
        <c:lblOffset val="100"/>
        <c:noMultiLvlLbl val="0"/>
      </c:catAx>
      <c:valAx>
        <c:axId val="-460933760"/>
        <c:scaling>
          <c:orientation val="minMax"/>
          <c:max val="100000"/>
          <c:min val="0"/>
        </c:scaling>
        <c:delete val="0"/>
        <c:axPos val="l"/>
        <c:majorGridlines>
          <c:spPr>
            <a:ln>
              <a:solidFill>
                <a:schemeClr val="bg2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60934304"/>
        <c:crosses val="autoZero"/>
        <c:crossBetween val="between"/>
        <c:majorUnit val="20000"/>
        <c:minorUnit val="50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accent1">
        <a:alpha val="15000"/>
      </a:schemeClr>
    </a:solidFill>
    <a:ln>
      <a:solidFill>
        <a:schemeClr val="accent1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Убыток организаций</a:t>
            </a:r>
          </a:p>
        </c:rich>
      </c:tx>
      <c:layout>
        <c:manualLayout>
          <c:xMode val="edge"/>
          <c:yMode val="edge"/>
          <c:x val="0.28002945252704253"/>
          <c:y val="1.08133050666689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597126338450896"/>
          <c:y val="0.18391080630408516"/>
          <c:w val="0.83458548303859936"/>
          <c:h val="0.651234635610908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Убыток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9443253576891637E-3"/>
                  <c:y val="2.101507548992178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8009,0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8F5-4D89-8920-40F20FF04A25}"/>
                </c:ext>
              </c:extLst>
            </c:dLbl>
            <c:dLbl>
              <c:idx val="1"/>
              <c:layout>
                <c:manualLayout>
                  <c:x val="2.9443253576891637E-3"/>
                  <c:y val="7.042867365774915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5773,4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8F5-4D89-8920-40F20FF04A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 - апрель 2025 года</c:v>
                </c:pt>
                <c:pt idx="1">
                  <c:v>январь - аперль 2026 года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8009</c:v>
                </c:pt>
                <c:pt idx="1">
                  <c:v>5773.4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7E-4919-94B3-724C8FFEA7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572682032"/>
        <c:axId val="-572681488"/>
      </c:barChart>
      <c:catAx>
        <c:axId val="-5726820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72681488"/>
        <c:crosses val="autoZero"/>
        <c:auto val="1"/>
        <c:lblAlgn val="ctr"/>
        <c:lblOffset val="100"/>
        <c:noMultiLvlLbl val="0"/>
      </c:catAx>
      <c:valAx>
        <c:axId val="-572681488"/>
        <c:scaling>
          <c:orientation val="minMax"/>
          <c:max val="10000"/>
          <c:min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72682032"/>
        <c:crosses val="autoZero"/>
        <c:crossBetween val="between"/>
        <c:majorUnit val="4000"/>
        <c:minorUnit val="4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dirty="0"/>
              <a:t>Динамика</a:t>
            </a:r>
            <a:r>
              <a:rPr lang="ru-RU" baseline="0" dirty="0"/>
              <a:t> по месяцам в 2026 году</a:t>
            </a:r>
            <a:endParaRPr lang="ru-RU" dirty="0"/>
          </a:p>
        </c:rich>
      </c:tx>
      <c:layout>
        <c:manualLayout>
          <c:xMode val="edge"/>
          <c:yMode val="edge"/>
          <c:x val="0.21709091265525551"/>
          <c:y val="1.4699266888531718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1668863738666324"/>
          <c:y val="0.14743364689197311"/>
          <c:w val="0.85122798717583614"/>
          <c:h val="0.7352662033375437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 городскому округу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7418297874959451E-2"/>
                  <c:y val="-0.33820559023369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F24-4F58-ABA3-0B9ACE716931}"/>
                </c:ext>
              </c:extLst>
            </c:dLbl>
            <c:dLbl>
              <c:idx val="1"/>
              <c:layout>
                <c:manualLayout>
                  <c:x val="5.8383165624961717E-3"/>
                  <c:y val="-0.30493443255841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F24-4F58-ABA3-0B9ACE716931}"/>
                </c:ext>
              </c:extLst>
            </c:dLbl>
            <c:dLbl>
              <c:idx val="2"/>
              <c:layout>
                <c:manualLayout>
                  <c:x val="1.1579981312463229E-2"/>
                  <c:y val="-0.321860403820761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763-4174-BE3E-86011CBF776E}"/>
                </c:ext>
              </c:extLst>
            </c:dLbl>
            <c:dLbl>
              <c:idx val="3"/>
              <c:layout>
                <c:manualLayout>
                  <c:x val="2.0264967296810651E-2"/>
                  <c:y val="-0.321860403820761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0F5-4BF3-8934-E4D3F0FF8EBC}"/>
                </c:ext>
              </c:extLst>
            </c:dLbl>
            <c:dLbl>
              <c:idx val="4"/>
              <c:layout>
                <c:manualLayout>
                  <c:x val="1.7369971968694737E-2"/>
                  <c:y val="-0.332589083948120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EF2-444E-948E-D9783A33D5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73874</c:v>
                </c:pt>
                <c:pt idx="1">
                  <c:v>67605</c:v>
                </c:pt>
                <c:pt idx="2">
                  <c:v>68906</c:v>
                </c:pt>
                <c:pt idx="3">
                  <c:v>71063</c:v>
                </c:pt>
                <c:pt idx="4">
                  <c:v>71201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24-4F58-ABA3-0B9ACE7169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60930496"/>
        <c:axId val="-460928864"/>
        <c:axId val="0"/>
      </c:bar3DChart>
      <c:catAx>
        <c:axId val="-460930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2">
                <a:lumMod val="90000"/>
              </a:schemeClr>
            </a:solidFill>
          </a:ln>
        </c:spPr>
        <c:txPr>
          <a:bodyPr/>
          <a:lstStyle/>
          <a:p>
            <a:pPr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60928864"/>
        <c:crosses val="autoZero"/>
        <c:auto val="1"/>
        <c:lblAlgn val="ctr"/>
        <c:lblOffset val="100"/>
        <c:noMultiLvlLbl val="0"/>
      </c:catAx>
      <c:valAx>
        <c:axId val="-460928864"/>
        <c:scaling>
          <c:orientation val="minMax"/>
          <c:max val="100000"/>
          <c:min val="0"/>
        </c:scaling>
        <c:delete val="0"/>
        <c:axPos val="l"/>
        <c:majorGridlines>
          <c:spPr>
            <a:ln>
              <a:solidFill>
                <a:schemeClr val="bg2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60930496"/>
        <c:crosses val="autoZero"/>
        <c:crossBetween val="between"/>
        <c:majorUnit val="20000"/>
        <c:minorUnit val="50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accent1">
        <a:alpha val="15000"/>
      </a:schemeClr>
    </a:solidFill>
    <a:ln>
      <a:solidFill>
        <a:schemeClr val="accent1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dirty="0"/>
              <a:t>Динамика по месяцам в 2026 году</a:t>
            </a:r>
          </a:p>
        </c:rich>
      </c:tx>
      <c:layout>
        <c:manualLayout>
          <c:xMode val="edge"/>
          <c:yMode val="edge"/>
          <c:x val="0.22639085934011421"/>
          <c:y val="1.3820777525747093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928880708115581E-2"/>
          <c:y val="0.16560261080478744"/>
          <c:w val="0.92807111929188446"/>
          <c:h val="0.7401425684351966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Динамика по месяцам в 2026 году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132999871540877E-2"/>
                  <c:y val="-0.345523625908780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8643854667255"/>
                      <c:h val="0.131812720768211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816-4E62-AB6B-AACA0D189DB8}"/>
                </c:ext>
              </c:extLst>
            </c:dLbl>
            <c:dLbl>
              <c:idx val="1"/>
              <c:layout>
                <c:manualLayout>
                  <c:x val="2.2886667937959831E-2"/>
                  <c:y val="-0.344098721856660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16-4E62-AB6B-AACA0D189DB8}"/>
                </c:ext>
              </c:extLst>
            </c:dLbl>
            <c:dLbl>
              <c:idx val="2"/>
              <c:layout>
                <c:manualLayout>
                  <c:x val="2.2835403972019754E-2"/>
                  <c:y val="-0.372056790880920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16-4E62-AB6B-AACA0D189DB8}"/>
                </c:ext>
              </c:extLst>
            </c:dLbl>
            <c:dLbl>
              <c:idx val="3"/>
              <c:layout>
                <c:manualLayout>
                  <c:x val="1.9958837229527539E-2"/>
                  <c:y val="-0.37222339033332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16-4E62-AB6B-AACA0D189DB8}"/>
                </c:ext>
              </c:extLst>
            </c:dLbl>
            <c:dLbl>
              <c:idx val="4"/>
              <c:layout>
                <c:manualLayout>
                  <c:x val="1.5851137421737677E-2"/>
                  <c:y val="-0.396700105283194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816-4E62-AB6B-AACA0D189DB8}"/>
                </c:ext>
              </c:extLst>
            </c:dLbl>
            <c:dLbl>
              <c:idx val="5"/>
              <c:layout>
                <c:manualLayout>
                  <c:x val="8.251418461714238E-3"/>
                  <c:y val="-0.311938576256774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16-4E62-AB6B-AACA0D189DB8}"/>
                </c:ext>
              </c:extLst>
            </c:dLbl>
            <c:dLbl>
              <c:idx val="6"/>
              <c:layout>
                <c:manualLayout>
                  <c:x val="5.5597671020622208E-3"/>
                  <c:y val="-0.263379038632519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816-4E62-AB6B-AACA0D189DB8}"/>
                </c:ext>
              </c:extLst>
            </c:dLbl>
            <c:dLbl>
              <c:idx val="7"/>
              <c:layout>
                <c:manualLayout>
                  <c:x val="2.3902424834409118E-3"/>
                  <c:y val="-0.309453375552604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7A-48FB-BC65-DE83C096D969}"/>
                </c:ext>
              </c:extLst>
            </c:dLbl>
            <c:dLbl>
              <c:idx val="8"/>
              <c:layout>
                <c:manualLayout>
                  <c:x val="8.2833117265226144E-3"/>
                  <c:y val="-0.305271592788383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11-4DB4-B1CF-C49B118E88F5}"/>
                </c:ext>
              </c:extLst>
            </c:dLbl>
            <c:dLbl>
              <c:idx val="9"/>
              <c:layout>
                <c:manualLayout>
                  <c:x val="9.2175040050580612E-3"/>
                  <c:y val="-0.308664031408351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77F-42A4-8919-0064C6297CDC}"/>
                </c:ext>
              </c:extLst>
            </c:dLbl>
            <c:dLbl>
              <c:idx val="10"/>
              <c:layout>
                <c:manualLayout>
                  <c:x val="1.1127595139186063E-2"/>
                  <c:y val="-0.304057105566436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BA3-4EF9-98FF-EFE13C7F73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49431</c:v>
                </c:pt>
                <c:pt idx="1">
                  <c:v>49062</c:v>
                </c:pt>
                <c:pt idx="2">
                  <c:v>50973</c:v>
                </c:pt>
                <c:pt idx="3">
                  <c:v>52879</c:v>
                </c:pt>
                <c:pt idx="4">
                  <c:v>57790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816-4E62-AB6B-AACA0D189D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02052368"/>
        <c:axId val="-402049648"/>
        <c:axId val="0"/>
      </c:bar3DChart>
      <c:catAx>
        <c:axId val="-402052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02049648"/>
        <c:crosses val="autoZero"/>
        <c:auto val="1"/>
        <c:lblAlgn val="ctr"/>
        <c:lblOffset val="100"/>
        <c:noMultiLvlLbl val="0"/>
      </c:catAx>
      <c:valAx>
        <c:axId val="-402049648"/>
        <c:scaling>
          <c:orientation val="minMax"/>
          <c:max val="60000"/>
          <c:min val="0"/>
        </c:scaling>
        <c:delete val="0"/>
        <c:axPos val="l"/>
        <c:majorGridlines>
          <c:spPr>
            <a:ln>
              <a:solidFill>
                <a:schemeClr val="bg2">
                  <a:lumMod val="9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02052368"/>
        <c:crosses val="autoZero"/>
        <c:crossBetween val="between"/>
        <c:majorUnit val="20000"/>
        <c:minorUnit val="5000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  <c:spPr>
        <a:ln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Бюджетников всех уровней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2069027835430216E-2"/>
                  <c:y val="-2.0019092224017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7C-4790-9E4C-B59336024140}"/>
                </c:ext>
              </c:extLst>
            </c:dLbl>
            <c:dLbl>
              <c:idx val="1"/>
              <c:layout>
                <c:manualLayout>
                  <c:x val="2.2069027835430216E-2"/>
                  <c:y val="-2.0019092224017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7C-4790-9E4C-B593360241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январь-май 2025</c:v>
                </c:pt>
                <c:pt idx="1">
                  <c:v>январь-май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49131</c:v>
                </c:pt>
                <c:pt idx="1">
                  <c:v>52027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7C-4790-9E4C-B593360241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-402054544"/>
        <c:axId val="-402049104"/>
        <c:axId val="0"/>
      </c:bar3DChart>
      <c:catAx>
        <c:axId val="-402054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02049104"/>
        <c:crosses val="autoZero"/>
        <c:auto val="1"/>
        <c:lblAlgn val="ctr"/>
        <c:lblOffset val="100"/>
        <c:noMultiLvlLbl val="0"/>
      </c:catAx>
      <c:valAx>
        <c:axId val="-402049104"/>
        <c:scaling>
          <c:orientation val="minMax"/>
          <c:max val="60000"/>
          <c:min val="0"/>
        </c:scaling>
        <c:delete val="0"/>
        <c:axPos val="l"/>
        <c:majorGridlines>
          <c:spPr>
            <a:ln>
              <a:solidFill>
                <a:schemeClr val="bg2">
                  <a:lumMod val="9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02054544"/>
        <c:crosses val="autoZero"/>
        <c:crossBetween val="between"/>
        <c:majorUnit val="200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783188244964814"/>
          <c:y val="1.6150602991406356E-2"/>
          <c:w val="0.76674450986060627"/>
          <c:h val="0.91075977990502754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8.0337623490686783E-3"/>
                  <c:y val="-4.444470786181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12-4B76-8EC9-6BC7492E220F}"/>
                </c:ext>
              </c:extLst>
            </c:dLbl>
            <c:dLbl>
              <c:idx val="1"/>
              <c:layout>
                <c:manualLayout>
                  <c:x val="1.2681636399641802E-2"/>
                  <c:y val="-4.45283816136692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12-4B76-8EC9-6BC7492E220F}"/>
                </c:ext>
              </c:extLst>
            </c:dLbl>
            <c:dLbl>
              <c:idx val="2"/>
              <c:layout>
                <c:manualLayout>
                  <c:x val="1.7183516438351046E-2"/>
                  <c:y val="-4.42773603580957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78-4944-AFEF-B54DAAF2ABAC}"/>
                </c:ext>
              </c:extLst>
            </c:dLbl>
            <c:dLbl>
              <c:idx val="3"/>
              <c:layout>
                <c:manualLayout>
                  <c:x val="9.4904902049920969E-3"/>
                  <c:y val="-6.64160405371436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863-405D-84A3-A260B8A43624}"/>
                </c:ext>
              </c:extLst>
            </c:dLbl>
            <c:dLbl>
              <c:idx val="4"/>
              <c:layout>
                <c:manualLayout>
                  <c:x val="1.2653986939989348E-2"/>
                  <c:y val="-6.6416040537144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38C-420F-9A90-F85536D9D6BF}"/>
                </c:ext>
              </c:extLst>
            </c:dLbl>
            <c:dLbl>
              <c:idx val="5"/>
              <c:layout>
                <c:manualLayout>
                  <c:x val="1.2653986939989464E-2"/>
                  <c:y val="-8.8554720716191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F21-497A-95D8-EAFA56DB906C}"/>
                </c:ext>
              </c:extLst>
            </c:dLbl>
            <c:dLbl>
              <c:idx val="6"/>
              <c:layout>
                <c:manualLayout>
                  <c:x val="1.5985622280980785E-2"/>
                  <c:y val="-1.11193700203222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12-4B76-8EC9-6BC7492E220F}"/>
                </c:ext>
              </c:extLst>
            </c:dLbl>
            <c:dLbl>
              <c:idx val="7"/>
              <c:layout>
                <c:manualLayout>
                  <c:x val="1.2653986939989464E-2"/>
                  <c:y val="-4.42773603580957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89B-44BB-A135-CBF479BDE7C6}"/>
                </c:ext>
              </c:extLst>
            </c:dLbl>
            <c:dLbl>
              <c:idx val="8"/>
              <c:layout>
                <c:manualLayout>
                  <c:x val="1.4252300073856323E-2"/>
                  <c:y val="-1.1111002645136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12-4B76-8EC9-6BC7492E220F}"/>
                </c:ext>
              </c:extLst>
            </c:dLbl>
            <c:dLbl>
              <c:idx val="9"/>
              <c:layout>
                <c:manualLayout>
                  <c:x val="2.3553727757442001E-2"/>
                  <c:y val="-8.8554720716191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1C-46B8-BF31-B5FAB15D36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торговля</c:v>
                </c:pt>
                <c:pt idx="1">
                  <c:v>прочие услуги</c:v>
                </c:pt>
                <c:pt idx="2">
                  <c:v>культура</c:v>
                </c:pt>
                <c:pt idx="3">
                  <c:v>сельское хоз-во</c:v>
                </c:pt>
                <c:pt idx="4">
                  <c:v>здравоохранение</c:v>
                </c:pt>
                <c:pt idx="5">
                  <c:v>образование</c:v>
                </c:pt>
                <c:pt idx="6">
                  <c:v>госуправление</c:v>
                </c:pt>
                <c:pt idx="7">
                  <c:v>транспортир</c:v>
                </c:pt>
                <c:pt idx="8">
                  <c:v>обработка</c:v>
                </c:pt>
                <c:pt idx="9">
                  <c:v>строительство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40655</c:v>
                </c:pt>
                <c:pt idx="1">
                  <c:v>41355</c:v>
                </c:pt>
                <c:pt idx="2">
                  <c:v>47698</c:v>
                </c:pt>
                <c:pt idx="3">
                  <c:v>51236</c:v>
                </c:pt>
                <c:pt idx="4">
                  <c:v>53782</c:v>
                </c:pt>
                <c:pt idx="5">
                  <c:v>58216</c:v>
                </c:pt>
                <c:pt idx="6">
                  <c:v>58594</c:v>
                </c:pt>
                <c:pt idx="7">
                  <c:v>61710</c:v>
                </c:pt>
                <c:pt idx="8">
                  <c:v>80617</c:v>
                </c:pt>
                <c:pt idx="9">
                  <c:v>88573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712-4B76-8EC9-6BC7492E22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-402055088"/>
        <c:axId val="-402056720"/>
        <c:axId val="0"/>
      </c:bar3DChart>
      <c:catAx>
        <c:axId val="-4020550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402056720"/>
        <c:crosses val="autoZero"/>
        <c:auto val="1"/>
        <c:lblAlgn val="ctr"/>
        <c:lblOffset val="100"/>
        <c:noMultiLvlLbl val="0"/>
      </c:catAx>
      <c:valAx>
        <c:axId val="-402056720"/>
        <c:scaling>
          <c:orientation val="minMax"/>
          <c:max val="10000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402055088"/>
        <c:crosses val="autoZero"/>
        <c:crossBetween val="between"/>
        <c:majorUnit val="20000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802118038278825"/>
          <c:y val="1.6150602991406356E-2"/>
          <c:w val="0.74655528131354387"/>
          <c:h val="0.91075977990502754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4344535672575322E-2"/>
                  <c:y val="-1.12419455005054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525-4B40-B173-0C856A587523}"/>
                </c:ext>
              </c:extLst>
            </c:dLbl>
            <c:dLbl>
              <c:idx val="1"/>
              <c:layout>
                <c:manualLayout>
                  <c:x val="2.2129245577795022E-2"/>
                  <c:y val="-6.64155555389852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1C-46B8-BF31-B5FAB15D36F2}"/>
                </c:ext>
              </c:extLst>
            </c:dLbl>
            <c:dLbl>
              <c:idx val="2"/>
              <c:layout>
                <c:manualLayout>
                  <c:x val="1.4412626822919826E-2"/>
                  <c:y val="-4.133651406017606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EB-436C-AD67-A9BFD89DE1C9}"/>
                </c:ext>
              </c:extLst>
            </c:dLbl>
            <c:dLbl>
              <c:idx val="3"/>
              <c:layout>
                <c:manualLayout>
                  <c:x val="1.9067539612026712E-2"/>
                  <c:y val="-8.95400071654730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12-4B76-8EC9-6BC7492E220F}"/>
                </c:ext>
              </c:extLst>
            </c:dLbl>
            <c:dLbl>
              <c:idx val="4"/>
              <c:layout>
                <c:manualLayout>
                  <c:x val="9.5070549713602744E-3"/>
                  <c:y val="-1.1111002645136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12-4B76-8EC9-6BC7492E220F}"/>
                </c:ext>
              </c:extLst>
            </c:dLbl>
            <c:dLbl>
              <c:idx val="5"/>
              <c:layout>
                <c:manualLayout>
                  <c:x val="1.9204352386330021E-2"/>
                  <c:y val="-4.44451072566215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12-4B76-8EC9-6BC7492E220F}"/>
                </c:ext>
              </c:extLst>
            </c:dLbl>
            <c:dLbl>
              <c:idx val="6"/>
              <c:layout>
                <c:manualLayout>
                  <c:x val="2.3894319508391982E-2"/>
                  <c:y val="-2.18213155425080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12-4B76-8EC9-6BC7492E220F}"/>
                </c:ext>
              </c:extLst>
            </c:dLbl>
            <c:dLbl>
              <c:idx val="7"/>
              <c:layout>
                <c:manualLayout>
                  <c:x val="1.4412626822919826E-2"/>
                  <c:y val="-4.133651406017606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02-451B-BF39-8095E6132A74}"/>
                </c:ext>
              </c:extLst>
            </c:dLbl>
            <c:dLbl>
              <c:idx val="8"/>
              <c:layout>
                <c:manualLayout>
                  <c:x val="2.0386364318421338E-2"/>
                  <c:y val="-4.42782206191636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78-4944-AFEF-B54DAAF2ABAC}"/>
                </c:ext>
              </c:extLst>
            </c:dLbl>
            <c:dLbl>
              <c:idx val="9"/>
              <c:layout>
                <c:manualLayout>
                  <c:x val="1.120982086227102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02-451B-BF39-8095E6132A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Сельское и лесное хозяйство</c:v>
                </c:pt>
                <c:pt idx="1">
                  <c:v>Обрабатывающие производства</c:v>
                </c:pt>
                <c:pt idx="2">
                  <c:v>Государственное управление</c:v>
                </c:pt>
                <c:pt idx="3">
                  <c:v>Образование</c:v>
                </c:pt>
                <c:pt idx="4">
                  <c:v>Строительство</c:v>
                </c:pt>
                <c:pt idx="5">
                  <c:v>Транспортировка и хранение</c:v>
                </c:pt>
                <c:pt idx="6">
                  <c:v>Здравоохранение</c:v>
                </c:pt>
                <c:pt idx="7">
                  <c:v>Предоставление прочих видов услуг</c:v>
                </c:pt>
                <c:pt idx="8">
                  <c:v>Торговля оптовая и розничная</c:v>
                </c:pt>
                <c:pt idx="9">
                  <c:v>Деятельность в области культуры, спорта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90.2</c:v>
                </c:pt>
                <c:pt idx="1">
                  <c:v>94.6</c:v>
                </c:pt>
                <c:pt idx="2">
                  <c:v>101.3</c:v>
                </c:pt>
                <c:pt idx="3">
                  <c:v>102.6</c:v>
                </c:pt>
                <c:pt idx="4">
                  <c:v>107.1</c:v>
                </c:pt>
                <c:pt idx="5" formatCode="General">
                  <c:v>107.3</c:v>
                </c:pt>
                <c:pt idx="6">
                  <c:v>108.1</c:v>
                </c:pt>
                <c:pt idx="7">
                  <c:v>117.2</c:v>
                </c:pt>
                <c:pt idx="8">
                  <c:v>118.9</c:v>
                </c:pt>
                <c:pt idx="9">
                  <c:v>120.7</c:v>
                </c:pt>
              </c:numCache>
            </c:numRef>
          </c:val>
          <c:shape val="box"/>
          <c:extLst>
            <c:ext xmlns:c16="http://schemas.microsoft.com/office/drawing/2014/chart" uri="{C3380CC4-5D6E-409C-BE32-E72D297353CC}">
              <c16:uniqueId val="{00000009-5712-4B76-8EC9-6BC7492E22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-402051824"/>
        <c:axId val="-402054000"/>
        <c:axId val="0"/>
      </c:bar3DChart>
      <c:catAx>
        <c:axId val="-4020518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r">
              <a:defRPr sz="1200" b="0" i="0" u="none" strike="noStrike" kern="1200" cap="none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402054000"/>
        <c:crosses val="autoZero"/>
        <c:auto val="1"/>
        <c:lblAlgn val="r"/>
        <c:lblOffset val="100"/>
        <c:noMultiLvlLbl val="0"/>
      </c:catAx>
      <c:valAx>
        <c:axId val="-402054000"/>
        <c:scaling>
          <c:orientation val="minMax"/>
          <c:max val="140"/>
          <c:min val="100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40205182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alpha val="0"/>
      </a:schemeClr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dk1"/>
          </a:solidFill>
        </a:defRPr>
      </a:pPr>
      <a:endParaRPr lang="ru-RU"/>
    </a:p>
  </c:txPr>
  <c:externalData r:id="rId3">
    <c:autoUpdate val="0"/>
  </c:externalData>
  <c:userShapes r:id="rId4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dirty="0"/>
              <a:t>По муниципальному округу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 городскому округу</c:v>
                </c:pt>
              </c:strCache>
            </c:strRef>
          </c:tx>
          <c:spPr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</c:spPr>
          <c:invertIfNegative val="0"/>
          <c:dLbls>
            <c:dLbl>
              <c:idx val="0"/>
              <c:layout>
                <c:manualLayout>
                  <c:x val="4.166666666666663E-2"/>
                  <c:y val="-6.1125213541881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D5-41C2-BEE6-9CA8FD5E22F7}"/>
                </c:ext>
              </c:extLst>
            </c:dLbl>
            <c:dLbl>
              <c:idx val="1"/>
              <c:layout>
                <c:manualLayout>
                  <c:x val="3.7499999999999922E-2"/>
                  <c:y val="-6.83164151350445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D5-41C2-BEE6-9CA8FD5E22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январь-май 2025 года</c:v>
                </c:pt>
                <c:pt idx="1">
                  <c:v>январь-май 2026 года</c:v>
                </c:pt>
              </c:strCache>
            </c:strRef>
          </c:cat>
          <c:val>
            <c:numRef>
              <c:f>Лист1!$B$2:$B$3</c:f>
              <c:numCache>
                <c:formatCode>0.00</c:formatCode>
                <c:ptCount val="2"/>
                <c:pt idx="0">
                  <c:v>3.98</c:v>
                </c:pt>
                <c:pt idx="1">
                  <c:v>3.63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D5-41C2-BEE6-9CA8FD5E22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02053456"/>
        <c:axId val="-402051280"/>
        <c:axId val="0"/>
      </c:bar3DChart>
      <c:catAx>
        <c:axId val="-402053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02051280"/>
        <c:crosses val="autoZero"/>
        <c:auto val="1"/>
        <c:lblAlgn val="ctr"/>
        <c:lblOffset val="100"/>
        <c:noMultiLvlLbl val="0"/>
      </c:catAx>
      <c:valAx>
        <c:axId val="-402051280"/>
        <c:scaling>
          <c:orientation val="minMax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0205345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750122911383581E-2"/>
          <c:y val="0.15446439453610533"/>
          <c:w val="0.93348622994883812"/>
          <c:h val="0.71676489585665559"/>
        </c:manualLayout>
      </c:layou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январь-май 2026 года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6759391669344763E-2"/>
                  <c:y val="-6.15402251083366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384-4250-AB65-00726F34C59C}"/>
                </c:ext>
              </c:extLst>
            </c:dLbl>
            <c:dLbl>
              <c:idx val="1"/>
              <c:layout>
                <c:manualLayout>
                  <c:x val="-3.5274163723108605E-2"/>
                  <c:y val="5.09709897711708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BBC-4547-BC31-C664C98C6BED}"/>
                </c:ext>
              </c:extLst>
            </c:dLbl>
            <c:dLbl>
              <c:idx val="2"/>
              <c:layout>
                <c:manualLayout>
                  <c:x val="-2.7848023991927845E-2"/>
                  <c:y val="-7.51779481240345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84-4250-AB65-00726F34C59C}"/>
                </c:ext>
              </c:extLst>
            </c:dLbl>
            <c:dLbl>
              <c:idx val="3"/>
              <c:layout>
                <c:manualLayout>
                  <c:x val="-3.3788935776872454E-2"/>
                  <c:y val="5.09709897711708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84-4250-AB65-00726F34C59C}"/>
                </c:ext>
              </c:extLst>
            </c:dLbl>
            <c:dLbl>
              <c:idx val="4"/>
              <c:layout>
                <c:manualLayout>
                  <c:x val="-3.2303707830636297E-2"/>
                  <c:y val="5.09709897711708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258-4A79-975E-BE1CB0AECACC}"/>
                </c:ext>
              </c:extLst>
            </c:dLbl>
            <c:dLbl>
              <c:idx val="5"/>
              <c:layout>
                <c:manualLayout>
                  <c:x val="-3.3788935776872454E-2"/>
                  <c:y val="-6.15398224196650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299452360202629E-2"/>
                      <c:h val="6.51201273999573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258-4A79-975E-BE1CB0AECACC}"/>
                </c:ext>
              </c:extLst>
            </c:dLbl>
            <c:dLbl>
              <c:idx val="6"/>
              <c:layout>
                <c:manualLayout>
                  <c:x val="-3.3788935776872558E-2"/>
                  <c:y val="5.09709897711708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BB-49BD-A56E-DFB503D5C8EA}"/>
                </c:ext>
              </c:extLst>
            </c:dLbl>
            <c:dLbl>
              <c:idx val="7"/>
              <c:layout>
                <c:manualLayout>
                  <c:x val="-3.5274163723108709E-2"/>
                  <c:y val="-5.8130794354412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84-4250-AB65-00726F34C59C}"/>
                </c:ext>
              </c:extLst>
            </c:dLbl>
            <c:dLbl>
              <c:idx val="8"/>
              <c:layout>
                <c:manualLayout>
                  <c:x val="-3.2303707830636408E-2"/>
                  <c:y val="-5.8130794354412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84-4250-AB65-00726F34C59C}"/>
                </c:ext>
              </c:extLst>
            </c:dLbl>
            <c:dLbl>
              <c:idx val="9"/>
              <c:layout>
                <c:manualLayout>
                  <c:x val="-3.3788935776872454E-2"/>
                  <c:y val="-5.8130794354412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34-497B-BC5B-3FEFAFF011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Лист1!$A$5:$A$10</c:f>
              <c:strCache>
                <c:ptCount val="6"/>
                <c:pt idx="0">
                  <c:v>госуправ</c:v>
                </c:pt>
                <c:pt idx="1">
                  <c:v>образование</c:v>
                </c:pt>
                <c:pt idx="2">
                  <c:v>здравоохран</c:v>
                </c:pt>
                <c:pt idx="3">
                  <c:v>сельское хоз-во</c:v>
                </c:pt>
                <c:pt idx="4">
                  <c:v>культура</c:v>
                </c:pt>
                <c:pt idx="5">
                  <c:v>прочие услуги</c:v>
                </c:pt>
              </c:strCache>
            </c:strRef>
          </c:cat>
          <c:val>
            <c:numRef>
              <c:f>Лист1!$C$2:$C$11</c:f>
              <c:numCache>
                <c:formatCode>0.00</c:formatCode>
                <c:ptCount val="10"/>
                <c:pt idx="0">
                  <c:v>4.5599999999999996</c:v>
                </c:pt>
                <c:pt idx="1">
                  <c:v>4.1500000000000004</c:v>
                </c:pt>
                <c:pt idx="2">
                  <c:v>3.18</c:v>
                </c:pt>
                <c:pt idx="3">
                  <c:v>3.02</c:v>
                </c:pt>
                <c:pt idx="4">
                  <c:v>3</c:v>
                </c:pt>
                <c:pt idx="5">
                  <c:v>2.77</c:v>
                </c:pt>
                <c:pt idx="6">
                  <c:v>2.64</c:v>
                </c:pt>
                <c:pt idx="7">
                  <c:v>2.46</c:v>
                </c:pt>
                <c:pt idx="8">
                  <c:v>2.13</c:v>
                </c:pt>
                <c:pt idx="9">
                  <c:v>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1BF5-448C-99E8-97FDE5C8E583}"/>
            </c:ext>
          </c:extLst>
        </c:ser>
        <c:ser>
          <c:idx val="0"/>
          <c:order val="0"/>
          <c:tx>
            <c:strRef>
              <c:f>Лист1!$B$1</c:f>
              <c:strCache>
                <c:ptCount val="1"/>
                <c:pt idx="0">
                  <c:v>январь-май 2025 года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  <a:alpha val="83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8244619615580906E-2"/>
                  <c:y val="5.7789851279019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39-4763-9215-65EF6D0DCCC4}"/>
                </c:ext>
              </c:extLst>
            </c:dLbl>
            <c:dLbl>
              <c:idx val="1"/>
              <c:layout>
                <c:manualLayout>
                  <c:x val="-3.2303707830636325E-2"/>
                  <c:y val="-5.47213636004877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384-4250-AB65-00726F34C59C}"/>
                </c:ext>
              </c:extLst>
            </c:dLbl>
            <c:dLbl>
              <c:idx val="2"/>
              <c:layout>
                <c:manualLayout>
                  <c:x val="-2.9333251938163996E-2"/>
                  <c:y val="5.43804205250952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384-4250-AB65-00726F34C59C}"/>
                </c:ext>
              </c:extLst>
            </c:dLbl>
            <c:dLbl>
              <c:idx val="3"/>
              <c:layout>
                <c:manualLayout>
                  <c:x val="-3.3788935776872454E-2"/>
                  <c:y val="-7.17685173701100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384-4250-AB65-00726F34C59C}"/>
                </c:ext>
              </c:extLst>
            </c:dLbl>
            <c:dLbl>
              <c:idx val="4"/>
              <c:layout>
                <c:manualLayout>
                  <c:x val="-3.0818479884400202E-2"/>
                  <c:y val="-5.8130794354412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384-4250-AB65-00726F34C59C}"/>
                </c:ext>
              </c:extLst>
            </c:dLbl>
            <c:dLbl>
              <c:idx val="5"/>
              <c:layout>
                <c:manualLayout>
                  <c:x val="-3.2303707830636297E-2"/>
                  <c:y val="5.43804205250952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384-4250-AB65-00726F34C59C}"/>
                </c:ext>
              </c:extLst>
            </c:dLbl>
            <c:dLbl>
              <c:idx val="6"/>
              <c:layout>
                <c:manualLayout>
                  <c:x val="-3.3788935776872558E-2"/>
                  <c:y val="-6.15402251083366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384-4250-AB65-00726F34C59C}"/>
                </c:ext>
              </c:extLst>
            </c:dLbl>
            <c:dLbl>
              <c:idx val="7"/>
              <c:layout>
                <c:manualLayout>
                  <c:x val="-3.5274163723108709E-2"/>
                  <c:y val="4.75615590172463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384-4250-AB65-00726F34C59C}"/>
                </c:ext>
              </c:extLst>
            </c:dLbl>
            <c:dLbl>
              <c:idx val="8"/>
              <c:layout>
                <c:manualLayout>
                  <c:x val="-3.2303707830636408E-2"/>
                  <c:y val="5.43804205250952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384-4250-AB65-00726F34C59C}"/>
                </c:ext>
              </c:extLst>
            </c:dLbl>
            <c:dLbl>
              <c:idx val="9"/>
              <c:layout>
                <c:manualLayout>
                  <c:x val="-3.2303707830636297E-2"/>
                  <c:y val="5.7789851279019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384-4250-AB65-00726F34C5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Лист1!$A$5:$A$10</c:f>
              <c:strCache>
                <c:ptCount val="6"/>
                <c:pt idx="0">
                  <c:v>госуправ</c:v>
                </c:pt>
                <c:pt idx="1">
                  <c:v>образование</c:v>
                </c:pt>
                <c:pt idx="2">
                  <c:v>здравоохран</c:v>
                </c:pt>
                <c:pt idx="3">
                  <c:v>сельское хоз-во</c:v>
                </c:pt>
                <c:pt idx="4">
                  <c:v>культура</c:v>
                </c:pt>
                <c:pt idx="5">
                  <c:v>прочие услуги</c:v>
                </c:pt>
              </c:strCache>
            </c:strRef>
          </c:cat>
          <c:val>
            <c:numRef>
              <c:f>Лист1!$B$2:$B$11</c:f>
              <c:numCache>
                <c:formatCode>0.00</c:formatCode>
                <c:ptCount val="10"/>
                <c:pt idx="0">
                  <c:v>4.55</c:v>
                </c:pt>
                <c:pt idx="1">
                  <c:v>4.6900000000000004</c:v>
                </c:pt>
                <c:pt idx="2">
                  <c:v>3.17</c:v>
                </c:pt>
                <c:pt idx="3">
                  <c:v>3.18</c:v>
                </c:pt>
                <c:pt idx="4">
                  <c:v>3.12</c:v>
                </c:pt>
                <c:pt idx="5">
                  <c:v>2.74</c:v>
                </c:pt>
                <c:pt idx="6">
                  <c:v>3.13</c:v>
                </c:pt>
                <c:pt idx="7">
                  <c:v>2.1800000000000002</c:v>
                </c:pt>
                <c:pt idx="8">
                  <c:v>1.94</c:v>
                </c:pt>
                <c:pt idx="9">
                  <c:v>1.88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1BF5-448C-99E8-97FDE5C8E58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402059440"/>
        <c:axId val="-402050736"/>
      </c:lineChart>
      <c:valAx>
        <c:axId val="-402050736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-402059440"/>
        <c:crosses val="autoZero"/>
        <c:crossBetween val="between"/>
      </c:valAx>
      <c:catAx>
        <c:axId val="-4020594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4020507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3646732802580696"/>
          <c:y val="7.6947899065815978E-2"/>
          <c:w val="0.56056221608172074"/>
          <c:h val="0.1233048820363805"/>
        </c:manualLayout>
      </c:layout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безработных, чел.</a:t>
            </a:r>
          </a:p>
        </c:rich>
      </c:tx>
      <c:layout>
        <c:manualLayout>
          <c:xMode val="edge"/>
          <c:yMode val="edge"/>
          <c:x val="0.27063402989695645"/>
          <c:y val="1.1735910592691207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589742745203953"/>
          <c:y val="0.12552526670703901"/>
          <c:w val="0.79695050301682113"/>
          <c:h val="0.643625983614081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8000">
                  <a:schemeClr val="accent1">
                    <a:lumMod val="0"/>
                    <a:lumOff val="100000"/>
                  </a:schemeClr>
                </a:gs>
                <a:gs pos="100000">
                  <a:schemeClr val="accent1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</c:spPr>
          <c:invertIfNegative val="0"/>
          <c:dLbls>
            <c:dLbl>
              <c:idx val="0"/>
              <c:layout>
                <c:manualLayout>
                  <c:x val="2.8401614573983967E-2"/>
                  <c:y val="-5.4767890795041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5816962249204978E-2"/>
                      <c:h val="9.81904519588497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641B-466F-8FBF-F06C68C9BCDA}"/>
                </c:ext>
              </c:extLst>
            </c:dLbl>
            <c:dLbl>
              <c:idx val="1"/>
              <c:layout>
                <c:manualLayout>
                  <c:x val="2.9043372325306026E-2"/>
                  <c:y val="-5.867955296345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196074233513772"/>
                      <c:h val="9.03665115637223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41B-466F-8FBF-F06C68C9B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январь-май 2025 года</c:v>
                </c:pt>
                <c:pt idx="1">
                  <c:v>январь-апрель 2026 года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1B-466F-8FBF-F06C68C9BC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02048560"/>
        <c:axId val="-402048016"/>
        <c:axId val="0"/>
      </c:bar3DChart>
      <c:catAx>
        <c:axId val="-4020485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402048016"/>
        <c:crosses val="autoZero"/>
        <c:auto val="1"/>
        <c:lblAlgn val="ctr"/>
        <c:lblOffset val="100"/>
        <c:noMultiLvlLbl val="0"/>
      </c:catAx>
      <c:valAx>
        <c:axId val="-402048016"/>
        <c:scaling>
          <c:orientation val="minMax"/>
          <c:max val="4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02048560"/>
        <c:crosses val="autoZero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7026247027197754E-3"/>
          <c:y val="4.7945266891386513E-2"/>
          <c:w val="0.99829737529728024"/>
          <c:h val="0.544829060494563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 муниципальному округу г.Первомайск</c:v>
                </c:pt>
              </c:strCache>
            </c:strRef>
          </c:tx>
          <c:spPr>
            <a:pattFill prst="pct75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476287033424929E-2"/>
                  <c:y val="-2.87809632751525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609148764919986E-2"/>
                      <c:h val="5.21404777443828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FD5-442F-AFD6-589D349B55E2}"/>
                </c:ext>
              </c:extLst>
            </c:dLbl>
            <c:dLbl>
              <c:idx val="1"/>
              <c:layout>
                <c:manualLayout>
                  <c:x val="1.2598502158452219E-2"/>
                  <c:y val="-2.6869877206319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FD5-442F-AFD6-589D349B55E2}"/>
                </c:ext>
              </c:extLst>
            </c:dLbl>
            <c:dLbl>
              <c:idx val="2"/>
              <c:layout>
                <c:manualLayout>
                  <c:x val="1.9599689628711836E-2"/>
                  <c:y val="-2.6969212626404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DC6-4F7C-A9B6-0B5AC956FB26}"/>
                </c:ext>
              </c:extLst>
            </c:dLbl>
            <c:dLbl>
              <c:idx val="3"/>
              <c:layout>
                <c:manualLayout>
                  <c:x val="1.088871646039551E-2"/>
                  <c:y val="-2.6969212626404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BB5-4090-B2F2-B8060CB3D7A9}"/>
                </c:ext>
              </c:extLst>
            </c:dLbl>
            <c:dLbl>
              <c:idx val="4"/>
              <c:layout>
                <c:manualLayout>
                  <c:x val="-1.5969932989218087E-16"/>
                  <c:y val="-1.7979475084269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5E4-4F4A-A109-F49C57D5C395}"/>
                </c:ext>
              </c:extLst>
            </c:dLbl>
            <c:dLbl>
              <c:idx val="5"/>
              <c:layout>
                <c:manualLayout>
                  <c:x val="-4.3554865841583636E-3"/>
                  <c:y val="-1.4982895903558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3BA-4A54-84C1-9DCE23BEEB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m/d/yyyy</c:formatCode>
                <c:ptCount val="6"/>
                <c:pt idx="0">
                  <c:v>46023</c:v>
                </c:pt>
                <c:pt idx="1">
                  <c:v>46054</c:v>
                </c:pt>
                <c:pt idx="2">
                  <c:v>46082</c:v>
                </c:pt>
                <c:pt idx="3">
                  <c:v>46113</c:v>
                </c:pt>
                <c:pt idx="4">
                  <c:v>46143</c:v>
                </c:pt>
                <c:pt idx="5">
                  <c:v>46174</c:v>
                </c:pt>
              </c:numCache>
            </c:numRef>
          </c:cat>
          <c:val>
            <c:numRef>
              <c:f>Лист1!$B$2:$B$7</c:f>
              <c:numCache>
                <c:formatCode>0.00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0.01</c:v>
                </c:pt>
                <c:pt idx="3">
                  <c:v>0.01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D5-442F-AFD6-589D349B55E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 Нижегородской области</c:v>
                </c:pt>
              </c:strCache>
            </c:strRef>
          </c:tx>
          <c:spPr>
            <a:pattFill prst="pct80">
              <a:fgClr>
                <a:srgbClr val="7030A0"/>
              </a:fgClr>
              <a:bgClr>
                <a:schemeClr val="bg1"/>
              </a:bgClr>
            </a:patt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828957126750663E-2"/>
                  <c:y val="-2.73365885149378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FD5-442F-AFD6-589D349B55E2}"/>
                </c:ext>
              </c:extLst>
            </c:dLbl>
            <c:dLbl>
              <c:idx val="1"/>
              <c:layout>
                <c:manualLayout>
                  <c:x val="2.530992116397791E-2"/>
                  <c:y val="-3.53460671431935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506365865804732E-2"/>
                      <c:h val="5.487703879461067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8FD5-442F-AFD6-589D349B55E2}"/>
                </c:ext>
              </c:extLst>
            </c:dLbl>
            <c:dLbl>
              <c:idx val="2"/>
              <c:layout>
                <c:manualLayout>
                  <c:x val="3.7021635965344649E-2"/>
                  <c:y val="-2.6969212626404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DC6-4F7C-A9B6-0B5AC956FB26}"/>
                </c:ext>
              </c:extLst>
            </c:dLbl>
            <c:dLbl>
              <c:idx val="3"/>
              <c:layout>
                <c:manualLayout>
                  <c:x val="3.0488406089107425E-2"/>
                  <c:y val="-2.6969212626404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BB5-4090-B2F2-B8060CB3D7A9}"/>
                </c:ext>
              </c:extLst>
            </c:dLbl>
            <c:dLbl>
              <c:idx val="4"/>
              <c:layout>
                <c:manualLayout>
                  <c:x val="1.5244203044553713E-2"/>
                  <c:y val="-2.3972633445693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5E4-4F4A-A109-F49C57D5C395}"/>
                </c:ext>
              </c:extLst>
            </c:dLbl>
            <c:dLbl>
              <c:idx val="5"/>
              <c:layout>
                <c:manualLayout>
                  <c:x val="8.7109731683162467E-3"/>
                  <c:y val="-2.09760542649815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3BA-4A54-84C1-9DCE23BEEB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m/d/yyyy</c:formatCode>
                <c:ptCount val="6"/>
                <c:pt idx="0">
                  <c:v>46023</c:v>
                </c:pt>
                <c:pt idx="1">
                  <c:v>46054</c:v>
                </c:pt>
                <c:pt idx="2">
                  <c:v>46082</c:v>
                </c:pt>
                <c:pt idx="3">
                  <c:v>46113</c:v>
                </c:pt>
                <c:pt idx="4">
                  <c:v>46143</c:v>
                </c:pt>
                <c:pt idx="5">
                  <c:v>46174</c:v>
                </c:pt>
              </c:numCache>
            </c:numRef>
          </c:cat>
          <c:val>
            <c:numRef>
              <c:f>Лист1!$C$2:$C$7</c:f>
              <c:numCache>
                <c:formatCode>0.00</c:formatCode>
                <c:ptCount val="6"/>
                <c:pt idx="0">
                  <c:v>0.01</c:v>
                </c:pt>
                <c:pt idx="1">
                  <c:v>0.01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  <c:pt idx="5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D5-442F-AFD6-589D349B5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02045296"/>
        <c:axId val="-402057808"/>
        <c:axId val="0"/>
      </c:bar3DChart>
      <c:dateAx>
        <c:axId val="-402045296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-402057808"/>
        <c:crosses val="autoZero"/>
        <c:auto val="1"/>
        <c:lblOffset val="100"/>
        <c:baseTimeUnit val="months"/>
      </c:dateAx>
      <c:valAx>
        <c:axId val="-402057808"/>
        <c:scaling>
          <c:orientation val="minMax"/>
          <c:max val="0.2"/>
          <c:min val="0"/>
        </c:scaling>
        <c:delete val="1"/>
        <c:axPos val="l"/>
        <c:numFmt formatCode="0.00" sourceLinked="1"/>
        <c:majorTickMark val="out"/>
        <c:minorTickMark val="none"/>
        <c:tickLblPos val="nextTo"/>
        <c:crossAx val="-40204529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898759070366908E-2"/>
          <c:y val="0.64483717721297373"/>
          <c:w val="0.87835414912911269"/>
          <c:h val="0.102015411018385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31750"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6050460370800077"/>
          <c:y val="4.0877338176705524E-2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3864825175028742"/>
          <c:y val="7.0545752934196751E-2"/>
          <c:w val="0.80445191960492735"/>
          <c:h val="0.8898214248009749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зарегистрированных преступлений</c:v>
                </c:pt>
              </c:strCache>
            </c:strRef>
          </c:tx>
          <c:spPr>
            <a:solidFill>
              <a:srgbClr val="A261A7">
                <a:alpha val="93000"/>
              </a:srgbClr>
            </a:solidFill>
          </c:spPr>
          <c:invertIfNegative val="0"/>
          <c:dLbls>
            <c:dLbl>
              <c:idx val="0"/>
              <c:layout>
                <c:manualLayout>
                  <c:x val="2.0895742647476553E-2"/>
                  <c:y val="-3.1547608943788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62-4C97-A255-793529904C48}"/>
                </c:ext>
              </c:extLst>
            </c:dLbl>
            <c:dLbl>
              <c:idx val="1"/>
              <c:layout>
                <c:manualLayout>
                  <c:x val="2.5239577474838199E-2"/>
                  <c:y val="-4.2275038016524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DF-422D-820E-C35A94C237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2026</c:v>
                </c:pt>
                <c:pt idx="1">
                  <c:v>2025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27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DF-422D-820E-C35A94C237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02047472"/>
        <c:axId val="-402046928"/>
        <c:axId val="0"/>
      </c:bar3DChart>
      <c:catAx>
        <c:axId val="-4020474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402046928"/>
        <c:crosses val="autoZero"/>
        <c:auto val="1"/>
        <c:lblAlgn val="ctr"/>
        <c:lblOffset val="100"/>
        <c:noMultiLvlLbl val="0"/>
      </c:catAx>
      <c:valAx>
        <c:axId val="-402046928"/>
        <c:scaling>
          <c:orientation val="minMax"/>
          <c:max val="35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-402047472"/>
        <c:crosses val="autoZero"/>
        <c:crossBetween val="between"/>
        <c:majorUnit val="5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C0504D">
        <a:lumMod val="40000"/>
        <a:lumOff val="60000"/>
        <a:alpha val="26000"/>
      </a:srgbClr>
    </a:solidFill>
    <a:ln>
      <a:solidFill>
        <a:schemeClr val="tx2">
          <a:lumMod val="60000"/>
          <a:lumOff val="40000"/>
        </a:schemeClr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49719663884926"/>
          <c:y val="7.8409478903176802E-2"/>
          <c:w val="0.87550280336115072"/>
          <c:h val="0.5594303929866408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01.08.2021</c:v>
                </c:pt>
              </c:strCache>
            </c:strRef>
          </c:tx>
          <c:spPr>
            <a:gradFill rotWithShape="1">
              <a:gsLst>
                <a:gs pos="0">
                  <a:srgbClr val="FF0000"/>
                </a:gs>
                <a:gs pos="2000">
                  <a:srgbClr val="FF0000"/>
                </a:gs>
                <a:gs pos="0">
                  <a:schemeClr val="accent3">
                    <a:shade val="82000"/>
                    <a:satMod val="125000"/>
                    <a:lumMod val="74000"/>
                  </a:schemeClr>
                </a:gs>
              </a:gsLst>
              <a:lin ang="5400000" scaled="0"/>
            </a:gradFill>
            <a:ln>
              <a:noFill/>
            </a:ln>
            <a:effectLst>
              <a:reflection blurRad="38100" stA="26000" endPos="23000" dist="25400" dir="5400000" sy="-100000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/>
              <a:contourClr>
                <a:schemeClr val="accent3">
                  <a:shade val="30000"/>
                  <a:satMod val="120000"/>
                </a:schemeClr>
              </a:contourClr>
            </a:sp3d>
          </c:spPr>
          <c:invertIfNegative val="0"/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200</c:v>
                </c:pt>
                <c:pt idx="1">
                  <c:v>340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50-441F-A386-B0B59B7B5C6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95000"/>
                  </a:schemeClr>
                </a:gs>
                <a:gs pos="100000">
                  <a:schemeClr val="accent1">
                    <a:shade val="82000"/>
                    <a:satMod val="125000"/>
                    <a:lumMod val="74000"/>
                  </a:schemeClr>
                </a:gs>
              </a:gsLst>
              <a:lin ang="5400000" scaled="0"/>
            </a:gradFill>
            <a:ln>
              <a:noFill/>
            </a:ln>
            <a:effectLst>
              <a:reflection blurRad="38100" stA="26000" endPos="23000" dist="25400" dir="5400000" sy="-100000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/>
              <a:contourClr>
                <a:schemeClr val="accent1">
                  <a:shade val="30000"/>
                  <a:satMod val="120000"/>
                </a:schemeClr>
              </a:contourClr>
            </a:sp3d>
          </c:spPr>
          <c:invertIfNegative val="0"/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1730</c:v>
                </c:pt>
                <c:pt idx="1">
                  <c:v>1700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50-441F-A386-B0B59B7B5C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572680944"/>
        <c:axId val="-572686384"/>
      </c:barChart>
      <c:catAx>
        <c:axId val="-5726809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572686384"/>
        <c:crosses val="autoZero"/>
        <c:auto val="1"/>
        <c:lblAlgn val="ctr"/>
        <c:lblOffset val="100"/>
        <c:noMultiLvlLbl val="0"/>
      </c:catAx>
      <c:valAx>
        <c:axId val="-572686384"/>
        <c:scaling>
          <c:orientation val="minMax"/>
          <c:max val="2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ru-RU"/>
          </a:p>
        </c:txPr>
        <c:crossAx val="-572680944"/>
        <c:crosses val="autoZero"/>
        <c:crossBetween val="between"/>
        <c:majorUnit val="600"/>
        <c:minorUnit val="60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Число зарегистрированных преступлений в расчете на 10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тыс.чел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c:rich>
      </c:tx>
      <c:layout>
        <c:manualLayout>
          <c:xMode val="edge"/>
          <c:yMode val="edge"/>
          <c:x val="0.11443726374832337"/>
          <c:y val="1.290460684303188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8701956581353996E-2"/>
          <c:y val="0.20987090651306683"/>
          <c:w val="0.72048503703179967"/>
          <c:h val="0.642048221907754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 муниципальному округу</c:v>
                </c:pt>
              </c:strCache>
            </c:strRef>
          </c:tx>
          <c:spPr>
            <a:solidFill>
              <a:schemeClr val="accent5">
                <a:lumMod val="75000"/>
                <a:alpha val="8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2.0914930072349898E-3"/>
                  <c:y val="-1.4445369481587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FD-4EDE-8C37-B38F58C9E680}"/>
                </c:ext>
              </c:extLst>
            </c:dLbl>
            <c:dLbl>
              <c:idx val="1"/>
              <c:layout>
                <c:manualLayout>
                  <c:x val="-6.9755574140107452E-17"/>
                  <c:y val="-4.30153561434396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E4-4068-B1CA-92C78F5E3C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январь-май 2025 года</c:v>
                </c:pt>
                <c:pt idx="1">
                  <c:v>январь-май 2026 года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16.600000000000001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D1-4BAD-A6D9-DA61CF9D4D3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 Нижегородской области</c:v>
                </c:pt>
              </c:strCache>
            </c:strRef>
          </c:tx>
          <c:spPr>
            <a:solidFill>
              <a:schemeClr val="accent2">
                <a:lumMod val="75000"/>
                <a:alpha val="68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9024467262486668E-3"/>
                  <c:y val="1.36927701008727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69A-4DC1-8BDB-74696C8DFF24}"/>
                </c:ext>
              </c:extLst>
            </c:dLbl>
            <c:dLbl>
              <c:idx val="1"/>
              <c:layout>
                <c:manualLayout>
                  <c:x val="3.8048934524974034E-3"/>
                  <c:y val="1.240874478481144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9A-4DC1-8BDB-74696C8DFF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январь-май 2025 года</c:v>
                </c:pt>
                <c:pt idx="1">
                  <c:v>январь-май 2026 года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47.6</c:v>
                </c:pt>
                <c:pt idx="1">
                  <c:v>38.9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D1-4BAD-A6D9-DA61CF9D4D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402044752"/>
        <c:axId val="-402046384"/>
      </c:barChart>
      <c:catAx>
        <c:axId val="-4020447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402046384"/>
        <c:crossesAt val="0"/>
        <c:auto val="1"/>
        <c:lblAlgn val="ctr"/>
        <c:lblOffset val="100"/>
        <c:noMultiLvlLbl val="0"/>
      </c:catAx>
      <c:valAx>
        <c:axId val="-402046384"/>
        <c:scaling>
          <c:orientation val="minMax"/>
          <c:max val="5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02044752"/>
        <c:crosses val="autoZero"/>
        <c:crossBetween val="between"/>
        <c:majorUnit val="10"/>
      </c:valAx>
      <c:spPr>
        <a:solidFill>
          <a:srgbClr val="C0504D">
            <a:lumMod val="40000"/>
            <a:lumOff val="60000"/>
            <a:alpha val="7000"/>
          </a:srgbClr>
        </a:solidFill>
      </c:spPr>
    </c:plotArea>
    <c:legend>
      <c:legendPos val="r"/>
      <c:legendEntry>
        <c:idx val="0"/>
        <c:txPr>
          <a:bodyPr/>
          <a:lstStyle/>
          <a:p>
            <a:pPr>
              <a:defRPr sz="1200" spc="-10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spc="-10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0708102655426153"/>
          <c:y val="0.18262525089468554"/>
          <c:w val="0.28989887671755737"/>
          <c:h val="0.17680835541116247"/>
        </c:manualLayout>
      </c:layout>
      <c:overlay val="0"/>
      <c:txPr>
        <a:bodyPr/>
        <a:lstStyle/>
        <a:p>
          <a:pPr>
            <a:defRPr sz="1200" spc="-100" baseline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C0504D">
        <a:lumMod val="40000"/>
        <a:lumOff val="60000"/>
        <a:alpha val="38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803083901426238"/>
          <c:y val="0.15175955501967231"/>
          <c:w val="0.85582028410833533"/>
          <c:h val="0.7396727859959481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572684752"/>
        <c:axId val="-572683664"/>
      </c:barChart>
      <c:catAx>
        <c:axId val="-572684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572683664"/>
        <c:crosses val="autoZero"/>
        <c:auto val="1"/>
        <c:lblAlgn val="ctr"/>
        <c:lblOffset val="100"/>
        <c:noMultiLvlLbl val="0"/>
      </c:catAx>
      <c:valAx>
        <c:axId val="-572683664"/>
        <c:scaling>
          <c:orientation val="minMax"/>
          <c:max val="8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5726847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17820106766453"/>
          <c:y val="8.2644852539931882E-2"/>
          <c:w val="0.84679989247515564"/>
          <c:h val="0.8757785455381775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01.08.2021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120</c:v>
                </c:pt>
                <c:pt idx="1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50-441F-A386-B0B59B7B5C6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0-1EAF-4321-B545-37DF34B0016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1EAF-4321-B545-37DF34B00161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1150</c:v>
                </c:pt>
                <c:pt idx="1">
                  <c:v>1200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50-441F-A386-B0B59B7B5C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572682576"/>
        <c:axId val="-572683120"/>
      </c:barChart>
      <c:catAx>
        <c:axId val="-572682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572683120"/>
        <c:crosses val="autoZero"/>
        <c:auto val="1"/>
        <c:lblAlgn val="ctr"/>
        <c:lblOffset val="100"/>
        <c:noMultiLvlLbl val="0"/>
      </c:catAx>
      <c:valAx>
        <c:axId val="-572683120"/>
        <c:scaling>
          <c:orientation val="minMax"/>
          <c:max val="16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ru-RU"/>
          </a:p>
        </c:txPr>
        <c:crossAx val="-572682576"/>
        <c:crosses val="autoZero"/>
        <c:crossBetween val="between"/>
        <c:majorUnit val="400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431465903065918E-2"/>
          <c:y val="0.17674345829229907"/>
          <c:w val="0.92934279281950627"/>
          <c:h val="0.6418434792212817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9192702575649872E-2"/>
                  <c:y val="-0.2202941502492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E38-45EF-8C50-7FBB07987C50}"/>
                </c:ext>
              </c:extLst>
            </c:dLbl>
            <c:dLbl>
              <c:idx val="1"/>
              <c:layout>
                <c:manualLayout>
                  <c:x val="2.5076685635047113E-2"/>
                  <c:y val="-0.28718566008530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0-18D8-4920-A50B-7F2A01BF7C91}"/>
                </c:ext>
              </c:extLst>
            </c:dLbl>
            <c:dLbl>
              <c:idx val="2"/>
              <c:layout>
                <c:manualLayout>
                  <c:x val="2.9987356798028504E-2"/>
                  <c:y val="-0.29984869505991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4F5-4807-829E-5CA9C5D90E3A}"/>
                </c:ext>
              </c:extLst>
            </c:dLbl>
            <c:dLbl>
              <c:idx val="3"/>
              <c:layout>
                <c:manualLayout>
                  <c:x val="2.7288709341587548E-2"/>
                  <c:y val="-0.321920568307917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633061651172125"/>
                      <c:h val="0.10570937046180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FE38-45EF-8C50-7FBB07987C50}"/>
                </c:ext>
              </c:extLst>
            </c:dLbl>
            <c:dLbl>
              <c:idx val="4"/>
              <c:layout>
                <c:manualLayout>
                  <c:x val="1.8895469268862205E-2"/>
                  <c:y val="-0.2882006957386110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41592914655166"/>
                      <c:h val="0.17748097483439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E38-45EF-8C50-7FBB07987C50}"/>
                </c:ext>
              </c:extLst>
            </c:dLbl>
            <c:dLbl>
              <c:idx val="5"/>
              <c:layout>
                <c:manualLayout>
                  <c:x val="1.3474776919394858E-2"/>
                  <c:y val="-0.247337757365461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9279899513396201E-2"/>
                      <c:h val="0.10570937046180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9E3-4BA9-B622-4D612AF574E9}"/>
                </c:ext>
              </c:extLst>
            </c:dLbl>
            <c:dLbl>
              <c:idx val="6"/>
              <c:layout>
                <c:manualLayout>
                  <c:x val="1.3630616726376639E-2"/>
                  <c:y val="-0.25919124488230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D8-4920-A50B-7F2A01BF7C91}"/>
                </c:ext>
              </c:extLst>
            </c:dLbl>
            <c:dLbl>
              <c:idx val="7"/>
              <c:layout>
                <c:manualLayout>
                  <c:x val="9.5414317084635443E-3"/>
                  <c:y val="-0.2185337947046872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9962070394085811E-2"/>
                      <c:h val="0.126038095550610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1A9-4BA5-BD4C-B7CB6D01A42C}"/>
                </c:ext>
              </c:extLst>
            </c:dLbl>
            <c:dLbl>
              <c:idx val="8"/>
              <c:layout>
                <c:manualLayout>
                  <c:x val="1.090449338110141E-2"/>
                  <c:y val="-0.243944701065697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74F-441A-B585-E0CFA782D586}"/>
                </c:ext>
              </c:extLst>
            </c:dLbl>
            <c:dLbl>
              <c:idx val="9"/>
              <c:layout>
                <c:manualLayout>
                  <c:x val="1.3630616726376738E-2"/>
                  <c:y val="-0.233780338521293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D04-41E3-ADA5-D7180BD9B72A}"/>
                </c:ext>
              </c:extLst>
            </c:dLbl>
            <c:dLbl>
              <c:idx val="10"/>
              <c:layout>
                <c:manualLayout>
                  <c:x val="1.0904493381101311E-2"/>
                  <c:y val="-0.233780338521293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AD-454C-A3BD-75F0B6BDA1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Январь 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585.6</c:v>
                </c:pt>
                <c:pt idx="1">
                  <c:v>822.5</c:v>
                </c:pt>
                <c:pt idx="2" formatCode="General">
                  <c:v>883.1</c:v>
                </c:pt>
                <c:pt idx="3" formatCode="General">
                  <c:v>933.8</c:v>
                </c:pt>
                <c:pt idx="4" formatCode="General">
                  <c:v>816.9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38-45EF-8C50-7FBB07987C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572679856"/>
        <c:axId val="-572679312"/>
        <c:axId val="0"/>
      </c:bar3DChart>
      <c:catAx>
        <c:axId val="-57267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572679312"/>
        <c:crosses val="autoZero"/>
        <c:auto val="1"/>
        <c:lblAlgn val="ctr"/>
        <c:lblOffset val="100"/>
        <c:noMultiLvlLbl val="0"/>
      </c:catAx>
      <c:valAx>
        <c:axId val="-572679312"/>
        <c:scaling>
          <c:orientation val="minMax"/>
          <c:max val="1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млн.руб</a:t>
                </a:r>
                <a:r>
                  <a:rPr lang="ru-RU" sz="10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c:rich>
          </c:tx>
          <c:layout>
            <c:manualLayout>
              <c:xMode val="edge"/>
              <c:yMode val="edge"/>
              <c:x val="4.2901662157938227E-3"/>
              <c:y val="0.3933436230830271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572679856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1400" b="1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сельскохозяйственной продукции</a:t>
            </a:r>
          </a:p>
        </c:rich>
      </c:tx>
      <c:layout>
        <c:manualLayout>
          <c:xMode val="edge"/>
          <c:yMode val="edge"/>
          <c:x val="0.13410765099555305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724164888545199"/>
          <c:y val="0.23123724610125623"/>
          <c:w val="0.82431006688457942"/>
          <c:h val="0.66552415793402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Производство сельскохозяйственной продукции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2.4121844804956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DB2-4DD2-BB95-D921BA23102A}"/>
                </c:ext>
              </c:extLst>
            </c:dLbl>
            <c:dLbl>
              <c:idx val="1"/>
              <c:layout>
                <c:manualLayout>
                  <c:x val="3.1609204699964023E-3"/>
                  <c:y val="2.8142943702716E-2"/>
                </c:manualLayout>
              </c:layout>
              <c:tx>
                <c:rich>
                  <a:bodyPr/>
                  <a:lstStyle/>
                  <a:p>
                    <a:fld id="{D60AFD77-2B49-4039-81DA-A70434A370A1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62F-4452-AF10-1454C1FA30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январь-май 2025</c:v>
                </c:pt>
                <c:pt idx="1">
                  <c:v>январь-май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45713</c:v>
                </c:pt>
                <c:pt idx="1">
                  <c:v>33735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39-4651-9BEE-36699ED0FC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460935936"/>
        <c:axId val="-460937568"/>
      </c:barChart>
      <c:catAx>
        <c:axId val="-460935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460937568"/>
        <c:crosses val="autoZero"/>
        <c:auto val="1"/>
        <c:lblAlgn val="ctr"/>
        <c:lblOffset val="100"/>
        <c:noMultiLvlLbl val="0"/>
      </c:catAx>
      <c:valAx>
        <c:axId val="-460937568"/>
        <c:scaling>
          <c:orientation val="minMax"/>
          <c:max val="50000"/>
          <c:min val="1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-460935936"/>
        <c:crosses val="autoZero"/>
        <c:crossBetween val="between"/>
        <c:majorUnit val="10000"/>
        <c:minorUnit val="5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258911866420944"/>
          <c:y val="3.619694951559916E-2"/>
          <c:w val="0.72224157285801927"/>
          <c:h val="0.852856932209903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январь-май 2025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5.4778714396477631E-3"/>
                  <c:y val="-7.20523681252378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E68-40D1-88D8-CADE47D1E53F}"/>
                </c:ext>
              </c:extLst>
            </c:dLbl>
            <c:dLbl>
              <c:idx val="1"/>
              <c:layout>
                <c:manualLayout>
                  <c:x val="1.5064847395374467E-2"/>
                  <c:y val="3.06910857263618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73269738637012"/>
                      <c:h val="7.788140632538832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4CE-435B-A545-C3D87D7C91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мясо</c:v>
                </c:pt>
                <c:pt idx="1">
                  <c:v>молоко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.0">
                  <c:v>30.1</c:v>
                </c:pt>
                <c:pt idx="1">
                  <c:v>969.2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DC-46D1-9B69-AB6DEE071D9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январь-май 2026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2.1912348449474889E-2"/>
                  <c:y val="-2.0538336511294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386-44C2-9D0B-903C6E29E2E6}"/>
                </c:ext>
              </c:extLst>
            </c:dLbl>
            <c:dLbl>
              <c:idx val="1"/>
              <c:layout>
                <c:manualLayout>
                  <c:x val="3.5607566230396695E-2"/>
                  <c:y val="-1.0115845573925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4CE-435B-A545-C3D87D7C91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мясо</c:v>
                </c:pt>
                <c:pt idx="1">
                  <c:v>молоко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35.5</c:v>
                </c:pt>
                <c:pt idx="1">
                  <c:v>825.7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DC-46D1-9B69-AB6DEE071D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60927776"/>
        <c:axId val="-460929408"/>
        <c:axId val="0"/>
      </c:bar3DChart>
      <c:catAx>
        <c:axId val="-460927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-460929408"/>
        <c:crosses val="autoZero"/>
        <c:auto val="1"/>
        <c:lblAlgn val="ctr"/>
        <c:lblOffset val="100"/>
        <c:noMultiLvlLbl val="0"/>
      </c:catAx>
      <c:valAx>
        <c:axId val="-460929408"/>
        <c:scaling>
          <c:orientation val="minMax"/>
          <c:max val="1000"/>
          <c:min val="0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-460927776"/>
        <c:crosses val="autoZero"/>
        <c:crossBetween val="between"/>
        <c:majorUnit val="200"/>
        <c:minorUnit val="100"/>
      </c:valAx>
    </c:plotArea>
    <c:legend>
      <c:legendPos val="r"/>
      <c:layout>
        <c:manualLayout>
          <c:xMode val="edge"/>
          <c:yMode val="edge"/>
          <c:x val="0.82119717770677347"/>
          <c:y val="0.32249292051118611"/>
          <c:w val="0.17436255231411438"/>
          <c:h val="0.27705647684696577"/>
        </c:manualLayout>
      </c:layout>
      <c:overlay val="0"/>
      <c:txPr>
        <a:bodyPr/>
        <a:lstStyle/>
        <a:p>
          <a:pPr>
            <a:defRPr sz="11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8075142984750325"/>
          <c:w val="0.94826836019589145"/>
          <c:h val="0.7189172941910814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Надой молока на 1 корову</c:v>
                </c:pt>
              </c:strCache>
            </c:strRef>
          </c:tx>
          <c:spPr>
            <a:blipFill dpi="0" rotWithShape="1">
              <a:blip xmlns:r="http://schemas.openxmlformats.org/officeDocument/2006/relationships"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c:spPr>
          <c:invertIfNegative val="0"/>
          <c:dLbls>
            <c:dLbl>
              <c:idx val="0"/>
              <c:layout>
                <c:manualLayout>
                  <c:x val="-3.2775715383404772E-3"/>
                  <c:y val="-0.353062371103627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29B-41E1-8521-8022FA736D55}"/>
                </c:ext>
              </c:extLst>
            </c:dLbl>
            <c:dLbl>
              <c:idx val="1"/>
              <c:layout>
                <c:manualLayout>
                  <c:x val="-5.7027004508474724E-4"/>
                  <c:y val="-0.29850790270734062"/>
                </c:manualLayout>
              </c:layout>
              <c:tx>
                <c:rich>
                  <a:bodyPr/>
                  <a:lstStyle/>
                  <a:p>
                    <a:fld id="{CC7C240A-C17F-440C-96BB-7EBB0356AEE8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29B-41E1-8521-8022FA736D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январь-май 2025</c:v>
                </c:pt>
                <c:pt idx="1">
                  <c:v>январь-май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3150</c:v>
                </c:pt>
                <c:pt idx="1">
                  <c:v>2663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64-49D5-BBA2-07242C62A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460935392"/>
        <c:axId val="-460937024"/>
      </c:barChart>
      <c:catAx>
        <c:axId val="-460935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-460937024"/>
        <c:crosses val="autoZero"/>
        <c:auto val="1"/>
        <c:lblAlgn val="ctr"/>
        <c:lblOffset val="100"/>
        <c:noMultiLvlLbl val="0"/>
      </c:catAx>
      <c:valAx>
        <c:axId val="-460937024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-4609353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0.70304</cdr:x>
      <cdr:y>0.81762</cdr:y>
    </cdr:from>
    <cdr:to>
      <cdr:x>0.86409</cdr:x>
      <cdr:y>0.92445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2961069" y="1984244"/>
          <a:ext cx="678307" cy="259261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2,6 раза меньше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0.69963</cdr:x>
      <cdr:y>0.74652</cdr:y>
    </cdr:from>
    <cdr:to>
      <cdr:x>0.83825</cdr:x>
      <cdr:y>0.8237</cdr:y>
    </cdr:to>
    <cdr:sp macro="" textlink="">
      <cdr:nvSpPr>
        <cdr:cNvPr id="5" name="Скругленный прямоугольник 4"/>
        <cdr:cNvSpPr/>
      </cdr:nvSpPr>
      <cdr:spPr>
        <a:xfrm xmlns:a="http://schemas.openxmlformats.org/drawingml/2006/main">
          <a:off x="3017782" y="2057864"/>
          <a:ext cx="597909" cy="212751"/>
        </a:xfrm>
        <a:prstGeom xmlns:a="http://schemas.openxmlformats.org/drawingml/2006/main" prst="roundRect">
          <a:avLst/>
        </a:prstGeom>
        <a:gradFill xmlns:a="http://schemas.openxmlformats.org/drawingml/2006/main" flip="none" rotWithShape="1">
          <a:gsLst>
            <a:gs pos="0">
              <a:schemeClr val="accent6">
                <a:lumMod val="67000"/>
              </a:schemeClr>
            </a:gs>
            <a:gs pos="48000">
              <a:schemeClr val="accent6">
                <a:lumMod val="97000"/>
                <a:lumOff val="3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6200000" scaled="1"/>
          <a:tileRect/>
        </a:gradFill>
        <a:ln xmlns:a="http://schemas.openxmlformats.org/drawingml/2006/main">
          <a:solidFill>
            <a:schemeClr val="accent6">
              <a:lumMod val="50000"/>
            </a:schemeClr>
          </a:solidFill>
        </a:ln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72,1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0.19503</cdr:x>
      <cdr:y>0.63005</cdr:y>
    </cdr:from>
    <cdr:to>
      <cdr:x>0.45862</cdr:x>
      <cdr:y>0.8898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76585" y="221805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/>
            <a:t>н</a:t>
          </a:r>
          <a:r>
            <a:rPr lang="ru-RU" sz="1100" dirty="0"/>
            <a:t>а 01.05.2025</a:t>
          </a:r>
        </a:p>
      </cdr:txBody>
    </cdr:sp>
  </cdr:relSizeAnchor>
  <cdr:relSizeAnchor xmlns:cdr="http://schemas.openxmlformats.org/drawingml/2006/chartDrawing">
    <cdr:from>
      <cdr:x>0.62945</cdr:x>
      <cdr:y>0.62827</cdr:y>
    </cdr:from>
    <cdr:to>
      <cdr:x>0.93948</cdr:x>
      <cdr:y>0.92385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183596" y="2090324"/>
          <a:ext cx="1075509" cy="98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/>
            <a:t>н</a:t>
          </a:r>
          <a:r>
            <a:rPr lang="ru-RU" sz="1100" dirty="0"/>
            <a:t>а 01.05.2026</a:t>
          </a:r>
        </a:p>
      </cdr:txBody>
    </cdr:sp>
  </cdr:relSizeAnchor>
  <cdr:relSizeAnchor xmlns:cdr="http://schemas.openxmlformats.org/drawingml/2006/chartDrawing">
    <cdr:from>
      <cdr:x>0.70388</cdr:x>
      <cdr:y>0.08973</cdr:y>
    </cdr:from>
    <cdr:to>
      <cdr:x>0.89087</cdr:x>
      <cdr:y>0.21357</cdr:y>
    </cdr:to>
    <cdr:sp macro="" textlink="">
      <cdr:nvSpPr>
        <cdr:cNvPr id="3" name="TextBox 2"/>
        <cdr:cNvSpPr txBox="1"/>
      </cdr:nvSpPr>
      <cdr:spPr>
        <a:xfrm xmlns:a="http://schemas.openxmlformats.org/drawingml/2006/main" rot="10800000" flipV="1">
          <a:off x="2441805" y="298540"/>
          <a:ext cx="648678" cy="412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>
              <a:cs typeface="Calibri" panose="020F0502020204030204" pitchFamily="34" charset="0"/>
            </a:rPr>
            <a:t>2352</a:t>
          </a:r>
        </a:p>
      </cdr:txBody>
    </cdr:sp>
  </cdr:relSizeAnchor>
  <cdr:relSizeAnchor xmlns:cdr="http://schemas.openxmlformats.org/drawingml/2006/chartDrawing">
    <cdr:from>
      <cdr:x>0.28727</cdr:x>
      <cdr:y>0.24279</cdr:y>
    </cdr:from>
    <cdr:to>
      <cdr:x>0.55086</cdr:x>
      <cdr:y>0.33438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996564" y="854738"/>
          <a:ext cx="914400" cy="322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0.28727</cdr:x>
      <cdr:y>0.22515</cdr:y>
    </cdr:from>
    <cdr:to>
      <cdr:x>0.55086</cdr:x>
      <cdr:y>0.30283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996564" y="792635"/>
          <a:ext cx="914400" cy="2734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0.19849</cdr:x>
      <cdr:y>0.18276</cdr:y>
    </cdr:from>
    <cdr:to>
      <cdr:x>0.47315</cdr:x>
      <cdr:y>0.29364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88589" y="643378"/>
          <a:ext cx="952778" cy="3903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0.26979</cdr:x>
      <cdr:y>0.1169</cdr:y>
    </cdr:from>
    <cdr:to>
      <cdr:x>0.4331</cdr:x>
      <cdr:y>0.19553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935912" y="388944"/>
          <a:ext cx="566531" cy="2616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/>
            <a:t>1867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0.67439</cdr:x>
      <cdr:y>0.13152</cdr:y>
    </cdr:from>
    <cdr:to>
      <cdr:x>0.84443</cdr:x>
      <cdr:y>0.22907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503609" y="309951"/>
          <a:ext cx="631243" cy="2298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/>
            <a:t>1380</a:t>
          </a:r>
        </a:p>
      </cdr:txBody>
    </cdr:sp>
  </cdr:relSizeAnchor>
  <cdr:relSizeAnchor xmlns:cdr="http://schemas.openxmlformats.org/drawingml/2006/chartDrawing">
    <cdr:from>
      <cdr:x>0.28727</cdr:x>
      <cdr:y>0.24279</cdr:y>
    </cdr:from>
    <cdr:to>
      <cdr:x>0.55086</cdr:x>
      <cdr:y>0.33438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996564" y="854738"/>
          <a:ext cx="914400" cy="322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0.28727</cdr:x>
      <cdr:y>0.22515</cdr:y>
    </cdr:from>
    <cdr:to>
      <cdr:x>0.55086</cdr:x>
      <cdr:y>0.30283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996564" y="792635"/>
          <a:ext cx="914400" cy="2734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0.19849</cdr:x>
      <cdr:y>0.18276</cdr:y>
    </cdr:from>
    <cdr:to>
      <cdr:x>0.47315</cdr:x>
      <cdr:y>0.29364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88589" y="643378"/>
          <a:ext cx="952778" cy="3903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0.26116</cdr:x>
      <cdr:y>0.16013</cdr:y>
    </cdr:from>
    <cdr:to>
      <cdr:x>0.41615</cdr:x>
      <cdr:y>0.25522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969536" y="377363"/>
          <a:ext cx="575385" cy="2240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/>
            <a:t>1245</a:t>
          </a:r>
        </a:p>
      </cdr:txBody>
    </cdr:sp>
  </cdr:relSizeAnchor>
  <cdr:relSizeAnchor xmlns:cdr="http://schemas.openxmlformats.org/drawingml/2006/chartDrawing">
    <cdr:from>
      <cdr:x>0.25703</cdr:x>
      <cdr:y>0.66089</cdr:y>
    </cdr:from>
    <cdr:to>
      <cdr:x>0.40872</cdr:x>
      <cdr:y>0.74617</cdr:y>
    </cdr:to>
    <cdr:sp macro="" textlink="">
      <cdr:nvSpPr>
        <cdr:cNvPr id="9" name="Скругленный прямоугольник 8"/>
        <cdr:cNvSpPr/>
      </cdr:nvSpPr>
      <cdr:spPr>
        <a:xfrm xmlns:a="http://schemas.openxmlformats.org/drawingml/2006/main">
          <a:off x="954199" y="1557478"/>
          <a:ext cx="563128" cy="200975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96,1</a:t>
          </a:r>
        </a:p>
      </cdr:txBody>
    </cdr:sp>
  </cdr:relSizeAnchor>
  <cdr:relSizeAnchor xmlns:cdr="http://schemas.openxmlformats.org/drawingml/2006/chartDrawing">
    <cdr:from>
      <cdr:x>0.68283</cdr:x>
      <cdr:y>0.64994</cdr:y>
    </cdr:from>
    <cdr:to>
      <cdr:x>0.82382</cdr:x>
      <cdr:y>0.73816</cdr:y>
    </cdr:to>
    <cdr:sp macro="" textlink="">
      <cdr:nvSpPr>
        <cdr:cNvPr id="10" name="Скругленный прямоугольник 9"/>
        <cdr:cNvSpPr/>
      </cdr:nvSpPr>
      <cdr:spPr>
        <a:xfrm xmlns:a="http://schemas.openxmlformats.org/drawingml/2006/main">
          <a:off x="2534957" y="1531679"/>
          <a:ext cx="523408" cy="207898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110,8</a:t>
          </a:r>
          <a:endParaRPr lang="ru-RU" sz="1100" dirty="0">
            <a:solidFill>
              <a:prstClr val="black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0.27836</cdr:x>
      <cdr:y>0.61199</cdr:y>
    </cdr:from>
    <cdr:to>
      <cdr:x>0.52467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33380" y="215859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0.25585</cdr:x>
      <cdr:y>0.8531</cdr:y>
    </cdr:from>
    <cdr:to>
      <cdr:x>0.51881</cdr:x>
      <cdr:y>0.97883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949804" y="2010457"/>
          <a:ext cx="976225" cy="2962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</a:rPr>
            <a:t>295,1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0.00335</cdr:x>
      <cdr:y>0.39588</cdr:y>
    </cdr:from>
    <cdr:to>
      <cdr:x>0.05095</cdr:x>
      <cdr:y>0.56013</cdr:y>
    </cdr:to>
    <cdr:sp macro="" textlink="">
      <cdr:nvSpPr>
        <cdr:cNvPr id="2" name="TextBox 5"/>
        <cdr:cNvSpPr txBox="1"/>
      </cdr:nvSpPr>
      <cdr:spPr>
        <a:xfrm xmlns:a="http://schemas.openxmlformats.org/drawingml/2006/main" rot="16200000">
          <a:off x="-85986" y="1194620"/>
          <a:ext cx="452803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руб.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0.74109</cdr:x>
      <cdr:y>0.21922</cdr:y>
    </cdr:from>
    <cdr:to>
      <cdr:x>0.79344</cdr:x>
      <cdr:y>0.28153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4FC594D-3366-413F-8577-944A0E964226}"/>
            </a:ext>
          </a:extLst>
        </cdr:cNvPr>
        <cdr:cNvSpPr txBox="1"/>
      </cdr:nvSpPr>
      <cdr:spPr>
        <a:xfrm xmlns:a="http://schemas.openxmlformats.org/drawingml/2006/main">
          <a:off x="3411805" y="695367"/>
          <a:ext cx="241005" cy="1976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dirty="0"/>
            <a:t>*</a:t>
          </a:r>
          <a:endParaRPr lang="ru-RU" sz="11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0.01423</cdr:x>
      <cdr:y>0.10921</cdr:y>
    </cdr:from>
    <cdr:to>
      <cdr:x>0.20291</cdr:x>
      <cdr:y>0.19538</cdr:y>
    </cdr:to>
    <cdr:sp macro="" textlink="">
      <cdr:nvSpPr>
        <cdr:cNvPr id="2" name="TextBox 24"/>
        <cdr:cNvSpPr txBox="1"/>
      </cdr:nvSpPr>
      <cdr:spPr>
        <a:xfrm xmlns:a="http://schemas.openxmlformats.org/drawingml/2006/main">
          <a:off x="114223" y="626501"/>
          <a:ext cx="1514929" cy="4943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b="1" dirty="0">
              <a:latin typeface="Times New Roman" pitchFamily="18" charset="0"/>
              <a:cs typeface="Times New Roman" pitchFamily="18" charset="0"/>
            </a:rPr>
            <a:t>Обрабатывающие</a:t>
          </a:r>
          <a:r>
            <a:rPr lang="ru-RU" sz="1400" b="1" dirty="0"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производства</a:t>
          </a:r>
        </a:p>
      </cdr:txBody>
    </cdr:sp>
  </cdr:relSizeAnchor>
  <cdr:relSizeAnchor xmlns:cdr="http://schemas.openxmlformats.org/drawingml/2006/chartDrawing">
    <cdr:from>
      <cdr:x>0.01379</cdr:x>
      <cdr:y>0.2978</cdr:y>
    </cdr:from>
    <cdr:to>
      <cdr:x>0.20749</cdr:x>
      <cdr:y>0.37858</cdr:y>
    </cdr:to>
    <cdr:sp macro="" textlink="">
      <cdr:nvSpPr>
        <cdr:cNvPr id="3" name="TextBox 24"/>
        <cdr:cNvSpPr txBox="1"/>
      </cdr:nvSpPr>
      <cdr:spPr>
        <a:xfrm xmlns:a="http://schemas.openxmlformats.org/drawingml/2006/main">
          <a:off x="110719" y="1708324"/>
          <a:ext cx="1555234" cy="4634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b="1" dirty="0">
              <a:latin typeface="Times New Roman" pitchFamily="18" charset="0"/>
              <a:cs typeface="Times New Roman" pitchFamily="18" charset="0"/>
            </a:rPr>
            <a:t>Государственное управление</a:t>
          </a:r>
        </a:p>
      </cdr:txBody>
    </cdr:sp>
  </cdr:relSizeAnchor>
  <cdr:relSizeAnchor xmlns:cdr="http://schemas.openxmlformats.org/drawingml/2006/chartDrawing">
    <cdr:from>
      <cdr:x>0.01113</cdr:x>
      <cdr:y>0.20625</cdr:y>
    </cdr:from>
    <cdr:to>
      <cdr:x>0.20434</cdr:x>
      <cdr:y>0.28703</cdr:y>
    </cdr:to>
    <cdr:sp macro="" textlink="">
      <cdr:nvSpPr>
        <cdr:cNvPr id="4" name="TextBox 34"/>
        <cdr:cNvSpPr txBox="1"/>
      </cdr:nvSpPr>
      <cdr:spPr>
        <a:xfrm xmlns:a="http://schemas.openxmlformats.org/drawingml/2006/main">
          <a:off x="89395" y="1183171"/>
          <a:ext cx="1551301" cy="4634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b="1" dirty="0">
              <a:latin typeface="Times New Roman" pitchFamily="18" charset="0"/>
              <a:cs typeface="Times New Roman" pitchFamily="18" charset="0"/>
            </a:rPr>
            <a:t>Транспортировка и хранение</a:t>
          </a:r>
        </a:p>
      </cdr:txBody>
    </cdr:sp>
  </cdr:relSizeAnchor>
  <cdr:relSizeAnchor xmlns:cdr="http://schemas.openxmlformats.org/drawingml/2006/chartDrawing">
    <cdr:from>
      <cdr:x>0.00634</cdr:x>
      <cdr:y>0.48344</cdr:y>
    </cdr:from>
    <cdr:to>
      <cdr:x>0.20276</cdr:x>
      <cdr:y>0.53191</cdr:y>
    </cdr:to>
    <cdr:sp macro="" textlink="">
      <cdr:nvSpPr>
        <cdr:cNvPr id="5" name="TextBox 38"/>
        <cdr:cNvSpPr txBox="1"/>
      </cdr:nvSpPr>
      <cdr:spPr>
        <a:xfrm xmlns:a="http://schemas.openxmlformats.org/drawingml/2006/main">
          <a:off x="50930" y="2773295"/>
          <a:ext cx="1577074" cy="27805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b="1" dirty="0">
              <a:latin typeface="Times New Roman" pitchFamily="18" charset="0"/>
              <a:cs typeface="Times New Roman" pitchFamily="18" charset="0"/>
            </a:rPr>
            <a:t>Здравоохранение</a:t>
          </a:r>
        </a:p>
      </cdr:txBody>
    </cdr:sp>
  </cdr:relSizeAnchor>
  <cdr:relSizeAnchor xmlns:cdr="http://schemas.openxmlformats.org/drawingml/2006/chartDrawing">
    <cdr:from>
      <cdr:x>0.01268</cdr:x>
      <cdr:y>0.40141</cdr:y>
    </cdr:from>
    <cdr:to>
      <cdr:x>0.20038</cdr:x>
      <cdr:y>0.44989</cdr:y>
    </cdr:to>
    <cdr:sp macro="" textlink="">
      <cdr:nvSpPr>
        <cdr:cNvPr id="6" name="TextBox 36"/>
        <cdr:cNvSpPr txBox="1"/>
      </cdr:nvSpPr>
      <cdr:spPr>
        <a:xfrm xmlns:a="http://schemas.openxmlformats.org/drawingml/2006/main">
          <a:off x="101780" y="2302720"/>
          <a:ext cx="1507060" cy="27810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b="1" dirty="0">
              <a:latin typeface="Times New Roman" pitchFamily="18" charset="0"/>
              <a:cs typeface="Times New Roman" pitchFamily="18" charset="0"/>
            </a:rPr>
            <a:t>Образование</a:t>
          </a:r>
        </a:p>
      </cdr:txBody>
    </cdr:sp>
  </cdr:relSizeAnchor>
  <cdr:relSizeAnchor xmlns:cdr="http://schemas.openxmlformats.org/drawingml/2006/chartDrawing">
    <cdr:from>
      <cdr:x>0.01483</cdr:x>
      <cdr:y>0.04396</cdr:y>
    </cdr:from>
    <cdr:to>
      <cdr:x>0.20232</cdr:x>
      <cdr:y>0.09243</cdr:y>
    </cdr:to>
    <cdr:sp macro="" textlink="">
      <cdr:nvSpPr>
        <cdr:cNvPr id="7" name="TextBox 28"/>
        <cdr:cNvSpPr txBox="1"/>
      </cdr:nvSpPr>
      <cdr:spPr>
        <a:xfrm xmlns:a="http://schemas.openxmlformats.org/drawingml/2006/main">
          <a:off x="119038" y="252190"/>
          <a:ext cx="1505375" cy="27805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b="1" dirty="0">
              <a:latin typeface="Times New Roman" pitchFamily="18" charset="0"/>
              <a:cs typeface="Times New Roman" pitchFamily="18" charset="0"/>
            </a:rPr>
            <a:t>Строительство</a:t>
          </a:r>
        </a:p>
      </cdr:txBody>
    </cdr:sp>
  </cdr:relSizeAnchor>
  <cdr:relSizeAnchor xmlns:cdr="http://schemas.openxmlformats.org/drawingml/2006/chartDrawing">
    <cdr:from>
      <cdr:x>0.02686</cdr:x>
      <cdr:y>0.55796</cdr:y>
    </cdr:from>
    <cdr:to>
      <cdr:x>0.20945</cdr:x>
      <cdr:y>0.63844</cdr:y>
    </cdr:to>
    <cdr:sp macro="" textlink="">
      <cdr:nvSpPr>
        <cdr:cNvPr id="8" name="TextBox 45"/>
        <cdr:cNvSpPr txBox="1"/>
      </cdr:nvSpPr>
      <cdr:spPr>
        <a:xfrm xmlns:a="http://schemas.openxmlformats.org/drawingml/2006/main">
          <a:off x="215661" y="3200774"/>
          <a:ext cx="1466032" cy="46167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Сельское и лесное </a:t>
          </a:r>
        </a:p>
        <a:p xmlns:a="http://schemas.openxmlformats.org/drawingml/2006/main">
          <a:r>
            <a: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               хозяйство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0.48334</cdr:x>
      <cdr:y>0.31228</cdr:y>
    </cdr:from>
    <cdr:to>
      <cdr:x>0.63106</cdr:x>
      <cdr:y>0.35538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64FC594D-3366-413F-8577-944A0E964226}"/>
            </a:ext>
          </a:extLst>
        </cdr:cNvPr>
        <cdr:cNvSpPr txBox="1"/>
      </cdr:nvSpPr>
      <cdr:spPr>
        <a:xfrm xmlns:a="http://schemas.openxmlformats.org/drawingml/2006/main">
          <a:off x="3833187" y="1758947"/>
          <a:ext cx="1171500" cy="2427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(53,8 тыс. руб.)</a:t>
          </a:r>
          <a:endParaRPr lang="ru-RU" sz="12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9" y="41"/>
            <a:ext cx="2918835" cy="495026"/>
          </a:xfrm>
          <a:prstGeom prst="rect">
            <a:avLst/>
          </a:prstGeom>
        </p:spPr>
        <p:txBody>
          <a:bodyPr vert="horz" lIns="90591" tIns="45295" rIns="90591" bIns="452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419" y="41"/>
            <a:ext cx="2918835" cy="495026"/>
          </a:xfrm>
          <a:prstGeom prst="rect">
            <a:avLst/>
          </a:prstGeom>
        </p:spPr>
        <p:txBody>
          <a:bodyPr vert="horz" lIns="90591" tIns="45295" rIns="90591" bIns="45295" rtlCol="0"/>
          <a:lstStyle>
            <a:lvl1pPr algn="r">
              <a:defRPr sz="1200"/>
            </a:lvl1pPr>
          </a:lstStyle>
          <a:p>
            <a:fld id="{ACD80D7A-674E-43E5-BB60-F854B6DC6D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08487" cy="3308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1" tIns="45295" rIns="90591" bIns="4529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0591" tIns="45295" rIns="90591" bIns="4529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9" y="9371304"/>
            <a:ext cx="2918835" cy="495025"/>
          </a:xfrm>
          <a:prstGeom prst="rect">
            <a:avLst/>
          </a:prstGeom>
        </p:spPr>
        <p:txBody>
          <a:bodyPr vert="horz" lIns="90591" tIns="45295" rIns="90591" bIns="452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419" y="9371304"/>
            <a:ext cx="2918835" cy="495025"/>
          </a:xfrm>
          <a:prstGeom prst="rect">
            <a:avLst/>
          </a:prstGeom>
        </p:spPr>
        <p:txBody>
          <a:bodyPr vert="horz" lIns="90591" tIns="45295" rIns="90591" bIns="45295" rtlCol="0" anchor="b"/>
          <a:lstStyle>
            <a:lvl1pPr algn="r">
              <a:defRPr sz="1200"/>
            </a:lvl1pPr>
          </a:lstStyle>
          <a:p>
            <a:fld id="{ED25FCA1-4DAF-4AB7-86AD-BB03C5D1D8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198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5FCA1-4DAF-4AB7-86AD-BB03C5D1D87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501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2938">
              <a:defRPr/>
            </a:pPr>
            <a:fld id="{ED25FCA1-4DAF-4AB7-86AD-BB03C5D1D870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452938">
                <a:defRPr/>
              </a:pPr>
              <a:t>12</a:t>
            </a:fld>
            <a:endParaRPr lang="ru-R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56867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0714">
              <a:defRPr/>
            </a:pPr>
            <a:fld id="{ED25FCA1-4DAF-4AB7-86AD-BB03C5D1D870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450714">
                <a:defRPr/>
              </a:pPr>
              <a:t>13</a:t>
            </a:fld>
            <a:endParaRPr lang="ru-R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22114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52550" y="1146175"/>
            <a:ext cx="4105275" cy="3079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3033">
              <a:defRPr/>
            </a:pPr>
            <a:fld id="{ED25FCA1-4DAF-4AB7-86AD-BB03C5D1D870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453033">
                <a:defRPr/>
              </a:pPr>
              <a:t>14</a:t>
            </a:fld>
            <a:endParaRPr lang="ru-R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42983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0936">
              <a:defRPr/>
            </a:pPr>
            <a:fld id="{ED25FCA1-4DAF-4AB7-86AD-BB03C5D1D870}" type="slidenum">
              <a:rPr lang="ru-RU">
                <a:solidFill>
                  <a:prstClr val="black"/>
                </a:solidFill>
              </a:rPr>
              <a:pPr defTabSz="450936">
                <a:defRPr/>
              </a:pPr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418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5FCA1-4DAF-4AB7-86AD-BB03C5D1D870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545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36650" y="1231900"/>
            <a:ext cx="4402138" cy="33035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2699">
              <a:defRPr/>
            </a:pPr>
            <a:fld id="{ED25FCA1-4DAF-4AB7-86AD-BB03C5D1D870}" type="slidenum">
              <a:rPr lang="ru-RU">
                <a:solidFill>
                  <a:prstClr val="black"/>
                </a:solidFill>
              </a:rPr>
              <a:pPr defTabSz="452699">
                <a:defRPr/>
              </a:pPr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9692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5FCA1-4DAF-4AB7-86AD-BB03C5D1D870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492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5FCA1-4DAF-4AB7-86AD-BB03C5D1D870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7414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2050" y="1241425"/>
            <a:ext cx="4411663" cy="33099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2938">
              <a:defRPr/>
            </a:pPr>
            <a:fld id="{ED25FCA1-4DAF-4AB7-86AD-BB03C5D1D870}" type="slidenum">
              <a:rPr lang="ru-RU">
                <a:solidFill>
                  <a:prstClr val="black"/>
                </a:solidFill>
              </a:rPr>
              <a:pPr defTabSz="452938">
                <a:defRPr/>
              </a:pPr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8041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33475" y="1241425"/>
            <a:ext cx="4406900" cy="3305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0761">
              <a:defRPr/>
            </a:pPr>
            <a:fld id="{ED25FCA1-4DAF-4AB7-86AD-BB03C5D1D870}" type="slidenum">
              <a:rPr lang="ru-RU">
                <a:solidFill>
                  <a:prstClr val="black"/>
                </a:solidFill>
              </a:rPr>
              <a:pPr defTabSz="450761">
                <a:defRPr/>
              </a:pPr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901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5FCA1-4DAF-4AB7-86AD-BB03C5D1D87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0030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0463" y="1239838"/>
            <a:ext cx="4414837" cy="33131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3033">
              <a:defRPr/>
            </a:pPr>
            <a:fld id="{ED25FCA1-4DAF-4AB7-86AD-BB03C5D1D870}" type="slidenum">
              <a:rPr lang="ru-RU">
                <a:solidFill>
                  <a:prstClr val="black"/>
                </a:solidFill>
              </a:rPr>
              <a:pPr defTabSz="453033">
                <a:defRPr/>
              </a:pPr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9139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03325" y="1241425"/>
            <a:ext cx="4418013" cy="3314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4937">
              <a:defRPr/>
            </a:pPr>
            <a:fld id="{ED25FCA1-4DAF-4AB7-86AD-BB03C5D1D870}" type="slidenum">
              <a:rPr lang="ru-RU">
                <a:solidFill>
                  <a:prstClr val="black"/>
                </a:solidFill>
              </a:rPr>
              <a:pPr defTabSz="454937">
                <a:defRPr/>
              </a:pPr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4273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2050" y="1241425"/>
            <a:ext cx="4411663" cy="33099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2938">
              <a:defRPr/>
            </a:pPr>
            <a:fld id="{ED25FCA1-4DAF-4AB7-86AD-BB03C5D1D870}" type="slidenum">
              <a:rPr lang="ru-RU">
                <a:solidFill>
                  <a:prstClr val="black"/>
                </a:solidFill>
              </a:rPr>
              <a:pPr defTabSz="452938">
                <a:defRPr/>
              </a:pPr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04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5FCA1-4DAF-4AB7-86AD-BB03C5D1D87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844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5FCA1-4DAF-4AB7-86AD-BB03C5D1D870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003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5FCA1-4DAF-4AB7-86AD-BB03C5D1D87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144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510CD-F932-45A1-B967-43778D05CD33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1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5FCA1-4DAF-4AB7-86AD-BB03C5D1D87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268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5FCA1-4DAF-4AB7-86AD-BB03C5D1D870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839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5FCA1-4DAF-4AB7-86AD-BB03C5D1D870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255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D86-F813-4867-9675-318740CA6D31}" type="datetime1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4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D429-A8A1-4B9E-A295-9BC639295243}" type="datetime1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846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21DB6-18F7-4662-8B2E-821811341E39}" type="datetime1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987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2AED-87EC-440A-A885-7627A67D00E1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30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0FC4-046E-44DB-A155-5BE7F6BBE0E3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057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CE69-96D8-439F-ABD7-D3A62D96A7E9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43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391F-E5BC-4DC4-A75F-F4C366CF359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82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4D6A-FFCE-4C46-BBD0-9EB2E2552E37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927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0E-4353-4107-AF16-B0AD1983DE97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424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5012-CD80-4C78-B1CF-80AA72C82F03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011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03D8-44A8-4059-ACD7-DD4FA4BF02BC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72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C0EE5-4EB5-48A5-A695-2633103A66C0}" type="datetime1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4570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4501-AF61-4577-AF02-B63B3FEF4662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431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76DCD-5F06-4149-8CDC-17EC16AC2269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665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862B-3E27-405B-9566-06F38E184C9A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3802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5042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875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2352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224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1357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8457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638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489-2B37-4603-A00D-4068AC32A2F9}" type="datetime1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079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912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9825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8549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4527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05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152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9339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0559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8156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90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4BE0B-8AFF-4AD6-BAB7-239B83E7A31D}" type="datetime1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7319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1153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3808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96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756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37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E017A-6923-4CC1-B45F-2A33FCA22AB1}" type="datetime1">
              <a:rPr lang="ru-RU" smtClean="0"/>
              <a:t>08.07.2026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451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BF7A-6CB6-4F29-A206-2AD95C471F8A}" type="datetime1">
              <a:rPr lang="ru-RU" smtClean="0"/>
              <a:t>08.07.2026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92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BB67-DD60-460D-B89F-487E37234D9F}" type="datetime1">
              <a:rPr lang="ru-RU" smtClean="0"/>
              <a:t>08.07.2026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488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5907E-F47D-4403-8AA0-3498E43D1C6B}" type="datetime1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67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89ECC-12BF-4B19-BA3C-D34D0D84821A}" type="datetime1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23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33E90-8759-4C3E-B47B-60D9B3D6F016}" type="datetime1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0D778-7FD4-4A53-9280-583F47611C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703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D68E83A-5315-4B47-A31B-1A5158371117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08.07.2026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A00D778-7FD4-4A53-9280-583F47611C4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60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267B5-2101-4777-A0D9-0442399AFE10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DC5AC-18D8-4E0E-950A-FA0131290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43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A8EEE-DC90-425B-8145-B72C238C9E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0D778-7FD4-4A53-9280-583F47611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8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4.png"/><Relationship Id="rId7" Type="http://schemas.openxmlformats.org/officeDocument/2006/relationships/image" Target="../media/image21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11" Type="http://schemas.microsoft.com/office/2007/relationships/hdphoto" Target="../media/hdphoto8.wdp"/><Relationship Id="rId5" Type="http://schemas.openxmlformats.org/officeDocument/2006/relationships/chart" Target="../charts/chart13.xml"/><Relationship Id="rId10" Type="http://schemas.openxmlformats.org/officeDocument/2006/relationships/image" Target="../media/image37.png"/><Relationship Id="rId4" Type="http://schemas.microsoft.com/office/2007/relationships/hdphoto" Target="../media/hdphoto6.wdp"/><Relationship Id="rId9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chart" Target="../charts/chart14.xml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15.xml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5.png"/><Relationship Id="rId4" Type="http://schemas.openxmlformats.org/officeDocument/2006/relationships/chart" Target="../charts/char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1.png"/><Relationship Id="rId5" Type="http://schemas.openxmlformats.org/officeDocument/2006/relationships/chart" Target="../charts/chart17.xml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chart" Target="../charts/chart18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0.xml"/><Relationship Id="rId5" Type="http://schemas.openxmlformats.org/officeDocument/2006/relationships/image" Target="../media/image10.jpeg"/><Relationship Id="rId4" Type="http://schemas.openxmlformats.org/officeDocument/2006/relationships/chart" Target="../charts/chart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7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2.xml"/><Relationship Id="rId5" Type="http://schemas.openxmlformats.org/officeDocument/2006/relationships/chart" Target="../charts/chart21.xml"/><Relationship Id="rId10" Type="http://schemas.openxmlformats.org/officeDocument/2006/relationships/image" Target="../media/image51.jpeg"/><Relationship Id="rId4" Type="http://schemas.openxmlformats.org/officeDocument/2006/relationships/image" Target="../media/image10.jpeg"/><Relationship Id="rId9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chart" Target="../charts/chart23.xml"/><Relationship Id="rId3" Type="http://schemas.openxmlformats.org/officeDocument/2006/relationships/image" Target="../media/image47.jpe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5" Type="http://schemas.openxmlformats.org/officeDocument/2006/relationships/image" Target="../media/image10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Relationship Id="rId1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chart" Target="../charts/chart24.xml"/><Relationship Id="rId3" Type="http://schemas.openxmlformats.org/officeDocument/2006/relationships/image" Target="../media/image47.jpe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5" Type="http://schemas.openxmlformats.org/officeDocument/2006/relationships/image" Target="../media/image10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Relationship Id="rId1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jpeg"/><Relationship Id="rId1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63.png"/><Relationship Id="rId4" Type="http://schemas.openxmlformats.org/officeDocument/2006/relationships/chart" Target="../charts/char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microsoft.com/office/2007/relationships/hdphoto" Target="../media/hdphoto9.wdp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chart" Target="../charts/chart28.xml"/><Relationship Id="rId4" Type="http://schemas.openxmlformats.org/officeDocument/2006/relationships/image" Target="../media/image6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8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image" Target="../media/image19.png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emf"/><Relationship Id="rId5" Type="http://schemas.openxmlformats.org/officeDocument/2006/relationships/chart" Target="../charts/chart8.xml"/><Relationship Id="rId10" Type="http://schemas.openxmlformats.org/officeDocument/2006/relationships/image" Target="../media/image25.png"/><Relationship Id="rId4" Type="http://schemas.openxmlformats.org/officeDocument/2006/relationships/chart" Target="../charts/chart7.xml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chart" Target="../charts/chart9.xm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0.xml"/><Relationship Id="rId11" Type="http://schemas.openxmlformats.org/officeDocument/2006/relationships/image" Target="../media/image22.emf"/><Relationship Id="rId5" Type="http://schemas.openxmlformats.org/officeDocument/2006/relationships/image" Target="../media/image28.png"/><Relationship Id="rId10" Type="http://schemas.microsoft.com/office/2007/relationships/hdphoto" Target="../media/hdphoto5.wdp"/><Relationship Id="rId4" Type="http://schemas.openxmlformats.org/officeDocument/2006/relationships/image" Target="../media/image27.jpe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1.jp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509"/>
            <a:ext cx="9139257" cy="6932334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5" name="Блок-схема: задержка 24"/>
          <p:cNvSpPr/>
          <p:nvPr/>
        </p:nvSpPr>
        <p:spPr>
          <a:xfrm rot="10800000">
            <a:off x="2447464" y="-15509"/>
            <a:ext cx="6767993" cy="6932334"/>
          </a:xfrm>
          <a:prstGeom prst="flowChartDelay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C5D4ED"/>
              </a:gs>
              <a:gs pos="100000">
                <a:schemeClr val="accent1">
                  <a:lumMod val="45000"/>
                  <a:lumOff val="55000"/>
                </a:schemeClr>
              </a:gs>
              <a:gs pos="56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ttps://guu.ru/wp-content/uploads/vvp-rf2018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AutoShape 4" descr="https://guu.ru/wp-content/uploads/vvp-rf2018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AutoShape 6" descr="https://guu.ru/wp-content/uploads/vvp-rf2018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2" descr="https://guu.ru/wp-content/uploads/vvp-rf2018-1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4" descr="https://www.kiprinform.com/wp-content/uploads/2015/07/deoffshorisation-of-Russian-economy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AutoShape 6" descr="https://ru.newsbtc.com/wp-content/uploads/sites/5/2018/09/marketmanipulation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3" t="33361" r="32614" b="22755"/>
          <a:stretch/>
        </p:blipFill>
        <p:spPr>
          <a:xfrm>
            <a:off x="3542393" y="1647480"/>
            <a:ext cx="1093862" cy="1538243"/>
          </a:xfrm>
          <a:prstGeom prst="rect">
            <a:avLst/>
          </a:prstGeom>
        </p:spPr>
      </p:pic>
      <p:pic>
        <p:nvPicPr>
          <p:cNvPr id="11" name="Picture 11" descr="герб г12">
            <a:extLst>
              <a:ext uri="{FF2B5EF4-FFF2-40B4-BE49-F238E27FC236}">
                <a16:creationId xmlns:a16="http://schemas.microsoft.com/office/drawing/2014/main" id="{4F9F73B7-C351-4D92-B173-D476E1AA0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9750" y="614192"/>
            <a:ext cx="514693" cy="634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AE418C2B-57AE-490D-B2E9-AF6004759F5A}"/>
              </a:ext>
            </a:extLst>
          </p:cNvPr>
          <p:cNvSpPr txBox="1">
            <a:spLocks/>
          </p:cNvSpPr>
          <p:nvPr/>
        </p:nvSpPr>
        <p:spPr>
          <a:xfrm>
            <a:off x="5457168" y="-15609"/>
            <a:ext cx="3438904" cy="12012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4000"/>
              </a:lnSpc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АДМИНИСТРАЦИЯ МУНИЦИПАЛЬНОГО ОКРУГА ГОРОД ПЕРВОМАЙСК НИЖЕГОРОДСКОЙ ОБЛАСТИ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700813" y="2111829"/>
            <a:ext cx="53977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ИТОГИ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СОЦИАЛЬНО-ЭКОНОМИЧЕСКОГО РАЗВИТИЯ МУНИЦИПАЛЬНОГО ОКРУГА ГОРОД ПЕРВОМАЙСК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ЗА ЯНВАРЬ-МАЙ 2026 ГОДА</a:t>
            </a:r>
          </a:p>
        </p:txBody>
      </p:sp>
      <p:sp>
        <p:nvSpPr>
          <p:cNvPr id="19" name="Полилиния 18"/>
          <p:cNvSpPr/>
          <p:nvPr/>
        </p:nvSpPr>
        <p:spPr>
          <a:xfrm rot="5580000">
            <a:off x="560397" y="701961"/>
            <a:ext cx="4299191" cy="5256000"/>
          </a:xfrm>
          <a:custGeom>
            <a:avLst/>
            <a:gdLst>
              <a:gd name="connsiteX0" fmla="*/ 3219253 w 3413760"/>
              <a:gd name="connsiteY0" fmla="*/ 2756625 h 3766913"/>
              <a:gd name="connsiteX1" fmla="*/ 1706880 w 3413760"/>
              <a:gd name="connsiteY1" fmla="*/ 3766913 h 3766913"/>
              <a:gd name="connsiteX2" fmla="*/ 194507 w 3413760"/>
              <a:gd name="connsiteY2" fmla="*/ 2756625 h 3766913"/>
              <a:gd name="connsiteX3" fmla="*/ 1706880 w 3413760"/>
              <a:gd name="connsiteY3" fmla="*/ 1883457 h 3766913"/>
              <a:gd name="connsiteX4" fmla="*/ 3219253 w 3413760"/>
              <a:gd name="connsiteY4" fmla="*/ 2756625 h 376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760" h="3766913">
                <a:moveTo>
                  <a:pt x="3219253" y="2756625"/>
                </a:moveTo>
                <a:cubicBezTo>
                  <a:pt x="2924767" y="3377680"/>
                  <a:pt x="2342097" y="3766913"/>
                  <a:pt x="1706880" y="3766913"/>
                </a:cubicBezTo>
                <a:cubicBezTo>
                  <a:pt x="1071664" y="3766913"/>
                  <a:pt x="488993" y="3377680"/>
                  <a:pt x="194507" y="2756625"/>
                </a:cubicBezTo>
                <a:lnTo>
                  <a:pt x="1706880" y="1883457"/>
                </a:lnTo>
                <a:lnTo>
                  <a:pt x="3219253" y="2756625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18000" r="10000" b="1000"/>
            </a:stretch>
          </a:blipFill>
          <a:ln w="57150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5519" tIns="2427541" rIns="985520" bIns="275022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000" kern="1200" dirty="0"/>
          </a:p>
        </p:txBody>
      </p:sp>
      <p:sp>
        <p:nvSpPr>
          <p:cNvPr id="20" name="Полилиния 19"/>
          <p:cNvSpPr/>
          <p:nvPr/>
        </p:nvSpPr>
        <p:spPr>
          <a:xfrm rot="3408194">
            <a:off x="331838" y="534135"/>
            <a:ext cx="4047132" cy="4401146"/>
          </a:xfrm>
          <a:custGeom>
            <a:avLst/>
            <a:gdLst>
              <a:gd name="connsiteX0" fmla="*/ 250399 w 3413760"/>
              <a:gd name="connsiteY0" fmla="*/ 2453611 h 3225422"/>
              <a:gd name="connsiteX1" fmla="*/ 250399 w 3413760"/>
              <a:gd name="connsiteY1" fmla="*/ 771812 h 3225422"/>
              <a:gd name="connsiteX2" fmla="*/ 1706880 w 3413760"/>
              <a:gd name="connsiteY2" fmla="*/ 1 h 3225422"/>
              <a:gd name="connsiteX3" fmla="*/ 1706880 w 3413760"/>
              <a:gd name="connsiteY3" fmla="*/ 1612711 h 3225422"/>
              <a:gd name="connsiteX4" fmla="*/ 250399 w 3413760"/>
              <a:gd name="connsiteY4" fmla="*/ 2453611 h 3225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760" h="3225422">
                <a:moveTo>
                  <a:pt x="250399" y="2453611"/>
                </a:moveTo>
                <a:cubicBezTo>
                  <a:pt x="-83466" y="1937386"/>
                  <a:pt x="-83466" y="1288037"/>
                  <a:pt x="250399" y="771812"/>
                </a:cubicBezTo>
                <a:cubicBezTo>
                  <a:pt x="560457" y="292399"/>
                  <a:pt x="1112239" y="1"/>
                  <a:pt x="1706880" y="1"/>
                </a:cubicBezTo>
                <a:lnTo>
                  <a:pt x="1706880" y="1612711"/>
                </a:lnTo>
                <a:lnTo>
                  <a:pt x="250399" y="245361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2000" t="-11000" r="2000" b="1000"/>
            </a:stretch>
          </a:blipFill>
          <a:ln w="57150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3860" tIns="671664" rIns="1927859" bIns="1554817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000" kern="1200" dirty="0"/>
          </a:p>
        </p:txBody>
      </p:sp>
      <p:sp>
        <p:nvSpPr>
          <p:cNvPr id="30" name="Полилиния 29"/>
          <p:cNvSpPr/>
          <p:nvPr/>
        </p:nvSpPr>
        <p:spPr>
          <a:xfrm rot="14086473">
            <a:off x="293707" y="1799780"/>
            <a:ext cx="3866755" cy="3469310"/>
          </a:xfrm>
          <a:custGeom>
            <a:avLst/>
            <a:gdLst>
              <a:gd name="connsiteX0" fmla="*/ 250399 w 3413760"/>
              <a:gd name="connsiteY0" fmla="*/ 2453611 h 3225422"/>
              <a:gd name="connsiteX1" fmla="*/ 250399 w 3413760"/>
              <a:gd name="connsiteY1" fmla="*/ 771812 h 3225422"/>
              <a:gd name="connsiteX2" fmla="*/ 1706880 w 3413760"/>
              <a:gd name="connsiteY2" fmla="*/ 1 h 3225422"/>
              <a:gd name="connsiteX3" fmla="*/ 1706880 w 3413760"/>
              <a:gd name="connsiteY3" fmla="*/ 1612711 h 3225422"/>
              <a:gd name="connsiteX4" fmla="*/ 250399 w 3413760"/>
              <a:gd name="connsiteY4" fmla="*/ 2453611 h 3225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760" h="3225422">
                <a:moveTo>
                  <a:pt x="250399" y="2453611"/>
                </a:moveTo>
                <a:cubicBezTo>
                  <a:pt x="-83466" y="1937386"/>
                  <a:pt x="-83466" y="1288037"/>
                  <a:pt x="250399" y="771812"/>
                </a:cubicBezTo>
                <a:cubicBezTo>
                  <a:pt x="560457" y="292399"/>
                  <a:pt x="1112239" y="1"/>
                  <a:pt x="1706880" y="1"/>
                </a:cubicBezTo>
                <a:lnTo>
                  <a:pt x="1706880" y="1612711"/>
                </a:lnTo>
                <a:lnTo>
                  <a:pt x="250399" y="245361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2000" t="-11000" r="2000" b="1000"/>
            </a:stretch>
          </a:blipFill>
          <a:ln w="57150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3860" tIns="671664" rIns="1927859" bIns="1554817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000" kern="1200" dirty="0"/>
          </a:p>
        </p:txBody>
      </p:sp>
      <p:sp>
        <p:nvSpPr>
          <p:cNvPr id="27" name="Блок-схема: узел 26"/>
          <p:cNvSpPr/>
          <p:nvPr/>
        </p:nvSpPr>
        <p:spPr>
          <a:xfrm>
            <a:off x="1751801" y="2172351"/>
            <a:ext cx="1833671" cy="184232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76" t="7866" r="41869" b="53543"/>
          <a:stretch/>
        </p:blipFill>
        <p:spPr>
          <a:xfrm>
            <a:off x="1820648" y="2222020"/>
            <a:ext cx="1738040" cy="175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75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42541" y="4328835"/>
            <a:ext cx="4539813" cy="2451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206378168"/>
              </p:ext>
            </p:extLst>
          </p:nvPr>
        </p:nvGraphicFramePr>
        <p:xfrm>
          <a:off x="-107740" y="1319567"/>
          <a:ext cx="4963510" cy="3129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5985" y="1588944"/>
            <a:ext cx="31115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Прямая со стрелкой 19"/>
          <p:cNvCxnSpPr>
            <a:cxnSpLocks/>
          </p:cNvCxnSpPr>
          <p:nvPr/>
        </p:nvCxnSpPr>
        <p:spPr>
          <a:xfrm flipH="1" flipV="1">
            <a:off x="3706785" y="3967558"/>
            <a:ext cx="333060" cy="4567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3069967" y="3787459"/>
            <a:ext cx="530490" cy="2659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75,2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304605" y="3805157"/>
            <a:ext cx="580642" cy="2659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143,6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C7E65DF-893C-42C2-B463-52243071A7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363" y="-59801"/>
            <a:ext cx="9266723" cy="111985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087405" y="67594"/>
            <a:ext cx="643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ОБЪЁМ ПЛАТНЫХ УСЛУГ НАСЕЛЕНИЮ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8856" y="514186"/>
            <a:ext cx="40057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В СФЕРЕ КУЛЬТУРЫ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F275154-B400-4202-9D98-B264D62B3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3664" y="6601398"/>
            <a:ext cx="378690" cy="179395"/>
          </a:xfrm>
        </p:spPr>
        <p:txBody>
          <a:bodyPr/>
          <a:lstStyle/>
          <a:p>
            <a:pPr algn="r"/>
            <a:fld id="{AA00D778-7FD4-4A53-9280-583F47611C41}" type="slidenum">
              <a:rPr lang="ru-RU" sz="1050" smtClean="0">
                <a:solidFill>
                  <a:prstClr val="black"/>
                </a:solidFill>
              </a:rPr>
              <a:pPr algn="r"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04" y="4404078"/>
            <a:ext cx="4418172" cy="2354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71" t="5429" r="4302" b="15204"/>
          <a:stretch/>
        </p:blipFill>
        <p:spPr>
          <a:xfrm>
            <a:off x="4609790" y="1098962"/>
            <a:ext cx="4534210" cy="2496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990D40B-1A7D-4447-8244-8B3F19B64F7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51" y="67594"/>
            <a:ext cx="851026" cy="855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30A7E97E-1D33-45B6-84B7-A053A0C5E133}"/>
              </a:ext>
            </a:extLst>
          </p:cNvPr>
          <p:cNvCxnSpPr>
            <a:cxnSpLocks/>
          </p:cNvCxnSpPr>
          <p:nvPr/>
        </p:nvCxnSpPr>
        <p:spPr>
          <a:xfrm>
            <a:off x="1222218" y="465138"/>
            <a:ext cx="6120142" cy="0"/>
          </a:xfrm>
          <a:prstGeom prst="line">
            <a:avLst/>
          </a:prstGeom>
          <a:noFill/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sp>
        <p:nvSpPr>
          <p:cNvPr id="6" name="Скругленный прямоугольник 28">
            <a:extLst>
              <a:ext uri="{FF2B5EF4-FFF2-40B4-BE49-F238E27FC236}">
                <a16:creationId xmlns:a16="http://schemas.microsoft.com/office/drawing/2014/main" id="{C7974FD2-C388-A242-5EB4-AA121E2BD155}"/>
              </a:ext>
            </a:extLst>
          </p:cNvPr>
          <p:cNvSpPr/>
          <p:nvPr/>
        </p:nvSpPr>
        <p:spPr>
          <a:xfrm>
            <a:off x="4039845" y="3813412"/>
            <a:ext cx="745790" cy="29728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ИФО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%</a:t>
            </a:r>
          </a:p>
        </p:txBody>
      </p:sp>
    </p:spTree>
    <p:extLst>
      <p:ext uri="{BB962C8B-B14F-4D97-AF65-F5344CB8AC3E}">
        <p14:creationId xmlns:p14="http://schemas.microsoft.com/office/powerpoint/2010/main" val="3256195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0A0A2FE2-8074-40FF-BC62-13E1ACB0F5F4}"/>
              </a:ext>
            </a:extLst>
          </p:cNvPr>
          <p:cNvSpPr/>
          <p:nvPr/>
        </p:nvSpPr>
        <p:spPr>
          <a:xfrm>
            <a:off x="1" y="866184"/>
            <a:ext cx="9121189" cy="6010080"/>
          </a:xfrm>
          <a:prstGeom prst="rect">
            <a:avLst/>
          </a:prstGeom>
          <a:gradFill flip="none" rotWithShape="1">
            <a:gsLst>
              <a:gs pos="0">
                <a:srgbClr val="5B9BD5">
                  <a:lumMod val="0"/>
                  <a:lumOff val="100000"/>
                  <a:alpha val="0"/>
                </a:srgbClr>
              </a:gs>
              <a:gs pos="74000">
                <a:srgbClr val="5B9BD5">
                  <a:lumMod val="45000"/>
                  <a:lumOff val="55000"/>
                </a:srgbClr>
              </a:gs>
              <a:gs pos="83000">
                <a:srgbClr val="5B9BD5">
                  <a:lumMod val="45000"/>
                  <a:lumOff val="55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73484504"/>
              </p:ext>
            </p:extLst>
          </p:nvPr>
        </p:nvGraphicFramePr>
        <p:xfrm>
          <a:off x="-57877" y="3965417"/>
          <a:ext cx="5330163" cy="2917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"/>
          <p:cNvSpPr txBox="1"/>
          <p:nvPr/>
        </p:nvSpPr>
        <p:spPr>
          <a:xfrm rot="16200000">
            <a:off x="-208858" y="5635061"/>
            <a:ext cx="821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EB60D9C-10A0-4216-A6C4-ED818CD9B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7044" y="6714522"/>
            <a:ext cx="386956" cy="143478"/>
          </a:xfrm>
        </p:spPr>
        <p:txBody>
          <a:bodyPr/>
          <a:lstStyle/>
          <a:p>
            <a:pPr algn="r"/>
            <a:fld id="{AA00D778-7FD4-4A53-9280-583F47611C41}" type="slidenum">
              <a:rPr lang="ru-RU" sz="1050" smtClean="0">
                <a:solidFill>
                  <a:prstClr val="black"/>
                </a:solidFill>
              </a:rPr>
              <a:pPr algn="r"/>
              <a:t>11</a:t>
            </a:fld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165510" y="6176412"/>
            <a:ext cx="967474" cy="38213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7,38 %</a:t>
            </a:r>
          </a:p>
        </p:txBody>
      </p:sp>
      <p:sp>
        <p:nvSpPr>
          <p:cNvPr id="27" name="Овал 26"/>
          <p:cNvSpPr/>
          <p:nvPr/>
        </p:nvSpPr>
        <p:spPr>
          <a:xfrm>
            <a:off x="1448806" y="6176412"/>
            <a:ext cx="906901" cy="38213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3,53 %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4198293" y="6367481"/>
            <a:ext cx="216542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4414835" y="6029675"/>
            <a:ext cx="1698186" cy="65389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экономия от начальной цены контрактов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C7E65DF-893C-42C2-B463-52243071A7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1363" y="-59801"/>
            <a:ext cx="9266723" cy="111985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8B3D8FB-380B-464E-A13A-ED88570262C7}"/>
              </a:ext>
            </a:extLst>
          </p:cNvPr>
          <p:cNvSpPr txBox="1"/>
          <p:nvPr/>
        </p:nvSpPr>
        <p:spPr>
          <a:xfrm>
            <a:off x="1259111" y="67873"/>
            <a:ext cx="7439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ЗАКУПКИ ТОВАРОВ, РАБОТ, УСЛУГ ДЛЯ ОБЕСПЕЧЕНИЯ МУНИЦИПАЛЬНЫХ НУЖД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11" y="45549"/>
            <a:ext cx="911888" cy="830096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id="{07A68B52-8540-4B53-8AC4-BC95970DA3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8049536"/>
              </p:ext>
            </p:extLst>
          </p:nvPr>
        </p:nvGraphicFramePr>
        <p:xfrm>
          <a:off x="-353536" y="898870"/>
          <a:ext cx="4437191" cy="3016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id="{D94B295B-2BC0-46DC-A793-39D8DD6654B2}"/>
              </a:ext>
            </a:extLst>
          </p:cNvPr>
          <p:cNvSpPr txBox="1"/>
          <p:nvPr/>
        </p:nvSpPr>
        <p:spPr>
          <a:xfrm>
            <a:off x="1317111" y="2413659"/>
            <a:ext cx="1749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01EE7B2-7646-4B84-8BEA-1F7679BBEF7E}"/>
              </a:ext>
            </a:extLst>
          </p:cNvPr>
          <p:cNvSpPr txBox="1"/>
          <p:nvPr/>
        </p:nvSpPr>
        <p:spPr>
          <a:xfrm>
            <a:off x="433833" y="1086046"/>
            <a:ext cx="3872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Размещено и проведено 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процедуры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696A7B6-FBE4-4785-ABDA-C658DD42008D}"/>
              </a:ext>
            </a:extLst>
          </p:cNvPr>
          <p:cNvSpPr txBox="1"/>
          <p:nvPr/>
        </p:nvSpPr>
        <p:spPr>
          <a:xfrm>
            <a:off x="3661916" y="1991815"/>
            <a:ext cx="2796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электронных аукциона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301AB4-D511-473C-8080-01862D9AEE86}"/>
              </a:ext>
            </a:extLst>
          </p:cNvPr>
          <p:cNvSpPr txBox="1"/>
          <p:nvPr/>
        </p:nvSpPr>
        <p:spPr>
          <a:xfrm>
            <a:off x="3907271" y="3151191"/>
            <a:ext cx="3258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 у единственного поставщика</a:t>
            </a:r>
          </a:p>
        </p:txBody>
      </p:sp>
      <p:pic>
        <p:nvPicPr>
          <p:cNvPr id="53" name="Picture 16" descr="http://www.jeffdalrymplelaw.com/img/2175/085.jpg?sitetimestamp=636079104190000000">
            <a:extLst>
              <a:ext uri="{FF2B5EF4-FFF2-40B4-BE49-F238E27FC236}">
                <a16:creationId xmlns:a16="http://schemas.microsoft.com/office/drawing/2014/main" id="{76BB7DE2-4AE1-431E-9334-41EAB1527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234" y="1041591"/>
            <a:ext cx="2236288" cy="134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3F3BBB2-2AF2-4BC2-8DD8-ECE471F2B73A}"/>
              </a:ext>
            </a:extLst>
          </p:cNvPr>
          <p:cNvSpPr/>
          <p:nvPr/>
        </p:nvSpPr>
        <p:spPr>
          <a:xfrm>
            <a:off x="3641956" y="2071402"/>
            <a:ext cx="353086" cy="219057"/>
          </a:xfrm>
          <a:prstGeom prst="rect">
            <a:avLst/>
          </a:prstGeom>
          <a:solidFill>
            <a:srgbClr val="4D8E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71BEBD7A-2C6F-41F3-BC20-CB5C3ADB1B62}"/>
              </a:ext>
            </a:extLst>
          </p:cNvPr>
          <p:cNvSpPr/>
          <p:nvPr/>
        </p:nvSpPr>
        <p:spPr>
          <a:xfrm>
            <a:off x="3649247" y="2637823"/>
            <a:ext cx="353086" cy="219057"/>
          </a:xfrm>
          <a:prstGeom prst="rect">
            <a:avLst/>
          </a:prstGeom>
          <a:solidFill>
            <a:srgbClr val="A8F0B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43B6D87A-56A8-49A3-AD5D-2D15C09F8240}"/>
              </a:ext>
            </a:extLst>
          </p:cNvPr>
          <p:cNvSpPr/>
          <p:nvPr/>
        </p:nvSpPr>
        <p:spPr>
          <a:xfrm>
            <a:off x="3649247" y="3236558"/>
            <a:ext cx="353086" cy="219057"/>
          </a:xfrm>
          <a:prstGeom prst="rect">
            <a:avLst/>
          </a:prstGeom>
          <a:solidFill>
            <a:srgbClr val="9CDC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2EBEC97-5CEF-4847-82B5-E9BD47E46C5C}"/>
              </a:ext>
            </a:extLst>
          </p:cNvPr>
          <p:cNvSpPr txBox="1"/>
          <p:nvPr/>
        </p:nvSpPr>
        <p:spPr>
          <a:xfrm>
            <a:off x="4026028" y="2552612"/>
            <a:ext cx="4729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электронных закупок у единственного поставщика</a:t>
            </a:r>
          </a:p>
        </p:txBody>
      </p:sp>
      <p:sp>
        <p:nvSpPr>
          <p:cNvPr id="28" name="Прямоугольник с двумя вырезанными противолежащими углами 36"/>
          <p:cNvSpPr/>
          <p:nvPr/>
        </p:nvSpPr>
        <p:spPr>
          <a:xfrm>
            <a:off x="4991101" y="4883414"/>
            <a:ext cx="4130089" cy="471905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контракта заключено</a:t>
            </a:r>
          </a:p>
        </p:txBody>
      </p:sp>
      <p:pic>
        <p:nvPicPr>
          <p:cNvPr id="32" name="Picture 2" descr="https://cdn.hipwallpaper.com/i/67/81/5pFEXj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"/>
          <a:stretch/>
        </p:blipFill>
        <p:spPr bwMode="auto">
          <a:xfrm>
            <a:off x="5012061" y="4972550"/>
            <a:ext cx="362298" cy="382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5422645" y="4310567"/>
            <a:ext cx="4277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процедурам:</a:t>
            </a:r>
          </a:p>
        </p:txBody>
      </p:sp>
    </p:spTree>
    <p:extLst>
      <p:ext uri="{BB962C8B-B14F-4D97-AF65-F5344CB8AC3E}">
        <p14:creationId xmlns:p14="http://schemas.microsoft.com/office/powerpoint/2010/main" val="1265948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7EAA64C-E4ED-4ACA-BCB6-656B545C5874}"/>
              </a:ext>
            </a:extLst>
          </p:cNvPr>
          <p:cNvSpPr/>
          <p:nvPr/>
        </p:nvSpPr>
        <p:spPr>
          <a:xfrm>
            <a:off x="-2" y="5214796"/>
            <a:ext cx="9144000" cy="164915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  <a:alpha val="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C5576A2-C3B8-4769-B00E-9F1E7CAE2771}"/>
              </a:ext>
            </a:extLst>
          </p:cNvPr>
          <p:cNvSpPr/>
          <p:nvPr/>
        </p:nvSpPr>
        <p:spPr>
          <a:xfrm>
            <a:off x="-4391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E358F63-FB11-4976-94C3-BA594A9279AA}"/>
              </a:ext>
            </a:extLst>
          </p:cNvPr>
          <p:cNvSpPr/>
          <p:nvPr/>
        </p:nvSpPr>
        <p:spPr>
          <a:xfrm>
            <a:off x="1230370" y="42872"/>
            <a:ext cx="7255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ИСПОЛНЕНИЕ БЮДЖЕТА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182CD72-AC69-4785-8C3A-0EFC8E63D7BE}"/>
              </a:ext>
            </a:extLst>
          </p:cNvPr>
          <p:cNvCxnSpPr>
            <a:cxnSpLocks/>
          </p:cNvCxnSpPr>
          <p:nvPr/>
        </p:nvCxnSpPr>
        <p:spPr>
          <a:xfrm>
            <a:off x="1321806" y="465138"/>
            <a:ext cx="40468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BA0B004-3974-41CD-93ED-DB6C4272A0F6}"/>
              </a:ext>
            </a:extLst>
          </p:cNvPr>
          <p:cNvSpPr txBox="1"/>
          <p:nvPr/>
        </p:nvSpPr>
        <p:spPr>
          <a:xfrm>
            <a:off x="1230370" y="540799"/>
            <a:ext cx="7656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ОСНОВНЫЕ ПАРАМЕТРЫ БЮДЖЕТА, тыс.руб.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8F6036A-41CA-44C4-BD68-BA0086FFCE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74" y="66854"/>
            <a:ext cx="848676" cy="874055"/>
          </a:xfrm>
          <a:prstGeom prst="rect">
            <a:avLst/>
          </a:prstGeom>
        </p:spPr>
      </p:pic>
      <p:pic>
        <p:nvPicPr>
          <p:cNvPr id="29" name="Picture 6" descr="Picture background">
            <a:extLst>
              <a:ext uri="{FF2B5EF4-FFF2-40B4-BE49-F238E27FC236}">
                <a16:creationId xmlns:a16="http://schemas.microsoft.com/office/drawing/2014/main" id="{2C9EFE11-9C93-460E-8EA0-5427CF97D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36" y="1032779"/>
            <a:ext cx="3787550" cy="252639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52">
            <a:extLst>
              <a:ext uri="{FF2B5EF4-FFF2-40B4-BE49-F238E27FC236}">
                <a16:creationId xmlns:a16="http://schemas.microsoft.com/office/drawing/2014/main" id="{B700A28F-3B1D-466D-A630-568246E8F5EF}"/>
              </a:ext>
            </a:extLst>
          </p:cNvPr>
          <p:cNvSpPr>
            <a:spLocks/>
          </p:cNvSpPr>
          <p:nvPr/>
        </p:nvSpPr>
        <p:spPr bwMode="gray">
          <a:xfrm rot="5773565">
            <a:off x="7573393" y="5043032"/>
            <a:ext cx="781493" cy="142907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B621C03-24CE-47C6-9824-9B201124D5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1" b="8922"/>
          <a:stretch/>
        </p:blipFill>
        <p:spPr>
          <a:xfrm flipH="1">
            <a:off x="2532252" y="926803"/>
            <a:ext cx="5207329" cy="5702085"/>
          </a:xfrm>
          <a:prstGeom prst="rect">
            <a:avLst/>
          </a:prstGeom>
        </p:spPr>
      </p:pic>
      <p:sp>
        <p:nvSpPr>
          <p:cNvPr id="32" name="TextBox 24">
            <a:extLst>
              <a:ext uri="{FF2B5EF4-FFF2-40B4-BE49-F238E27FC236}">
                <a16:creationId xmlns:a16="http://schemas.microsoft.com/office/drawing/2014/main" id="{781C37D5-63ED-4DAD-ABF1-348D36ED5B99}"/>
              </a:ext>
            </a:extLst>
          </p:cNvPr>
          <p:cNvSpPr txBox="1"/>
          <p:nvPr/>
        </p:nvSpPr>
        <p:spPr>
          <a:xfrm>
            <a:off x="2468080" y="3849248"/>
            <a:ext cx="260346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5696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Доходы</a:t>
            </a:r>
          </a:p>
          <a:p>
            <a:pPr lvl="0" algn="ctr">
              <a:defRPr/>
            </a:pPr>
            <a:r>
              <a:rPr lang="ru-RU" sz="3200" b="1" dirty="0">
                <a:solidFill>
                  <a:srgbClr val="D51C09"/>
                </a:solidFill>
                <a:latin typeface="Bookman Old Style" pitchFamily="18" charset="0"/>
              </a:rPr>
              <a:t>388231,2</a:t>
            </a:r>
          </a:p>
        </p:txBody>
      </p:sp>
      <p:sp>
        <p:nvSpPr>
          <p:cNvPr id="33" name="TextBox 23">
            <a:extLst>
              <a:ext uri="{FF2B5EF4-FFF2-40B4-BE49-F238E27FC236}">
                <a16:creationId xmlns:a16="http://schemas.microsoft.com/office/drawing/2014/main" id="{7EFCE066-A1AD-4F03-ABEF-218984248401}"/>
              </a:ext>
            </a:extLst>
          </p:cNvPr>
          <p:cNvSpPr txBox="1"/>
          <p:nvPr/>
        </p:nvSpPr>
        <p:spPr>
          <a:xfrm>
            <a:off x="5310322" y="4201912"/>
            <a:ext cx="25186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5696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Расходы</a:t>
            </a:r>
          </a:p>
          <a:p>
            <a:pPr lvl="0" algn="ctr">
              <a:defRPr/>
            </a:pPr>
            <a:r>
              <a:rPr lang="ru-RU" sz="3200" b="1" dirty="0">
                <a:solidFill>
                  <a:srgbClr val="D51C09"/>
                </a:solidFill>
                <a:latin typeface="Bookman Old Style" pitchFamily="18" charset="0"/>
              </a:rPr>
              <a:t>407274,3</a:t>
            </a:r>
            <a:endParaRPr lang="ru-RU" sz="1600" b="1" dirty="0">
              <a:solidFill>
                <a:srgbClr val="D51C09"/>
              </a:solidFill>
              <a:latin typeface="Bookman Old Style" pitchFamily="18" charset="0"/>
            </a:endParaRPr>
          </a:p>
        </p:txBody>
      </p:sp>
      <p:sp>
        <p:nvSpPr>
          <p:cNvPr id="36" name="TextBox 27">
            <a:extLst>
              <a:ext uri="{FF2B5EF4-FFF2-40B4-BE49-F238E27FC236}">
                <a16:creationId xmlns:a16="http://schemas.microsoft.com/office/drawing/2014/main" id="{D1212E55-B865-42BC-9714-7FC50E744A80}"/>
              </a:ext>
            </a:extLst>
          </p:cNvPr>
          <p:cNvSpPr txBox="1"/>
          <p:nvPr/>
        </p:nvSpPr>
        <p:spPr>
          <a:xfrm>
            <a:off x="5535363" y="6216420"/>
            <a:ext cx="3444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5696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Дефицит – 19043,1</a:t>
            </a:r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93C81A49-50CA-44E7-A02F-4E21839CCAA2}"/>
              </a:ext>
            </a:extLst>
          </p:cNvPr>
          <p:cNvSpPr txBox="1"/>
          <p:nvPr/>
        </p:nvSpPr>
        <p:spPr>
          <a:xfrm>
            <a:off x="2981758" y="5214796"/>
            <a:ext cx="1450969" cy="307777"/>
          </a:xfrm>
          <a:prstGeom prst="rect">
            <a:avLst/>
          </a:prstGeom>
          <a:solidFill>
            <a:schemeClr val="accent1">
              <a:lumMod val="40000"/>
              <a:lumOff val="60000"/>
              <a:alpha val="57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7,8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меньше</a:t>
            </a:r>
          </a:p>
        </p:txBody>
      </p:sp>
      <p:sp>
        <p:nvSpPr>
          <p:cNvPr id="38" name="TextBox 14">
            <a:extLst>
              <a:ext uri="{FF2B5EF4-FFF2-40B4-BE49-F238E27FC236}">
                <a16:creationId xmlns:a16="http://schemas.microsoft.com/office/drawing/2014/main" id="{B2F70508-FD9D-4F84-BFB5-907468A1D2FF}"/>
              </a:ext>
            </a:extLst>
          </p:cNvPr>
          <p:cNvSpPr txBox="1"/>
          <p:nvPr/>
        </p:nvSpPr>
        <p:spPr>
          <a:xfrm>
            <a:off x="5762138" y="5561720"/>
            <a:ext cx="1495494" cy="307777"/>
          </a:xfrm>
          <a:prstGeom prst="rect">
            <a:avLst/>
          </a:prstGeom>
          <a:solidFill>
            <a:schemeClr val="accent1">
              <a:lumMod val="40000"/>
              <a:lumOff val="60000"/>
              <a:alpha val="68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1,8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меньше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100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D3C55D0-56A4-4F7E-A7DA-5475DA4B8F42}"/>
              </a:ext>
            </a:extLst>
          </p:cNvPr>
          <p:cNvSpPr/>
          <p:nvPr/>
        </p:nvSpPr>
        <p:spPr>
          <a:xfrm>
            <a:off x="-4391" y="296500"/>
            <a:ext cx="9148389" cy="6552484"/>
          </a:xfrm>
          <a:prstGeom prst="rect">
            <a:avLst/>
          </a:prstGeom>
          <a:gradFill flip="none" rotWithShape="1">
            <a:gsLst>
              <a:gs pos="69078">
                <a:srgbClr val="C3DBF0"/>
              </a:gs>
              <a:gs pos="5100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" name="Picture 3" descr="E:\Net\Отчет главы 2017\Материалы к презентациям\выноска.png">
            <a:extLst>
              <a:ext uri="{FF2B5EF4-FFF2-40B4-BE49-F238E27FC236}">
                <a16:creationId xmlns:a16="http://schemas.microsoft.com/office/drawing/2014/main" id="{BD359C8D-19CB-4B1D-A94B-C480AEAA1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rot="10800000" flipV="1">
            <a:off x="5776685" y="2374046"/>
            <a:ext cx="2109479" cy="922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3" descr="E:\Net\Отчет главы 2017\Материалы к презентациям\выноска.png">
            <a:extLst>
              <a:ext uri="{FF2B5EF4-FFF2-40B4-BE49-F238E27FC236}">
                <a16:creationId xmlns:a16="http://schemas.microsoft.com/office/drawing/2014/main" id="{D9A06A49-2F89-4612-9CDC-C1AE9DF2A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64174" y="2841422"/>
            <a:ext cx="2038769" cy="869684"/>
          </a:xfrm>
          <a:prstGeom prst="rect">
            <a:avLst/>
          </a:prstGeom>
          <a:noFill/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3739EFA-A36B-48BB-9086-10C5A16D4DF1}"/>
              </a:ext>
            </a:extLst>
          </p:cNvPr>
          <p:cNvSpPr txBox="1"/>
          <p:nvPr/>
        </p:nvSpPr>
        <p:spPr>
          <a:xfrm>
            <a:off x="572050" y="2841422"/>
            <a:ext cx="2113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Налоговые доходы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208 229,4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тыс.руб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" name="Picture 3" descr="E:\Net\Отчет главы 2017\Материалы к презентациям\выноска.png">
            <a:extLst>
              <a:ext uri="{FF2B5EF4-FFF2-40B4-BE49-F238E27FC236}">
                <a16:creationId xmlns:a16="http://schemas.microsoft.com/office/drawing/2014/main" id="{A5A31CE1-9D01-4C1B-AE1B-416282AC5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V="1">
            <a:off x="3072032" y="4944703"/>
            <a:ext cx="2014496" cy="6752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07A68B52-8540-4B53-8AC4-BC95970DA3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199603"/>
              </p:ext>
            </p:extLst>
          </p:nvPr>
        </p:nvGraphicFramePr>
        <p:xfrm>
          <a:off x="1722063" y="872656"/>
          <a:ext cx="5793253" cy="422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B53A806F-E104-415C-BAD6-6F14CFE63808}"/>
              </a:ext>
            </a:extLst>
          </p:cNvPr>
          <p:cNvSpPr txBox="1"/>
          <p:nvPr/>
        </p:nvSpPr>
        <p:spPr>
          <a:xfrm>
            <a:off x="5872292" y="2345247"/>
            <a:ext cx="2113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Поступления из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областного бюджета-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168 211,2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тыс.руб.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CBA51D2-1270-4266-BA4C-8FBEC7519F6B}"/>
              </a:ext>
            </a:extLst>
          </p:cNvPr>
          <p:cNvSpPr txBox="1"/>
          <p:nvPr/>
        </p:nvSpPr>
        <p:spPr>
          <a:xfrm>
            <a:off x="2732590" y="5125907"/>
            <a:ext cx="2533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Неналоговые доходы –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11 790,6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тыс.руб.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EE6FB981-0BCE-4396-8A14-991DC0B14F82}"/>
              </a:ext>
            </a:extLst>
          </p:cNvPr>
          <p:cNvSpPr/>
          <p:nvPr/>
        </p:nvSpPr>
        <p:spPr>
          <a:xfrm>
            <a:off x="3276113" y="2445381"/>
            <a:ext cx="1909777" cy="187401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853565-459B-42FA-BD20-F9B92BD83BA2}"/>
              </a:ext>
            </a:extLst>
          </p:cNvPr>
          <p:cNvSpPr txBox="1"/>
          <p:nvPr/>
        </p:nvSpPr>
        <p:spPr>
          <a:xfrm>
            <a:off x="3401338" y="2807528"/>
            <a:ext cx="17498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Доходы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388 231,2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тыс.руб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" name="Picture 2" descr="C:\Documents and Settings\N\Мои документы\Мои рисунки\Рисунок1.png">
            <a:extLst>
              <a:ext uri="{FF2B5EF4-FFF2-40B4-BE49-F238E27FC236}">
                <a16:creationId xmlns:a16="http://schemas.microsoft.com/office/drawing/2014/main" id="{4DB73118-F40A-4BD2-95A7-770D53D2D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7050" r="8838" b="13900"/>
          <a:stretch/>
        </p:blipFill>
        <p:spPr bwMode="auto">
          <a:xfrm>
            <a:off x="6053890" y="4532373"/>
            <a:ext cx="2907166" cy="2233508"/>
          </a:xfrm>
          <a:prstGeom prst="rect">
            <a:avLst/>
          </a:prstGeom>
          <a:noFill/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2E76612-31A0-4F03-B4E0-B72DD76BB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6182" y="6659418"/>
            <a:ext cx="1477818" cy="198582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00D778-7FD4-4A53-9280-583F47611C41}" type="slidenum">
              <a:rPr kumimoji="0" lang="ru-RU" sz="105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3C0C510-32C9-47BF-84EA-82598FB7CD98}"/>
              </a:ext>
            </a:extLst>
          </p:cNvPr>
          <p:cNvSpPr/>
          <p:nvPr/>
        </p:nvSpPr>
        <p:spPr>
          <a:xfrm>
            <a:off x="-4391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7C0F6F6-F0AC-463A-9886-7662D7BC7707}"/>
              </a:ext>
            </a:extLst>
          </p:cNvPr>
          <p:cNvSpPr/>
          <p:nvPr/>
        </p:nvSpPr>
        <p:spPr>
          <a:xfrm>
            <a:off x="1224015" y="223651"/>
            <a:ext cx="7255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СТРУКТУРА ДОХОДОВ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2330831-F965-49B6-B4BA-7498346140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74" y="66854"/>
            <a:ext cx="848676" cy="87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10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A2837F88-3569-4B0F-947D-7345C718E3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49" y="3587349"/>
            <a:ext cx="504774" cy="117915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82AAA46-3123-471D-89F7-5E40FBBBCB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986385"/>
            <a:ext cx="9143999" cy="5875148"/>
          </a:xfrm>
          <a:prstGeom prst="rect">
            <a:avLst/>
          </a:prstGeom>
        </p:spPr>
      </p:pic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DE44550-B710-4F32-AAC3-68DCB3B25D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4750467"/>
              </p:ext>
            </p:extLst>
          </p:nvPr>
        </p:nvGraphicFramePr>
        <p:xfrm>
          <a:off x="130175" y="1679633"/>
          <a:ext cx="8892015" cy="4685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7373F1-9AA4-4920-8D4D-3D044420DC6D}"/>
              </a:ext>
            </a:extLst>
          </p:cNvPr>
          <p:cNvSpPr/>
          <p:nvPr/>
        </p:nvSpPr>
        <p:spPr>
          <a:xfrm>
            <a:off x="130177" y="1316579"/>
            <a:ext cx="8892013" cy="369332"/>
          </a:xfrm>
          <a:prstGeom prst="rect">
            <a:avLst/>
          </a:prstGeom>
          <a:gradFill>
            <a:gsLst>
              <a:gs pos="100000">
                <a:schemeClr val="accent6">
                  <a:lumMod val="5000"/>
                  <a:lumOff val="95000"/>
                </a:schemeClr>
              </a:gs>
              <a:gs pos="0">
                <a:schemeClr val="accent6">
                  <a:lumMod val="45000"/>
                  <a:lumOff val="55000"/>
                </a:schemeClr>
              </a:gs>
              <a:gs pos="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Кредиторская задолженность бюджета на 01.06.2026 составила 39 030,2 тыс. руб.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6AD20F8-5FFB-45BA-AA3E-542443412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0623" y="6705602"/>
            <a:ext cx="333377" cy="15197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00D778-7FD4-4A53-9280-583F47611C41}" type="slidenum"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7C39E5-88DE-41A9-9BC5-5FD26B7ABB42}"/>
              </a:ext>
            </a:extLst>
          </p:cNvPr>
          <p:cNvSpPr/>
          <p:nvPr/>
        </p:nvSpPr>
        <p:spPr>
          <a:xfrm>
            <a:off x="130175" y="6393882"/>
            <a:ext cx="5755047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состоянию на 01.06.2026 просроченная кредиторская задолженность отсутствует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D442031-C4FD-4297-B566-787A35FFF93D}"/>
              </a:ext>
            </a:extLst>
          </p:cNvPr>
          <p:cNvSpPr/>
          <p:nvPr/>
        </p:nvSpPr>
        <p:spPr>
          <a:xfrm>
            <a:off x="-4391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70F7D49-FCDA-4BA0-8F60-1C86BD1F6828}"/>
              </a:ext>
            </a:extLst>
          </p:cNvPr>
          <p:cNvSpPr/>
          <p:nvPr/>
        </p:nvSpPr>
        <p:spPr>
          <a:xfrm>
            <a:off x="1106596" y="293138"/>
            <a:ext cx="7915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КРЕДИТОРСКАЯ  ЗАДОЛЖЕННОСТЬ БЮДЖЕТА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5F40E63-7FC4-4499-8F7F-47BB79E611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74" y="66854"/>
            <a:ext cx="848676" cy="87405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43665BC-2B7D-4046-B565-A93728A91813}"/>
              </a:ext>
            </a:extLst>
          </p:cNvPr>
          <p:cNvCxnSpPr/>
          <p:nvPr/>
        </p:nvCxnSpPr>
        <p:spPr>
          <a:xfrm>
            <a:off x="5665076" y="2396359"/>
            <a:ext cx="872358" cy="1051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662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A2837F88-3569-4B0F-947D-7345C718E3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49" y="3461514"/>
            <a:ext cx="504774" cy="117915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82AAA46-3123-471D-89F7-5E40FBBBCB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86385"/>
            <a:ext cx="9143999" cy="5875148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AD3EF6F-6218-440C-8552-B6BAC65BD846}"/>
              </a:ext>
            </a:extLst>
          </p:cNvPr>
          <p:cNvSpPr/>
          <p:nvPr/>
        </p:nvSpPr>
        <p:spPr>
          <a:xfrm>
            <a:off x="138545" y="1292336"/>
            <a:ext cx="8829964" cy="369332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5000"/>
                  <a:lumOff val="95000"/>
                </a:schemeClr>
              </a:gs>
              <a:gs pos="0">
                <a:schemeClr val="accent5">
                  <a:lumMod val="45000"/>
                  <a:lumOff val="55000"/>
                </a:schemeClr>
              </a:gs>
              <a:gs pos="9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R="71120" algn="ctr" hangingPunct="0">
              <a:tabLst>
                <a:tab pos="571500" algn="l"/>
              </a:tabLst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Дебиторская задолженность бюджета на 01.06.2026 составила 13 950,6 тыс. руб. </a:t>
            </a:r>
            <a:endParaRPr lang="ru-RU" sz="11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6AD20F8-5FFB-45BA-AA3E-542443412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0621" y="6705600"/>
            <a:ext cx="333377" cy="151975"/>
          </a:xfrm>
        </p:spPr>
        <p:txBody>
          <a:bodyPr/>
          <a:lstStyle/>
          <a:p>
            <a:pPr>
              <a:defRPr/>
            </a:pPr>
            <a:fld id="{AA00D778-7FD4-4A53-9280-583F47611C41}" type="slidenum">
              <a:rPr lang="ru-RU" sz="1050" b="1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ru-RU" b="1" dirty="0">
              <a:solidFill>
                <a:prstClr val="black"/>
              </a:solidFill>
            </a:endParaRP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9BF93F6D-8360-4CB4-8381-616BF3B526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3399269"/>
              </p:ext>
            </p:extLst>
          </p:nvPr>
        </p:nvGraphicFramePr>
        <p:xfrm>
          <a:off x="138545" y="1630318"/>
          <a:ext cx="8829964" cy="4497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96653BF-14EB-462C-8817-E32E2E380347}"/>
              </a:ext>
            </a:extLst>
          </p:cNvPr>
          <p:cNvSpPr/>
          <p:nvPr/>
        </p:nvSpPr>
        <p:spPr>
          <a:xfrm>
            <a:off x="138545" y="6179923"/>
            <a:ext cx="6587939" cy="3385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01.06.2026 просроченная дебиторская задолженность отсутствует.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3DD7D87-25CB-4227-94B7-AC6A19130046}"/>
              </a:ext>
            </a:extLst>
          </p:cNvPr>
          <p:cNvSpPr/>
          <p:nvPr/>
        </p:nvSpPr>
        <p:spPr>
          <a:xfrm>
            <a:off x="-4391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841AAE-C271-447F-A4FE-990CDC2D9D22}"/>
              </a:ext>
            </a:extLst>
          </p:cNvPr>
          <p:cNvSpPr/>
          <p:nvPr/>
        </p:nvSpPr>
        <p:spPr>
          <a:xfrm>
            <a:off x="1129082" y="293138"/>
            <a:ext cx="7915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ДЕБИТОРСКАЯ  ЗАДОЛЖЕННОСТЬ БЮДЖЕТА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5602F14-A4B5-4270-9F45-13786C87FD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74" y="66854"/>
            <a:ext cx="848676" cy="87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765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772279B-A6E3-4BF1-8BAB-6F297FEA6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86385"/>
            <a:ext cx="9143999" cy="5875148"/>
          </a:xfrm>
          <a:prstGeom prst="rect">
            <a:avLst/>
          </a:prstGeom>
        </p:spPr>
      </p:pic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3975573338"/>
              </p:ext>
            </p:extLst>
          </p:nvPr>
        </p:nvGraphicFramePr>
        <p:xfrm>
          <a:off x="76920" y="1280139"/>
          <a:ext cx="4386881" cy="259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9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3008544" y="6326218"/>
            <a:ext cx="1121007" cy="41561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1403539" y="3127847"/>
            <a:ext cx="500411" cy="2539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121,5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2881427" y="3127847"/>
            <a:ext cx="500411" cy="2539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97,6</a:t>
            </a: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CD53C12-EB0B-4092-8F5A-7C0EA52AE046}"/>
              </a:ext>
            </a:extLst>
          </p:cNvPr>
          <p:cNvCxnSpPr>
            <a:cxnSpLocks/>
          </p:cNvCxnSpPr>
          <p:nvPr/>
        </p:nvCxnSpPr>
        <p:spPr>
          <a:xfrm flipH="1">
            <a:off x="3569047" y="3234526"/>
            <a:ext cx="248294" cy="2616"/>
          </a:xfrm>
          <a:prstGeom prst="straightConnector1">
            <a:avLst/>
          </a:prstGeom>
          <a:ln w="254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BE72831-24AB-483F-B571-A26C51F94153}"/>
              </a:ext>
            </a:extLst>
          </p:cNvPr>
          <p:cNvSpPr txBox="1"/>
          <p:nvPr/>
        </p:nvSpPr>
        <p:spPr>
          <a:xfrm>
            <a:off x="3730981" y="3055694"/>
            <a:ext cx="681000" cy="40011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темпы роста, %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-16034" y="2471225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64FC594D-3366-413F-8577-944A0E964226}"/>
              </a:ext>
            </a:extLst>
          </p:cNvPr>
          <p:cNvSpPr txBox="1"/>
          <p:nvPr/>
        </p:nvSpPr>
        <p:spPr>
          <a:xfrm>
            <a:off x="3448555" y="1899806"/>
            <a:ext cx="240983" cy="19764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*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2C3EBF76-090E-4054-96A6-FA816421FC40}"/>
              </a:ext>
            </a:extLst>
          </p:cNvPr>
          <p:cNvSpPr/>
          <p:nvPr/>
        </p:nvSpPr>
        <p:spPr>
          <a:xfrm>
            <a:off x="-18267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Picture 2" descr="Picture background">
            <a:extLst>
              <a:ext uri="{FF2B5EF4-FFF2-40B4-BE49-F238E27FC236}">
                <a16:creationId xmlns:a16="http://schemas.microsoft.com/office/drawing/2014/main" id="{4568CE33-E161-4C8E-BB69-A3E8788D9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4" y="91864"/>
            <a:ext cx="828513" cy="82851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968DE22F-6801-40C8-B81C-28692B9782A4}"/>
              </a:ext>
            </a:extLst>
          </p:cNvPr>
          <p:cNvSpPr/>
          <p:nvPr/>
        </p:nvSpPr>
        <p:spPr>
          <a:xfrm>
            <a:off x="1230370" y="42872"/>
            <a:ext cx="7255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УРОВЕНЬ ЖИЗНИ НАСЕЛЕНИЯ</a:t>
            </a: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EC3A84F3-7C3C-4A9B-A180-AE15A0F06C31}"/>
              </a:ext>
            </a:extLst>
          </p:cNvPr>
          <p:cNvCxnSpPr>
            <a:cxnSpLocks/>
          </p:cNvCxnSpPr>
          <p:nvPr/>
        </p:nvCxnSpPr>
        <p:spPr>
          <a:xfrm>
            <a:off x="1321806" y="465138"/>
            <a:ext cx="40468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2A6C387-9DA8-47CF-8B31-17BA095841C0}"/>
              </a:ext>
            </a:extLst>
          </p:cNvPr>
          <p:cNvSpPr txBox="1"/>
          <p:nvPr/>
        </p:nvSpPr>
        <p:spPr>
          <a:xfrm>
            <a:off x="1230370" y="540799"/>
            <a:ext cx="7656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СРЕДНЯЯ ЗАРАБОТНАЯ ПЛАТА (оценка)</a:t>
            </a:r>
          </a:p>
        </p:txBody>
      </p:sp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2096250895"/>
              </p:ext>
            </p:extLst>
          </p:nvPr>
        </p:nvGraphicFramePr>
        <p:xfrm>
          <a:off x="4598412" y="4025376"/>
          <a:ext cx="4386881" cy="2367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0" name="TextBox 49"/>
          <p:cNvSpPr txBox="1"/>
          <p:nvPr/>
        </p:nvSpPr>
        <p:spPr>
          <a:xfrm rot="16200000">
            <a:off x="4489260" y="4998539"/>
            <a:ext cx="4117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</p:txBody>
      </p:sp>
    </p:spTree>
    <p:extLst>
      <p:ext uri="{BB962C8B-B14F-4D97-AF65-F5344CB8AC3E}">
        <p14:creationId xmlns:p14="http://schemas.microsoft.com/office/powerpoint/2010/main" val="3611781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9541D81-66B2-49D0-AF9C-F9E1856F4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45570"/>
            <a:ext cx="9143999" cy="58751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6200000">
            <a:off x="-88967" y="2879688"/>
            <a:ext cx="4395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4EFE556-23E6-4EF6-A2CC-DCCB17F0E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4473" y="6687127"/>
            <a:ext cx="489526" cy="154899"/>
          </a:xfrm>
        </p:spPr>
        <p:txBody>
          <a:bodyPr/>
          <a:lstStyle/>
          <a:p>
            <a:fld id="{AA00D778-7FD4-4A53-9280-583F47611C41}" type="slidenum">
              <a:rPr lang="ru-RU" sz="1050" b="1" smtClean="0">
                <a:solidFill>
                  <a:prstClr val="black"/>
                </a:solidFill>
              </a:rPr>
              <a:pPr/>
              <a:t>17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E6673E3-9AF1-4F2D-8515-65F570AABBDA}"/>
              </a:ext>
            </a:extLst>
          </p:cNvPr>
          <p:cNvSpPr txBox="1"/>
          <p:nvPr/>
        </p:nvSpPr>
        <p:spPr>
          <a:xfrm>
            <a:off x="1623372" y="738101"/>
            <a:ext cx="75543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prstClr val="white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СРЕДНЯЯ ЗАРАБОТНАЯ ПЛАТА РАБОТНИКОВ БЮДЖЕТНОЙ СФЕРЫ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CD53C12-EB0B-4092-8F5A-7C0EA52AE046}"/>
              </a:ext>
            </a:extLst>
          </p:cNvPr>
          <p:cNvCxnSpPr>
            <a:cxnSpLocks/>
          </p:cNvCxnSpPr>
          <p:nvPr/>
        </p:nvCxnSpPr>
        <p:spPr>
          <a:xfrm flipH="1" flipV="1">
            <a:off x="3701928" y="3812962"/>
            <a:ext cx="264460" cy="1887"/>
          </a:xfrm>
          <a:prstGeom prst="straightConnector1">
            <a:avLst/>
          </a:prstGeom>
          <a:ln w="190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">
            <a:extLst>
              <a:ext uri="{FF2B5EF4-FFF2-40B4-BE49-F238E27FC236}">
                <a16:creationId xmlns:a16="http://schemas.microsoft.com/office/drawing/2014/main" id="{64FC594D-3366-413F-8577-944A0E964226}"/>
              </a:ext>
            </a:extLst>
          </p:cNvPr>
          <p:cNvSpPr txBox="1"/>
          <p:nvPr/>
        </p:nvSpPr>
        <p:spPr>
          <a:xfrm>
            <a:off x="196671" y="4444113"/>
            <a:ext cx="4706830" cy="51794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в связи с увеличением МРОТ с 01.01.2026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2F14D5C-264D-46D3-B7E3-4390DE06DE27}"/>
              </a:ext>
            </a:extLst>
          </p:cNvPr>
          <p:cNvSpPr/>
          <p:nvPr/>
        </p:nvSpPr>
        <p:spPr>
          <a:xfrm>
            <a:off x="-18267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Picture background">
            <a:extLst>
              <a:ext uri="{FF2B5EF4-FFF2-40B4-BE49-F238E27FC236}">
                <a16:creationId xmlns:a16="http://schemas.microsoft.com/office/drawing/2014/main" id="{48A33AC7-0F42-404C-940D-ECBE62EDC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4" y="91864"/>
            <a:ext cx="828513" cy="82851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0437F1B-F3C5-46EB-8AD6-93EF02894A1D}"/>
              </a:ext>
            </a:extLst>
          </p:cNvPr>
          <p:cNvSpPr txBox="1"/>
          <p:nvPr/>
        </p:nvSpPr>
        <p:spPr>
          <a:xfrm>
            <a:off x="1103610" y="125193"/>
            <a:ext cx="7846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СРЕДНЯЯ ЗАРАБОТНАЯ ПЛАТА РАБОТНИКОВ БЮДЖЕТНОЙ СФЕРЫ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340861385"/>
              </p:ext>
            </p:extLst>
          </p:nvPr>
        </p:nvGraphicFramePr>
        <p:xfrm>
          <a:off x="4013285" y="4128718"/>
          <a:ext cx="5013268" cy="2611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181087065"/>
              </p:ext>
            </p:extLst>
          </p:nvPr>
        </p:nvGraphicFramePr>
        <p:xfrm>
          <a:off x="73507" y="1331993"/>
          <a:ext cx="4603737" cy="3171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44" y="1563757"/>
            <a:ext cx="4466756" cy="2279943"/>
          </a:xfrm>
          <a:prstGeom prst="rect">
            <a:avLst/>
          </a:prstGeom>
          <a:effectLst>
            <a:softEdge rad="406400"/>
          </a:effectLst>
        </p:spPr>
      </p:pic>
      <p:grpSp>
        <p:nvGrpSpPr>
          <p:cNvPr id="31" name="Группа 30"/>
          <p:cNvGrpSpPr/>
          <p:nvPr/>
        </p:nvGrpSpPr>
        <p:grpSpPr>
          <a:xfrm>
            <a:off x="655172" y="4858984"/>
            <a:ext cx="2602325" cy="1954302"/>
            <a:chOff x="655172" y="4858984"/>
            <a:chExt cx="2602325" cy="1954302"/>
          </a:xfrm>
        </p:grpSpPr>
        <p:pic>
          <p:nvPicPr>
            <p:cNvPr id="32" name="Рисунок 3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3" t="6138" r="3727" b="6071"/>
            <a:stretch/>
          </p:blipFill>
          <p:spPr>
            <a:xfrm>
              <a:off x="655172" y="4858984"/>
              <a:ext cx="1414998" cy="938185"/>
            </a:xfrm>
            <a:prstGeom prst="hexagon">
              <a:avLst/>
            </a:prstGeom>
            <a:ln w="28575">
              <a:solidFill>
                <a:schemeClr val="bg1"/>
              </a:solidFill>
            </a:ln>
            <a:effectLst>
              <a:softEdge rad="0"/>
            </a:effectLst>
          </p:spPr>
        </p:pic>
        <p:pic>
          <p:nvPicPr>
            <p:cNvPr id="33" name="Picture 6" descr="https://sun9-8.userapi.com/impf/c854424/v854424329/256ee4/AzwEXeoTQQI.jpg?size=2560x1753&amp;quality=96&amp;proxy=1&amp;sign=4c6a8d03dfb7c63fa183d6a89e2dbc17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16" b="7227"/>
            <a:stretch/>
          </p:blipFill>
          <p:spPr bwMode="auto">
            <a:xfrm flipH="1">
              <a:off x="1842676" y="5324504"/>
              <a:ext cx="1414821" cy="993578"/>
            </a:xfrm>
            <a:prstGeom prst="hexagon">
              <a:avLst/>
            </a:prstGeom>
            <a:noFill/>
            <a:ln w="28575">
              <a:solidFill>
                <a:schemeClr val="bg1"/>
              </a:solidFill>
            </a:ln>
            <a:effectLst>
              <a:softEdge rad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https://sun9-63.userapi.com/FlH07lK2x7Ub9QpJmXHfPxvpYaSNI8cw08-Mpw/Y7KJ0IZ8RFw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172" y="5820508"/>
              <a:ext cx="1414998" cy="992778"/>
            </a:xfrm>
            <a:prstGeom prst="hexagon">
              <a:avLst/>
            </a:prstGeom>
            <a:noFill/>
            <a:ln w="28575">
              <a:solidFill>
                <a:schemeClr val="bg1"/>
              </a:solidFill>
            </a:ln>
            <a:effectLst>
              <a:softEdge rad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1476051" y="3711804"/>
            <a:ext cx="529168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121,4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3076647" y="3721687"/>
            <a:ext cx="529168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105,9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E72831-24AB-483F-B571-A26C51F94153}"/>
              </a:ext>
            </a:extLst>
          </p:cNvPr>
          <p:cNvSpPr txBox="1"/>
          <p:nvPr/>
        </p:nvSpPr>
        <p:spPr>
          <a:xfrm>
            <a:off x="3836843" y="3567799"/>
            <a:ext cx="857256" cy="430887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темпы роста, %</a:t>
            </a:r>
          </a:p>
        </p:txBody>
      </p:sp>
    </p:spTree>
    <p:extLst>
      <p:ext uri="{BB962C8B-B14F-4D97-AF65-F5344CB8AC3E}">
        <p14:creationId xmlns:p14="http://schemas.microsoft.com/office/powerpoint/2010/main" val="1041668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D6D27F6-7FF6-40EC-82EC-BB3F63C35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82852"/>
            <a:ext cx="9143999" cy="5875148"/>
          </a:xfrm>
          <a:prstGeom prst="rect">
            <a:avLst/>
          </a:prstGeom>
        </p:spPr>
      </p:pic>
      <p:pic>
        <p:nvPicPr>
          <p:cNvPr id="23" name="Рисунок 22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65568" y="4251951"/>
            <a:ext cx="918644" cy="486362"/>
          </a:xfrm>
          <a:prstGeom prst="rect">
            <a:avLst/>
          </a:prstGeom>
          <a:effectLst>
            <a:outerShdw blurRad="774700" dist="50800" dir="21540000" algn="ctr" rotWithShape="0">
              <a:srgbClr val="000000">
                <a:alpha val="0"/>
              </a:srgbClr>
            </a:outerShdw>
          </a:effectLst>
        </p:spPr>
      </p:pic>
      <p:pic>
        <p:nvPicPr>
          <p:cNvPr id="24" name="Рисунок 23" descr="proizvod_2176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6619" y="1843545"/>
            <a:ext cx="928288" cy="473729"/>
          </a:xfrm>
          <a:prstGeom prst="rect">
            <a:avLst/>
          </a:prstGeom>
        </p:spPr>
      </p:pic>
      <p:pic>
        <p:nvPicPr>
          <p:cNvPr id="26" name="Рисунок 25" descr="88-678x38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6621" y="1368162"/>
            <a:ext cx="928287" cy="431643"/>
          </a:xfrm>
          <a:prstGeom prst="rect">
            <a:avLst/>
          </a:prstGeom>
        </p:spPr>
      </p:pic>
      <p:pic>
        <p:nvPicPr>
          <p:cNvPr id="31" name="Рисунок 30" descr="roznichnaja-torgovlj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2830" y="5852756"/>
            <a:ext cx="870780" cy="504304"/>
          </a:xfrm>
          <a:prstGeom prst="rect">
            <a:avLst/>
          </a:prstGeom>
        </p:spPr>
      </p:pic>
      <p:pic>
        <p:nvPicPr>
          <p:cNvPr id="34" name="Рисунок 33" descr="sklad_tuk19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1279" y="2304605"/>
            <a:ext cx="928288" cy="571504"/>
          </a:xfrm>
          <a:prstGeom prst="rect">
            <a:avLst/>
          </a:prstGeom>
        </p:spPr>
      </p:pic>
      <p:pic>
        <p:nvPicPr>
          <p:cNvPr id="36" name="Рисунок 35" descr="31330_Repetitsiya_EGE_Ekaterinburg_uchitely_shkolynaya_doska_ege_ekzamen_760x0_4548.3032.0.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185849" y="3259867"/>
            <a:ext cx="928288" cy="428628"/>
          </a:xfrm>
          <a:prstGeom prst="rect">
            <a:avLst/>
          </a:prstGeom>
        </p:spPr>
      </p:pic>
      <p:pic>
        <p:nvPicPr>
          <p:cNvPr id="38" name="Рисунок 37" descr="cdf4070ff64311c50aeaa1d1202a49a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11862" y="3743578"/>
            <a:ext cx="928287" cy="466989"/>
          </a:xfrm>
          <a:prstGeom prst="rect">
            <a:avLst/>
          </a:prstGeom>
        </p:spPr>
      </p:pic>
      <p:pic>
        <p:nvPicPr>
          <p:cNvPr id="40" name="Рисунок 39" descr="images (3).jpg"/>
          <p:cNvPicPr>
            <a:picLocks noChangeAspect="1"/>
          </p:cNvPicPr>
          <p:nvPr/>
        </p:nvPicPr>
        <p:blipFill rotWithShape="1">
          <a:blip r:embed="rId11"/>
          <a:srcRect r="11624"/>
          <a:stretch/>
        </p:blipFill>
        <p:spPr>
          <a:xfrm>
            <a:off x="251829" y="4779669"/>
            <a:ext cx="820379" cy="464626"/>
          </a:xfrm>
          <a:prstGeom prst="rect">
            <a:avLst/>
          </a:prstGeom>
        </p:spPr>
      </p:pic>
      <p:pic>
        <p:nvPicPr>
          <p:cNvPr id="42" name="Рисунок 41" descr="depositphotos_68578371-stock-illustration-icon-with-pictograms-of-people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0800000" flipV="1">
            <a:off x="185849" y="5286898"/>
            <a:ext cx="928288" cy="504682"/>
          </a:xfrm>
          <a:prstGeom prst="rect">
            <a:avLst/>
          </a:prstGeom>
        </p:spPr>
      </p:pic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533847619"/>
              </p:ext>
            </p:extLst>
          </p:nvPr>
        </p:nvGraphicFramePr>
        <p:xfrm>
          <a:off x="1259425" y="1121434"/>
          <a:ext cx="8029090" cy="5736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28" name="TextBox 40"/>
          <p:cNvSpPr txBox="1"/>
          <p:nvPr/>
        </p:nvSpPr>
        <p:spPr>
          <a:xfrm>
            <a:off x="968848" y="4811346"/>
            <a:ext cx="1972284" cy="466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Деятельность в области культуры, спорта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72208" y="5319998"/>
            <a:ext cx="1861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Предоставление прочих видов услуг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24377" y="5800493"/>
            <a:ext cx="210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Торговля оптовая и розничная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9" y="2787642"/>
            <a:ext cx="928288" cy="428765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7835993" y="1206571"/>
            <a:ext cx="4695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AF5678F-086C-43D3-831F-7BB4FE5EC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92291" y="6705600"/>
            <a:ext cx="1551708" cy="112677"/>
          </a:xfrm>
        </p:spPr>
        <p:txBody>
          <a:bodyPr/>
          <a:lstStyle/>
          <a:p>
            <a:fld id="{AA00D778-7FD4-4A53-9280-583F47611C41}" type="slidenum">
              <a:rPr lang="ru-RU" sz="1050" b="1" smtClean="0">
                <a:solidFill>
                  <a:prstClr val="black"/>
                </a:solidFill>
              </a:rPr>
              <a:pPr/>
              <a:t>18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BDF8604-13FA-4531-BCAA-F60AD28CD20D}"/>
              </a:ext>
            </a:extLst>
          </p:cNvPr>
          <p:cNvSpPr/>
          <p:nvPr/>
        </p:nvSpPr>
        <p:spPr>
          <a:xfrm>
            <a:off x="-18267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2" descr="Picture background">
            <a:extLst>
              <a:ext uri="{FF2B5EF4-FFF2-40B4-BE49-F238E27FC236}">
                <a16:creationId xmlns:a16="http://schemas.microsoft.com/office/drawing/2014/main" id="{19FD8D68-D9EE-417A-BCD8-7D3C55ED3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4" y="91864"/>
            <a:ext cx="828513" cy="82851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5018D37-A9A5-4BD7-9B22-0D08CE09BF4B}"/>
              </a:ext>
            </a:extLst>
          </p:cNvPr>
          <p:cNvSpPr txBox="1"/>
          <p:nvPr/>
        </p:nvSpPr>
        <p:spPr>
          <a:xfrm>
            <a:off x="1103610" y="184427"/>
            <a:ext cx="7846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СРЕДНЯЯ ЗАРАБОТНАЯ ПЛАТА ПО ОТДЕЛЬНЫМ ВИДАМ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521063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D6D27F6-7FF6-40EC-82EC-BB3F63C35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82852"/>
            <a:ext cx="9143999" cy="5875148"/>
          </a:xfrm>
          <a:prstGeom prst="rect">
            <a:avLst/>
          </a:prstGeom>
        </p:spPr>
      </p:pic>
      <p:pic>
        <p:nvPicPr>
          <p:cNvPr id="23" name="Рисунок 22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55449" y="5852462"/>
            <a:ext cx="918644" cy="486362"/>
          </a:xfrm>
          <a:prstGeom prst="rect">
            <a:avLst/>
          </a:prstGeom>
          <a:effectLst>
            <a:outerShdw blurRad="774700" dist="50800" dir="21540000" algn="ctr" rotWithShape="0">
              <a:srgbClr val="000000">
                <a:alpha val="0"/>
              </a:srgbClr>
            </a:outerShdw>
          </a:effectLst>
        </p:spPr>
      </p:pic>
      <p:pic>
        <p:nvPicPr>
          <p:cNvPr id="24" name="Рисунок 23" descr="proizvod_2176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9" y="5333917"/>
            <a:ext cx="928288" cy="473729"/>
          </a:xfrm>
          <a:prstGeom prst="rect">
            <a:avLst/>
          </a:prstGeom>
        </p:spPr>
      </p:pic>
      <p:pic>
        <p:nvPicPr>
          <p:cNvPr id="26" name="Рисунок 25" descr="88-678x38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3790" y="3921694"/>
            <a:ext cx="928287" cy="431643"/>
          </a:xfrm>
          <a:prstGeom prst="rect">
            <a:avLst/>
          </a:prstGeom>
        </p:spPr>
      </p:pic>
      <p:pic>
        <p:nvPicPr>
          <p:cNvPr id="31" name="Рисунок 30" descr="roznichnaja-torgovlj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1996" y="1867261"/>
            <a:ext cx="902097" cy="522441"/>
          </a:xfrm>
          <a:prstGeom prst="rect">
            <a:avLst/>
          </a:prstGeom>
        </p:spPr>
      </p:pic>
      <p:pic>
        <p:nvPicPr>
          <p:cNvPr id="34" name="Рисунок 33" descr="sklad_tuk19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7599" y="3443964"/>
            <a:ext cx="928288" cy="571504"/>
          </a:xfrm>
          <a:prstGeom prst="rect">
            <a:avLst/>
          </a:prstGeom>
        </p:spPr>
      </p:pic>
      <p:pic>
        <p:nvPicPr>
          <p:cNvPr id="36" name="Рисунок 35" descr="31330_Repetitsiya_EGE_Ekaterinburg_uchitely_shkolynaya_doska_ege_ekzamen_760x0_4548.3032.0.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155449" y="4390448"/>
            <a:ext cx="928288" cy="428628"/>
          </a:xfrm>
          <a:prstGeom prst="rect">
            <a:avLst/>
          </a:prstGeom>
        </p:spPr>
      </p:pic>
      <p:pic>
        <p:nvPicPr>
          <p:cNvPr id="38" name="Рисунок 37" descr="cdf4070ff64311c50aeaa1d1202a49a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7600" y="2956002"/>
            <a:ext cx="928287" cy="466989"/>
          </a:xfrm>
          <a:prstGeom prst="rect">
            <a:avLst/>
          </a:prstGeom>
        </p:spPr>
      </p:pic>
      <p:pic>
        <p:nvPicPr>
          <p:cNvPr id="40" name="Рисунок 39" descr="images (3).jpg"/>
          <p:cNvPicPr>
            <a:picLocks noChangeAspect="1"/>
          </p:cNvPicPr>
          <p:nvPr/>
        </p:nvPicPr>
        <p:blipFill rotWithShape="1">
          <a:blip r:embed="rId11"/>
          <a:srcRect r="11624"/>
          <a:stretch/>
        </p:blipFill>
        <p:spPr>
          <a:xfrm>
            <a:off x="169855" y="1342305"/>
            <a:ext cx="885914" cy="501742"/>
          </a:xfrm>
          <a:prstGeom prst="rect">
            <a:avLst/>
          </a:prstGeom>
        </p:spPr>
      </p:pic>
      <p:pic>
        <p:nvPicPr>
          <p:cNvPr id="42" name="Рисунок 41" descr="depositphotos_68578371-stock-illustration-icon-with-pictograms-of-people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0800000" flipV="1">
            <a:off x="145805" y="2414227"/>
            <a:ext cx="928288" cy="504682"/>
          </a:xfrm>
          <a:prstGeom prst="rect">
            <a:avLst/>
          </a:prstGeom>
        </p:spPr>
      </p:pic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2390226685"/>
              </p:ext>
            </p:extLst>
          </p:nvPr>
        </p:nvGraphicFramePr>
        <p:xfrm>
          <a:off x="1225625" y="1225434"/>
          <a:ext cx="7930546" cy="5632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90" y="4864937"/>
            <a:ext cx="928288" cy="428765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AF5678F-086C-43D3-831F-7BB4FE5EC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92291" y="6705600"/>
            <a:ext cx="1551708" cy="112677"/>
          </a:xfrm>
        </p:spPr>
        <p:txBody>
          <a:bodyPr/>
          <a:lstStyle/>
          <a:p>
            <a:fld id="{AA00D778-7FD4-4A53-9280-583F47611C41}" type="slidenum">
              <a:rPr lang="ru-RU" sz="1050" b="1" smtClean="0">
                <a:solidFill>
                  <a:prstClr val="black"/>
                </a:solidFill>
              </a:rPr>
              <a:pPr/>
              <a:t>19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64FC594D-3366-413F-8577-944A0E964226}"/>
              </a:ext>
            </a:extLst>
          </p:cNvPr>
          <p:cNvSpPr txBox="1"/>
          <p:nvPr/>
        </p:nvSpPr>
        <p:spPr>
          <a:xfrm>
            <a:off x="6809727" y="1526695"/>
            <a:ext cx="1206770" cy="2472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(47,7 тыс. руб.)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1">
            <a:extLst>
              <a:ext uri="{FF2B5EF4-FFF2-40B4-BE49-F238E27FC236}">
                <a16:creationId xmlns:a16="http://schemas.microsoft.com/office/drawing/2014/main" id="{64FC594D-3366-413F-8577-944A0E964226}"/>
              </a:ext>
            </a:extLst>
          </p:cNvPr>
          <p:cNvSpPr txBox="1"/>
          <p:nvPr/>
        </p:nvSpPr>
        <p:spPr>
          <a:xfrm>
            <a:off x="6615795" y="2012067"/>
            <a:ext cx="1186054" cy="2472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(40,7 тыс. руб.)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1">
            <a:extLst>
              <a:ext uri="{FF2B5EF4-FFF2-40B4-BE49-F238E27FC236}">
                <a16:creationId xmlns:a16="http://schemas.microsoft.com/office/drawing/2014/main" id="{64FC594D-3366-413F-8577-944A0E964226}"/>
              </a:ext>
            </a:extLst>
          </p:cNvPr>
          <p:cNvSpPr txBox="1"/>
          <p:nvPr/>
        </p:nvSpPr>
        <p:spPr>
          <a:xfrm>
            <a:off x="6302860" y="2509547"/>
            <a:ext cx="1186054" cy="2472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(41,4 тыс. руб.)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1">
            <a:extLst>
              <a:ext uri="{FF2B5EF4-FFF2-40B4-BE49-F238E27FC236}">
                <a16:creationId xmlns:a16="http://schemas.microsoft.com/office/drawing/2014/main" id="{64FC594D-3366-413F-8577-944A0E964226}"/>
              </a:ext>
            </a:extLst>
          </p:cNvPr>
          <p:cNvSpPr txBox="1"/>
          <p:nvPr/>
        </p:nvSpPr>
        <p:spPr>
          <a:xfrm>
            <a:off x="4908909" y="3473797"/>
            <a:ext cx="1186054" cy="2472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(61,7 тыс. руб.)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1">
            <a:extLst>
              <a:ext uri="{FF2B5EF4-FFF2-40B4-BE49-F238E27FC236}">
                <a16:creationId xmlns:a16="http://schemas.microsoft.com/office/drawing/2014/main" id="{64FC594D-3366-413F-8577-944A0E964226}"/>
              </a:ext>
            </a:extLst>
          </p:cNvPr>
          <p:cNvSpPr txBox="1"/>
          <p:nvPr/>
        </p:nvSpPr>
        <p:spPr>
          <a:xfrm>
            <a:off x="4849031" y="3926948"/>
            <a:ext cx="1186054" cy="2472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(88,6 тыс. руб.)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1">
            <a:extLst>
              <a:ext uri="{FF2B5EF4-FFF2-40B4-BE49-F238E27FC236}">
                <a16:creationId xmlns:a16="http://schemas.microsoft.com/office/drawing/2014/main" id="{64FC594D-3366-413F-8577-944A0E964226}"/>
              </a:ext>
            </a:extLst>
          </p:cNvPr>
          <p:cNvSpPr txBox="1"/>
          <p:nvPr/>
        </p:nvSpPr>
        <p:spPr>
          <a:xfrm>
            <a:off x="4303428" y="4438881"/>
            <a:ext cx="1186054" cy="2472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(58,2 тыс. руб.)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1">
            <a:extLst>
              <a:ext uri="{FF2B5EF4-FFF2-40B4-BE49-F238E27FC236}">
                <a16:creationId xmlns:a16="http://schemas.microsoft.com/office/drawing/2014/main" id="{64FC594D-3366-413F-8577-944A0E964226}"/>
              </a:ext>
            </a:extLst>
          </p:cNvPr>
          <p:cNvSpPr txBox="1"/>
          <p:nvPr/>
        </p:nvSpPr>
        <p:spPr>
          <a:xfrm>
            <a:off x="4004844" y="4950814"/>
            <a:ext cx="1186054" cy="2472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(58,6 тыс. руб.)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1">
            <a:extLst>
              <a:ext uri="{FF2B5EF4-FFF2-40B4-BE49-F238E27FC236}">
                <a16:creationId xmlns:a16="http://schemas.microsoft.com/office/drawing/2014/main" id="{64FC594D-3366-413F-8577-944A0E964226}"/>
              </a:ext>
            </a:extLst>
          </p:cNvPr>
          <p:cNvSpPr txBox="1"/>
          <p:nvPr/>
        </p:nvSpPr>
        <p:spPr>
          <a:xfrm>
            <a:off x="3885857" y="5411265"/>
            <a:ext cx="1186054" cy="2472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(80,6 тыс. руб.)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1">
            <a:extLst>
              <a:ext uri="{FF2B5EF4-FFF2-40B4-BE49-F238E27FC236}">
                <a16:creationId xmlns:a16="http://schemas.microsoft.com/office/drawing/2014/main" id="{64FC594D-3366-413F-8577-944A0E964226}"/>
              </a:ext>
            </a:extLst>
          </p:cNvPr>
          <p:cNvSpPr txBox="1"/>
          <p:nvPr/>
        </p:nvSpPr>
        <p:spPr>
          <a:xfrm>
            <a:off x="3810443" y="5887372"/>
            <a:ext cx="1186054" cy="2472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(51,2 тыс. руб.)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FA2BBE1-4BE3-4830-A149-AE41C35DCB34}"/>
              </a:ext>
            </a:extLst>
          </p:cNvPr>
          <p:cNvSpPr/>
          <p:nvPr/>
        </p:nvSpPr>
        <p:spPr>
          <a:xfrm>
            <a:off x="-18267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2" descr="Picture background">
            <a:extLst>
              <a:ext uri="{FF2B5EF4-FFF2-40B4-BE49-F238E27FC236}">
                <a16:creationId xmlns:a16="http://schemas.microsoft.com/office/drawing/2014/main" id="{9313E7E8-3F26-42EB-8793-0558D739C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4" y="91864"/>
            <a:ext cx="828513" cy="82851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74534DDA-5238-4BD5-A91F-F81A00B52F75}"/>
              </a:ext>
            </a:extLst>
          </p:cNvPr>
          <p:cNvSpPr txBox="1"/>
          <p:nvPr/>
        </p:nvSpPr>
        <p:spPr>
          <a:xfrm>
            <a:off x="1198326" y="286552"/>
            <a:ext cx="78463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ТЕМП РОСТА СРЕДНЕМЕСЯЧНОЙ ЗАРАБОТНОЙ ПЛАТЫ, 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январь-май 2026г. к январю-маю 2025г., %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1984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E082F151-8A26-4409-8B38-58E0AE9DD8B7}"/>
              </a:ext>
            </a:extLst>
          </p:cNvPr>
          <p:cNvSpPr/>
          <p:nvPr/>
        </p:nvSpPr>
        <p:spPr>
          <a:xfrm>
            <a:off x="0" y="5271333"/>
            <a:ext cx="4524564" cy="1579078"/>
          </a:xfrm>
          <a:prstGeom prst="rect">
            <a:avLst/>
          </a:prstGeom>
          <a:solidFill>
            <a:srgbClr val="CC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D111846-12DC-4AEB-9249-060E010E1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210" y="3824841"/>
            <a:ext cx="4491033" cy="3025570"/>
          </a:xfrm>
          <a:prstGeom prst="rect">
            <a:avLst/>
          </a:prstGeom>
        </p:spPr>
      </p:pic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562E2D1-000F-458F-9FDD-C759772FC137}"/>
              </a:ext>
            </a:extLst>
          </p:cNvPr>
          <p:cNvSpPr/>
          <p:nvPr/>
        </p:nvSpPr>
        <p:spPr>
          <a:xfrm>
            <a:off x="-12686" y="548245"/>
            <a:ext cx="4586288" cy="1474907"/>
          </a:xfrm>
          <a:prstGeom prst="rect">
            <a:avLst/>
          </a:prstGeom>
          <a:solidFill>
            <a:srgbClr val="0000F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172E0C3-EE1A-40FE-BB2B-7466712803E4}"/>
              </a:ext>
            </a:extLst>
          </p:cNvPr>
          <p:cNvSpPr/>
          <p:nvPr/>
        </p:nvSpPr>
        <p:spPr>
          <a:xfrm>
            <a:off x="4582828" y="575988"/>
            <a:ext cx="4550353" cy="3248212"/>
          </a:xfrm>
          <a:prstGeom prst="rect">
            <a:avLst/>
          </a:pr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eaLnBrk="0" fontAlgn="base" hangingPunct="0">
              <a:spcBef>
                <a:spcPct val="0"/>
              </a:spcBef>
            </a:pPr>
            <a:endParaRPr lang="ru-RU" altLang="ru-RU" sz="4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6E768C0-2ED2-4A15-B6C2-ACF441F18A4D}"/>
              </a:ext>
            </a:extLst>
          </p:cNvPr>
          <p:cNvSpPr/>
          <p:nvPr/>
        </p:nvSpPr>
        <p:spPr>
          <a:xfrm>
            <a:off x="1" y="2019918"/>
            <a:ext cx="4586288" cy="1590571"/>
          </a:xfrm>
          <a:prstGeom prst="rect">
            <a:avLst/>
          </a:prstGeom>
          <a:solidFill>
            <a:srgbClr val="CC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A2A3721B-4ED3-4ACE-A2CE-8AD830C0C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150622"/>
              </p:ext>
            </p:extLst>
          </p:nvPr>
        </p:nvGraphicFramePr>
        <p:xfrm>
          <a:off x="1243" y="2120457"/>
          <a:ext cx="2166772" cy="213360"/>
        </p:xfrm>
        <a:graphic>
          <a:graphicData uri="http://schemas.openxmlformats.org/drawingml/2006/table">
            <a:tbl>
              <a:tblPr/>
              <a:tblGrid>
                <a:gridCol w="2166772">
                  <a:extLst>
                    <a:ext uri="{9D8B030D-6E8A-4147-A177-3AD203B41FA5}">
                      <a16:colId xmlns:a16="http://schemas.microsoft.com/office/drawing/2014/main" val="230590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Финансовое состояние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946502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333DD3A-AB16-4FB0-B870-273502974E0C}"/>
              </a:ext>
            </a:extLst>
          </p:cNvPr>
          <p:cNvSpPr/>
          <p:nvPr/>
        </p:nvSpPr>
        <p:spPr>
          <a:xfrm>
            <a:off x="0" y="3663296"/>
            <a:ext cx="21680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Сельское хозяйство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C43D15E-ECA9-404A-921E-C7CFF64B5203}"/>
              </a:ext>
            </a:extLst>
          </p:cNvPr>
          <p:cNvSpPr/>
          <p:nvPr/>
        </p:nvSpPr>
        <p:spPr>
          <a:xfrm>
            <a:off x="-57356" y="5232139"/>
            <a:ext cx="17792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B5787FF-8D80-414C-92C2-0AA9AFFD1B0B}"/>
              </a:ext>
            </a:extLst>
          </p:cNvPr>
          <p:cNvSpPr/>
          <p:nvPr/>
        </p:nvSpPr>
        <p:spPr>
          <a:xfrm>
            <a:off x="5789822" y="2145203"/>
            <a:ext cx="28704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  <a:tabLst>
                <a:tab pos="1981200" algn="l"/>
                <a:tab pos="2143125" algn="l"/>
              </a:tabLs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Потребительский рынок</a:t>
            </a:r>
            <a:endParaRPr lang="ru-RU" sz="1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A63D2BD-2336-4658-A296-1459416C9E9D}"/>
              </a:ext>
            </a:extLst>
          </p:cNvPr>
          <p:cNvSpPr/>
          <p:nvPr/>
        </p:nvSpPr>
        <p:spPr>
          <a:xfrm>
            <a:off x="5586730" y="3902689"/>
            <a:ext cx="24168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Уровень жизни и занятость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7B1EDCB3-D3B4-4C10-BB4E-2B7BB9920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8225" y="94332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AutoShape 14">
            <a:extLst>
              <a:ext uri="{FF2B5EF4-FFF2-40B4-BE49-F238E27FC236}">
                <a16:creationId xmlns:a16="http://schemas.microsoft.com/office/drawing/2014/main" id="{13A7FB91-E0B0-43F1-8353-500FE5036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697" y="2585526"/>
            <a:ext cx="1654348" cy="342900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ru-RU" altLang="ru-RU" sz="1400" b="1" dirty="0">
                <a:latin typeface="Calibri" panose="020F0502020204030204" pitchFamily="34" charset="0"/>
              </a:rPr>
              <a:t>+ 151,1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млн. руб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AutoShape 16">
            <a:extLst>
              <a:ext uri="{FF2B5EF4-FFF2-40B4-BE49-F238E27FC236}">
                <a16:creationId xmlns:a16="http://schemas.microsoft.com/office/drawing/2014/main" id="{91BC8CAE-2EC4-4E8F-89F5-1A0B71B2A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0726" y="4384752"/>
            <a:ext cx="1453318" cy="342900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ru-RU" altLang="ru-RU" sz="1400" b="1" dirty="0">
                <a:latin typeface="Calibri" panose="020F0502020204030204" pitchFamily="34" charset="0"/>
              </a:rPr>
              <a:t>33,7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млн. руб.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DD86207A-FB02-4711-8E5F-56672166E507}"/>
              </a:ext>
            </a:extLst>
          </p:cNvPr>
          <p:cNvGrpSpPr/>
          <p:nvPr/>
        </p:nvGrpSpPr>
        <p:grpSpPr>
          <a:xfrm>
            <a:off x="1331996" y="5648749"/>
            <a:ext cx="1703383" cy="705638"/>
            <a:chOff x="1382116" y="5692926"/>
            <a:chExt cx="1703383" cy="705638"/>
          </a:xfrm>
        </p:grpSpPr>
        <p:sp>
          <p:nvSpPr>
            <p:cNvPr id="36" name="AutoShape 13">
              <a:extLst>
                <a:ext uri="{FF2B5EF4-FFF2-40B4-BE49-F238E27FC236}">
                  <a16:creationId xmlns:a16="http://schemas.microsoft.com/office/drawing/2014/main" id="{A5D3ABAF-8762-47B3-ACA1-EBD209143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228" y="5692926"/>
              <a:ext cx="1413287" cy="705638"/>
            </a:xfrm>
            <a:prstGeom prst="rightArrow">
              <a:avLst>
                <a:gd name="adj1" fmla="val 52850"/>
                <a:gd name="adj2" fmla="val 53533"/>
              </a:avLst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endPara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D0112C-6AED-4E58-933C-560C66C11E2E}"/>
                </a:ext>
              </a:extLst>
            </p:cNvPr>
            <p:cNvSpPr txBox="1"/>
            <p:nvPr/>
          </p:nvSpPr>
          <p:spPr>
            <a:xfrm>
              <a:off x="1382116" y="5855036"/>
              <a:ext cx="17033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Объем подрядных работ</a:t>
              </a:r>
            </a:p>
          </p:txBody>
        </p:sp>
      </p:grpSp>
      <p:sp>
        <p:nvSpPr>
          <p:cNvPr id="29" name="AutoShape 18">
            <a:extLst>
              <a:ext uri="{FF2B5EF4-FFF2-40B4-BE49-F238E27FC236}">
                <a16:creationId xmlns:a16="http://schemas.microsoft.com/office/drawing/2014/main" id="{5B81BC19-D6D1-4667-8456-DDF6EAD6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5861" y="5828310"/>
            <a:ext cx="1463056" cy="3429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ru-RU" altLang="ru-RU" sz="1200" b="1" dirty="0">
                <a:latin typeface="Calibri" panose="020F0502020204030204" pitchFamily="34" charset="0"/>
              </a:rPr>
              <a:t>74,6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млн. руб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D45689DE-1822-4333-902B-04DE24598D28}"/>
              </a:ext>
            </a:extLst>
          </p:cNvPr>
          <p:cNvGrpSpPr/>
          <p:nvPr/>
        </p:nvGrpSpPr>
        <p:grpSpPr>
          <a:xfrm>
            <a:off x="5834141" y="2626687"/>
            <a:ext cx="1706117" cy="705638"/>
            <a:chOff x="5901971" y="1440649"/>
            <a:chExt cx="1583615" cy="705638"/>
          </a:xfrm>
        </p:grpSpPr>
        <p:sp>
          <p:nvSpPr>
            <p:cNvPr id="41" name="AutoShape 13">
              <a:extLst>
                <a:ext uri="{FF2B5EF4-FFF2-40B4-BE49-F238E27FC236}">
                  <a16:creationId xmlns:a16="http://schemas.microsoft.com/office/drawing/2014/main" id="{E3CE5725-A78B-4634-B3D6-E8439941C7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5212" y="1440649"/>
              <a:ext cx="1415262" cy="705638"/>
            </a:xfrm>
            <a:prstGeom prst="rightArrow">
              <a:avLst>
                <a:gd name="adj1" fmla="val 52850"/>
                <a:gd name="adj2" fmla="val 53533"/>
              </a:avLst>
            </a:prstGeom>
            <a:solidFill>
              <a:srgbClr val="FFC000">
                <a:alpha val="27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endPara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6674E09-961D-41EC-85DB-7E7106F17741}"/>
                </a:ext>
              </a:extLst>
            </p:cNvPr>
            <p:cNvSpPr txBox="1"/>
            <p:nvPr/>
          </p:nvSpPr>
          <p:spPr>
            <a:xfrm>
              <a:off x="5901971" y="1598081"/>
              <a:ext cx="158361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Объём платных услуг</a:t>
              </a:r>
            </a:p>
            <a:p>
              <a:pPr algn="ctr"/>
              <a:r>
                <a:rPr lang="ru-RU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населению (оценка)</a:t>
              </a:r>
            </a:p>
          </p:txBody>
        </p:sp>
      </p:grpSp>
      <p:sp>
        <p:nvSpPr>
          <p:cNvPr id="30" name="AutoShape 19">
            <a:extLst>
              <a:ext uri="{FF2B5EF4-FFF2-40B4-BE49-F238E27FC236}">
                <a16:creationId xmlns:a16="http://schemas.microsoft.com/office/drawing/2014/main" id="{23645B84-FAD1-4651-BCEA-C28FEE928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5044" y="2806126"/>
            <a:ext cx="1460249" cy="333375"/>
          </a:xfrm>
          <a:prstGeom prst="roundRect">
            <a:avLst>
              <a:gd name="adj" fmla="val 16667"/>
            </a:avLst>
          </a:prstGeom>
          <a:solidFill>
            <a:srgbClr val="FFE491"/>
          </a:solidFill>
          <a:ln w="317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ru-RU" altLang="ru-RU" sz="1400" b="1" dirty="0">
                <a:latin typeface="Calibri" panose="020F0502020204030204" pitchFamily="34" charset="0"/>
              </a:rPr>
              <a:t>101,3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млн. руб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D9B8B357-EB45-409B-806A-1B79CF25154B}"/>
              </a:ext>
            </a:extLst>
          </p:cNvPr>
          <p:cNvGrpSpPr/>
          <p:nvPr/>
        </p:nvGrpSpPr>
        <p:grpSpPr>
          <a:xfrm>
            <a:off x="5683296" y="4288659"/>
            <a:ext cx="1703383" cy="967895"/>
            <a:chOff x="5863783" y="3368892"/>
            <a:chExt cx="1703383" cy="725909"/>
          </a:xfrm>
        </p:grpSpPr>
        <p:sp>
          <p:nvSpPr>
            <p:cNvPr id="44" name="AutoShape 13">
              <a:extLst>
                <a:ext uri="{FF2B5EF4-FFF2-40B4-BE49-F238E27FC236}">
                  <a16:creationId xmlns:a16="http://schemas.microsoft.com/office/drawing/2014/main" id="{0A9AF645-9E0A-402E-8E49-B4508CEBC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877" y="3368892"/>
              <a:ext cx="1394680" cy="705638"/>
            </a:xfrm>
            <a:prstGeom prst="rightArrow">
              <a:avLst>
                <a:gd name="adj1" fmla="val 52850"/>
                <a:gd name="adj2" fmla="val 53533"/>
              </a:avLst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endPara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1EF1EE0-59AB-4291-B88F-56BF7A53B563}"/>
                </a:ext>
              </a:extLst>
            </p:cNvPr>
            <p:cNvSpPr txBox="1"/>
            <p:nvPr/>
          </p:nvSpPr>
          <p:spPr>
            <a:xfrm>
              <a:off x="5863783" y="3494637"/>
              <a:ext cx="170338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914400" eaLnBrk="0" fontAlgn="base" hangingPunct="0">
                <a:spcBef>
                  <a:spcPct val="0"/>
                </a:spcBef>
                <a:spcAft>
                  <a:spcPts val="800"/>
                </a:spcAft>
              </a:pPr>
              <a:r>
                <a:rPr lang="ru-RU" alt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Среднемесячная заработная плата (оценка) </a:t>
              </a:r>
              <a:endPara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AutoShape 20">
            <a:extLst>
              <a:ext uri="{FF2B5EF4-FFF2-40B4-BE49-F238E27FC236}">
                <a16:creationId xmlns:a16="http://schemas.microsoft.com/office/drawing/2014/main" id="{9AD3188B-C51F-4AFF-904E-882B7DDBC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0013" y="4585692"/>
            <a:ext cx="1276350" cy="3429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3175" algn="ctr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ru-RU" altLang="ru-RU" sz="1400" b="1" dirty="0">
                <a:latin typeface="Calibri" panose="020F0502020204030204" pitchFamily="34" charset="0"/>
              </a:rPr>
              <a:t>70533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руб.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AutoShape 22">
            <a:extLst>
              <a:ext uri="{FF2B5EF4-FFF2-40B4-BE49-F238E27FC236}">
                <a16:creationId xmlns:a16="http://schemas.microsoft.com/office/drawing/2014/main" id="{C8FE0534-E915-48EA-8A26-4BC6BB0B1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1891" y="5997259"/>
            <a:ext cx="1248440" cy="32385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3175" algn="ctr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ru-RU" altLang="ru-RU" sz="1400" b="1">
                <a:latin typeface="Calibri" panose="020F0502020204030204" pitchFamily="34" charset="0"/>
              </a:rPr>
              <a:t>0</a:t>
            </a:r>
            <a:r>
              <a:rPr kumimoji="0" lang="ru-RU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чел.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F512A9F6-1CC7-4707-9D59-29D9F9E928E9}"/>
              </a:ext>
            </a:extLst>
          </p:cNvPr>
          <p:cNvGrpSpPr/>
          <p:nvPr/>
        </p:nvGrpSpPr>
        <p:grpSpPr>
          <a:xfrm>
            <a:off x="5677202" y="5812677"/>
            <a:ext cx="1703383" cy="705638"/>
            <a:chOff x="5718358" y="5563844"/>
            <a:chExt cx="1703383" cy="705638"/>
          </a:xfrm>
        </p:grpSpPr>
        <p:sp>
          <p:nvSpPr>
            <p:cNvPr id="48" name="AutoShape 13">
              <a:extLst>
                <a:ext uri="{FF2B5EF4-FFF2-40B4-BE49-F238E27FC236}">
                  <a16:creationId xmlns:a16="http://schemas.microsoft.com/office/drawing/2014/main" id="{F8B5FBB9-90DE-4876-8110-3EDBE2C311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5459" y="5563844"/>
              <a:ext cx="1394680" cy="705638"/>
            </a:xfrm>
            <a:prstGeom prst="rightArrow">
              <a:avLst>
                <a:gd name="adj1" fmla="val 52850"/>
                <a:gd name="adj2" fmla="val 53533"/>
              </a:avLst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endPara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CC5264A-D2EC-4088-89EC-979EB71A6BFC}"/>
                </a:ext>
              </a:extLst>
            </p:cNvPr>
            <p:cNvSpPr txBox="1"/>
            <p:nvPr/>
          </p:nvSpPr>
          <p:spPr>
            <a:xfrm>
              <a:off x="5718358" y="5713245"/>
              <a:ext cx="17033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914400" eaLnBrk="0" fontAlgn="base" hangingPunct="0">
                <a:spcBef>
                  <a:spcPct val="0"/>
                </a:spcBef>
              </a:pPr>
              <a:r>
                <a:rPr lang="ru-RU" alt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безработных</a:t>
              </a:r>
              <a:endPara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ADEFDC82-36CF-494C-A5C1-D73478D93057}"/>
              </a:ext>
            </a:extLst>
          </p:cNvPr>
          <p:cNvGrpSpPr/>
          <p:nvPr/>
        </p:nvGrpSpPr>
        <p:grpSpPr>
          <a:xfrm>
            <a:off x="1252972" y="4191712"/>
            <a:ext cx="1739579" cy="705638"/>
            <a:chOff x="1545994" y="4183070"/>
            <a:chExt cx="1739579" cy="705638"/>
          </a:xfrm>
        </p:grpSpPr>
        <p:sp>
          <p:nvSpPr>
            <p:cNvPr id="32" name="AutoShape 13">
              <a:extLst>
                <a:ext uri="{FF2B5EF4-FFF2-40B4-BE49-F238E27FC236}">
                  <a16:creationId xmlns:a16="http://schemas.microsoft.com/office/drawing/2014/main" id="{1F6E3B68-5299-45E0-B778-BBDB43D24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5912" y="4183070"/>
              <a:ext cx="1394680" cy="705638"/>
            </a:xfrm>
            <a:prstGeom prst="rightArrow">
              <a:avLst>
                <a:gd name="adj1" fmla="val 52850"/>
                <a:gd name="adj2" fmla="val 53533"/>
              </a:avLst>
            </a:prstGeom>
            <a:solidFill>
              <a:srgbClr val="FF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endPara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C366555-EF9F-4B2E-9A9B-11F64FCEB6A9}"/>
                </a:ext>
              </a:extLst>
            </p:cNvPr>
            <p:cNvSpPr txBox="1"/>
            <p:nvPr/>
          </p:nvSpPr>
          <p:spPr>
            <a:xfrm>
              <a:off x="1545994" y="4302337"/>
              <a:ext cx="173957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914400" eaLnBrk="0" fontAlgn="base" hangingPunct="0">
                <a:spcBef>
                  <a:spcPct val="0"/>
                </a:spcBef>
              </a:pPr>
              <a:r>
                <a:rPr lang="ru-RU" alt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Объём </a:t>
              </a:r>
            </a:p>
            <a:p>
              <a:pPr lvl="0" algn="ctr" defTabSz="914400" eaLnBrk="0" fontAlgn="base" hangingPunct="0">
                <a:spcBef>
                  <a:spcPct val="0"/>
                </a:spcBef>
              </a:pPr>
              <a:r>
                <a:rPr lang="ru-RU" alt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производства</a:t>
              </a:r>
              <a:endPara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8E9CD177-15B4-4277-863C-616A726388CF}"/>
              </a:ext>
            </a:extLst>
          </p:cNvPr>
          <p:cNvGrpSpPr/>
          <p:nvPr/>
        </p:nvGrpSpPr>
        <p:grpSpPr>
          <a:xfrm>
            <a:off x="1185957" y="2409819"/>
            <a:ext cx="1703383" cy="705638"/>
            <a:chOff x="1426846" y="2474113"/>
            <a:chExt cx="1703383" cy="705638"/>
          </a:xfrm>
        </p:grpSpPr>
        <p:sp>
          <p:nvSpPr>
            <p:cNvPr id="16" name="AutoShape 13">
              <a:extLst>
                <a:ext uri="{FF2B5EF4-FFF2-40B4-BE49-F238E27FC236}">
                  <a16:creationId xmlns:a16="http://schemas.microsoft.com/office/drawing/2014/main" id="{6D2DD8F6-3FF1-4EEC-974E-5CB86DD5B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89" y="2474113"/>
              <a:ext cx="1394680" cy="705638"/>
            </a:xfrm>
            <a:prstGeom prst="rightArrow">
              <a:avLst>
                <a:gd name="adj1" fmla="val 52850"/>
                <a:gd name="adj2" fmla="val 53533"/>
              </a:avLst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endPara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C545F6E-EC0B-4C89-BB76-C92C118DB37D}"/>
                </a:ext>
              </a:extLst>
            </p:cNvPr>
            <p:cNvSpPr txBox="1"/>
            <p:nvPr/>
          </p:nvSpPr>
          <p:spPr>
            <a:xfrm>
              <a:off x="1426846" y="2609769"/>
              <a:ext cx="17033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914400" eaLnBrk="0" fontAlgn="base" hangingPunct="0">
                <a:spcBef>
                  <a:spcPct val="0"/>
                </a:spcBef>
              </a:pPr>
              <a:r>
                <a:rPr lang="ru-RU" alt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Финансовый </a:t>
              </a:r>
            </a:p>
            <a:p>
              <a:pPr lvl="0" algn="ctr" defTabSz="914400" eaLnBrk="0" fontAlgn="base" hangingPunct="0">
                <a:spcBef>
                  <a:spcPct val="0"/>
                </a:spcBef>
              </a:pPr>
              <a:r>
                <a:rPr lang="ru-RU" alt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результат</a:t>
              </a:r>
              <a:endPara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60A98E2-52F2-489E-AECD-D73375A0D1FF}"/>
              </a:ext>
            </a:extLst>
          </p:cNvPr>
          <p:cNvSpPr/>
          <p:nvPr/>
        </p:nvSpPr>
        <p:spPr>
          <a:xfrm>
            <a:off x="3043328" y="2934432"/>
            <a:ext cx="14189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2,7 раза меньше</a:t>
            </a:r>
            <a:endParaRPr lang="ru-RU" dirty="0"/>
          </a:p>
        </p:txBody>
      </p:sp>
      <p:graphicFrame>
        <p:nvGraphicFramePr>
          <p:cNvPr id="50" name="Таблица 49">
            <a:extLst>
              <a:ext uri="{FF2B5EF4-FFF2-40B4-BE49-F238E27FC236}">
                <a16:creationId xmlns:a16="http://schemas.microsoft.com/office/drawing/2014/main" id="{74EEAEC7-C351-4CE9-81B5-FB48130DD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823240"/>
              </p:ext>
            </p:extLst>
          </p:nvPr>
        </p:nvGraphicFramePr>
        <p:xfrm>
          <a:off x="1627600" y="4832271"/>
          <a:ext cx="1254097" cy="359964"/>
        </p:xfrm>
        <a:graphic>
          <a:graphicData uri="http://schemas.openxmlformats.org/drawingml/2006/table">
            <a:tbl>
              <a:tblPr/>
              <a:tblGrid>
                <a:gridCol w="1254097">
                  <a:extLst>
                    <a:ext uri="{9D8B030D-6E8A-4147-A177-3AD203B41FA5}">
                      <a16:colId xmlns:a16="http://schemas.microsoft.com/office/drawing/2014/main" val="1139748179"/>
                    </a:ext>
                  </a:extLst>
                </a:gridCol>
              </a:tblGrid>
              <a:tr h="17998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ИФО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311392"/>
                  </a:ext>
                </a:extLst>
              </a:tr>
              <a:tr h="17998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185131"/>
                  </a:ext>
                </a:extLst>
              </a:tr>
            </a:tbl>
          </a:graphicData>
        </a:graphic>
      </p:graphicFrame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053B2D6-8EDB-434F-9B72-E0BAE906DF0A}"/>
              </a:ext>
            </a:extLst>
          </p:cNvPr>
          <p:cNvSpPr/>
          <p:nvPr/>
        </p:nvSpPr>
        <p:spPr>
          <a:xfrm>
            <a:off x="2969739" y="4742519"/>
            <a:ext cx="14217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11,7 % меньше</a:t>
            </a:r>
            <a:endParaRPr lang="ru-RU" dirty="0"/>
          </a:p>
        </p:txBody>
      </p:sp>
      <p:graphicFrame>
        <p:nvGraphicFramePr>
          <p:cNvPr id="57" name="Таблица 56">
            <a:extLst>
              <a:ext uri="{FF2B5EF4-FFF2-40B4-BE49-F238E27FC236}">
                <a16:creationId xmlns:a16="http://schemas.microsoft.com/office/drawing/2014/main" id="{47DCDDAD-1F17-47CB-851F-E543FD910D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407049"/>
              </p:ext>
            </p:extLst>
          </p:nvPr>
        </p:nvGraphicFramePr>
        <p:xfrm>
          <a:off x="1735394" y="6283962"/>
          <a:ext cx="1016052" cy="304800"/>
        </p:xfrm>
        <a:graphic>
          <a:graphicData uri="http://schemas.openxmlformats.org/drawingml/2006/table">
            <a:tbl>
              <a:tblPr/>
              <a:tblGrid>
                <a:gridCol w="1016052">
                  <a:extLst>
                    <a:ext uri="{9D8B030D-6E8A-4147-A177-3AD203B41FA5}">
                      <a16:colId xmlns:a16="http://schemas.microsoft.com/office/drawing/2014/main" val="11397481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ИФО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3113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185131"/>
                  </a:ext>
                </a:extLst>
              </a:tr>
            </a:tbl>
          </a:graphicData>
        </a:graphic>
      </p:graphicFrame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E1C12962-1B83-4E2B-8FF4-88CD8DD00012}"/>
              </a:ext>
            </a:extLst>
          </p:cNvPr>
          <p:cNvSpPr/>
          <p:nvPr/>
        </p:nvSpPr>
        <p:spPr>
          <a:xfrm>
            <a:off x="3073479" y="6215340"/>
            <a:ext cx="14302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12,9 % меньше</a:t>
            </a:r>
            <a:endParaRPr lang="ru-RU" dirty="0"/>
          </a:p>
        </p:txBody>
      </p:sp>
      <p:graphicFrame>
        <p:nvGraphicFramePr>
          <p:cNvPr id="59" name="Таблица 58">
            <a:extLst>
              <a:ext uri="{FF2B5EF4-FFF2-40B4-BE49-F238E27FC236}">
                <a16:creationId xmlns:a16="http://schemas.microsoft.com/office/drawing/2014/main" id="{F9FD3F0D-3A2F-4D5A-B944-BBB47F444A84}"/>
              </a:ext>
            </a:extLst>
          </p:cNvPr>
          <p:cNvGraphicFramePr>
            <a:graphicFrameLocks noGrp="1"/>
          </p:cNvGraphicFramePr>
          <p:nvPr/>
        </p:nvGraphicFramePr>
        <p:xfrm>
          <a:off x="6080724" y="1434551"/>
          <a:ext cx="280988" cy="822960"/>
        </p:xfrm>
        <a:graphic>
          <a:graphicData uri="http://schemas.openxmlformats.org/drawingml/2006/table">
            <a:tbl>
              <a:tblPr/>
              <a:tblGrid>
                <a:gridCol w="280988">
                  <a:extLst>
                    <a:ext uri="{9D8B030D-6E8A-4147-A177-3AD203B41FA5}">
                      <a16:colId xmlns:a16="http://schemas.microsoft.com/office/drawing/2014/main" val="1139748179"/>
                    </a:ext>
                  </a:extLst>
                </a:gridCol>
              </a:tblGrid>
              <a:tr h="154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311392"/>
                  </a:ext>
                </a:extLst>
              </a:tr>
              <a:tr h="154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185131"/>
                  </a:ext>
                </a:extLst>
              </a:tr>
              <a:tr h="154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2" name="Таблица 61">
            <a:extLst>
              <a:ext uri="{FF2B5EF4-FFF2-40B4-BE49-F238E27FC236}">
                <a16:creationId xmlns:a16="http://schemas.microsoft.com/office/drawing/2014/main" id="{BA7796C6-8820-4D4B-B74B-443DD1A2D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407996"/>
              </p:ext>
            </p:extLst>
          </p:nvPr>
        </p:nvGraphicFramePr>
        <p:xfrm>
          <a:off x="5789822" y="3339394"/>
          <a:ext cx="1143780" cy="2113086"/>
        </p:xfrm>
        <a:graphic>
          <a:graphicData uri="http://schemas.openxmlformats.org/drawingml/2006/table">
            <a:tbl>
              <a:tblPr/>
              <a:tblGrid>
                <a:gridCol w="1143780">
                  <a:extLst>
                    <a:ext uri="{9D8B030D-6E8A-4147-A177-3AD203B41FA5}">
                      <a16:colId xmlns:a16="http://schemas.microsoft.com/office/drawing/2014/main" val="1139748179"/>
                    </a:ext>
                  </a:extLst>
                </a:gridCol>
              </a:tblGrid>
              <a:tr h="1112905"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ИФО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311392"/>
                  </a:ext>
                </a:extLst>
              </a:tr>
              <a:tr h="1000181"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185131"/>
                  </a:ext>
                </a:extLst>
              </a:tr>
            </a:tbl>
          </a:graphicData>
        </a:graphic>
      </p:graphicFrame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8D6B1324-4DD9-4FA7-A81D-071C98057BA5}"/>
              </a:ext>
            </a:extLst>
          </p:cNvPr>
          <p:cNvSpPr/>
          <p:nvPr/>
        </p:nvSpPr>
        <p:spPr>
          <a:xfrm>
            <a:off x="7564362" y="3272000"/>
            <a:ext cx="13283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6,2 % больше</a:t>
            </a:r>
            <a:endParaRPr lang="ru-RU" dirty="0"/>
          </a:p>
        </p:txBody>
      </p:sp>
      <p:graphicFrame>
        <p:nvGraphicFramePr>
          <p:cNvPr id="64" name="Таблица 63">
            <a:extLst>
              <a:ext uri="{FF2B5EF4-FFF2-40B4-BE49-F238E27FC236}">
                <a16:creationId xmlns:a16="http://schemas.microsoft.com/office/drawing/2014/main" id="{E68FF499-B9C1-4D5B-879B-8D53CF5BB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994080"/>
              </p:ext>
            </p:extLst>
          </p:nvPr>
        </p:nvGraphicFramePr>
        <p:xfrm>
          <a:off x="5881995" y="4983546"/>
          <a:ext cx="1906141" cy="707519"/>
        </p:xfrm>
        <a:graphic>
          <a:graphicData uri="http://schemas.openxmlformats.org/drawingml/2006/table">
            <a:tbl>
              <a:tblPr/>
              <a:tblGrid>
                <a:gridCol w="1906141">
                  <a:extLst>
                    <a:ext uri="{9D8B030D-6E8A-4147-A177-3AD203B41FA5}">
                      <a16:colId xmlns:a16="http://schemas.microsoft.com/office/drawing/2014/main" val="1139748179"/>
                    </a:ext>
                  </a:extLst>
                </a:gridCol>
              </a:tblGrid>
              <a:tr h="529754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отношение к </a:t>
                      </a:r>
                    </a:p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аналогичному</a:t>
                      </a:r>
                    </a:p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периоду прошлого года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311392"/>
                  </a:ext>
                </a:extLst>
              </a:tr>
              <a:tr h="177765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185131"/>
                  </a:ext>
                </a:extLst>
              </a:tr>
            </a:tbl>
          </a:graphicData>
        </a:graphic>
      </p:graphicFrame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DFB66E90-57A7-48BE-85DE-9C34645ABAB4}"/>
              </a:ext>
            </a:extLst>
          </p:cNvPr>
          <p:cNvSpPr/>
          <p:nvPr/>
        </p:nvSpPr>
        <p:spPr>
          <a:xfrm>
            <a:off x="7466165" y="5200924"/>
            <a:ext cx="13532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2,4 % меньше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DD7EE5C-AF47-4E0B-BA94-6031B36F7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83055" y="6540088"/>
            <a:ext cx="1541188" cy="310323"/>
          </a:xfrm>
        </p:spPr>
        <p:txBody>
          <a:bodyPr/>
          <a:lstStyle/>
          <a:p>
            <a:fld id="{AA00D778-7FD4-4A53-9280-583F47611C41}" type="slidenum">
              <a:rPr lang="ru-RU" sz="1050" b="1" smtClean="0">
                <a:solidFill>
                  <a:schemeClr val="tx1"/>
                </a:solidFill>
              </a:rPr>
              <a:pPr/>
              <a:t>2</a:t>
            </a:fld>
            <a:endParaRPr lang="ru-RU" sz="1050" b="1" dirty="0">
              <a:solidFill>
                <a:schemeClr val="tx1"/>
              </a:solidFill>
            </a:endParaRPr>
          </a:p>
        </p:txBody>
      </p:sp>
      <p:sp>
        <p:nvSpPr>
          <p:cNvPr id="67" name="AutoShape 13">
            <a:extLst>
              <a:ext uri="{FF2B5EF4-FFF2-40B4-BE49-F238E27FC236}">
                <a16:creationId xmlns:a16="http://schemas.microsoft.com/office/drawing/2014/main" id="{6D2DD8F6-3FF1-4EEC-974E-5CB86DD5B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6080" y="974374"/>
            <a:ext cx="1394680" cy="705638"/>
          </a:xfrm>
          <a:prstGeom prst="rightArrow">
            <a:avLst>
              <a:gd name="adj1" fmla="val 52850"/>
              <a:gd name="adj2" fmla="val 53533"/>
            </a:avLst>
          </a:prstGeom>
          <a:solidFill>
            <a:srgbClr val="0000FF">
              <a:alpha val="1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C545F6E-EC0B-4C89-BB76-C92C118DB37D}"/>
              </a:ext>
            </a:extLst>
          </p:cNvPr>
          <p:cNvSpPr txBox="1"/>
          <p:nvPr/>
        </p:nvSpPr>
        <p:spPr>
          <a:xfrm>
            <a:off x="1316323" y="1118943"/>
            <a:ext cx="17033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</a:pPr>
            <a:r>
              <a:rPr lang="ru-RU" alt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Объём </a:t>
            </a:r>
          </a:p>
          <a:p>
            <a:pPr lvl="0" algn="ctr" defTabSz="914400" eaLnBrk="0" fontAlgn="base" hangingPunct="0">
              <a:spcBef>
                <a:spcPct val="0"/>
              </a:spcBef>
            </a:pPr>
            <a:r>
              <a:rPr lang="ru-RU" alt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отгрузки </a:t>
            </a:r>
            <a:endParaRPr lang="ru-RU" alt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A60A98E2-52F2-489E-AECD-D73375A0D1FF}"/>
              </a:ext>
            </a:extLst>
          </p:cNvPr>
          <p:cNvSpPr/>
          <p:nvPr/>
        </p:nvSpPr>
        <p:spPr>
          <a:xfrm>
            <a:off x="3052163" y="1462376"/>
            <a:ext cx="14302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12,0 % меньше</a:t>
            </a:r>
            <a:endParaRPr lang="ru-RU" dirty="0"/>
          </a:p>
        </p:txBody>
      </p:sp>
      <p:graphicFrame>
        <p:nvGraphicFramePr>
          <p:cNvPr id="74" name="Таблица 73">
            <a:extLst>
              <a:ext uri="{FF2B5EF4-FFF2-40B4-BE49-F238E27FC236}">
                <a16:creationId xmlns:a16="http://schemas.microsoft.com/office/drawing/2014/main" id="{A2A3721B-4ED3-4ACE-A2CE-8AD830C0C957}"/>
              </a:ext>
            </a:extLst>
          </p:cNvPr>
          <p:cNvGraphicFramePr>
            <a:graphicFrameLocks noGrp="1"/>
          </p:cNvGraphicFramePr>
          <p:nvPr/>
        </p:nvGraphicFramePr>
        <p:xfrm>
          <a:off x="-23625" y="619201"/>
          <a:ext cx="2992611" cy="213360"/>
        </p:xfrm>
        <a:graphic>
          <a:graphicData uri="http://schemas.openxmlformats.org/drawingml/2006/table">
            <a:tbl>
              <a:tblPr/>
              <a:tblGrid>
                <a:gridCol w="2992611">
                  <a:extLst>
                    <a:ext uri="{9D8B030D-6E8A-4147-A177-3AD203B41FA5}">
                      <a16:colId xmlns:a16="http://schemas.microsoft.com/office/drawing/2014/main" val="230590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Отгрузка товаров, работ</a:t>
                      </a:r>
                      <a:r>
                        <a:rPr lang="ru-RU" sz="1400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услуг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946502"/>
                  </a:ext>
                </a:extLst>
              </a:tr>
            </a:tbl>
          </a:graphicData>
        </a:graphic>
      </p:graphicFrame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8D6B1324-4DD9-4FA7-A81D-071C98057BA5}"/>
              </a:ext>
            </a:extLst>
          </p:cNvPr>
          <p:cNvSpPr/>
          <p:nvPr/>
        </p:nvSpPr>
        <p:spPr>
          <a:xfrm>
            <a:off x="7669571" y="153686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71" name="AutoShape 14">
            <a:extLst>
              <a:ext uri="{FF2B5EF4-FFF2-40B4-BE49-F238E27FC236}">
                <a16:creationId xmlns:a16="http://schemas.microsoft.com/office/drawing/2014/main" id="{13A7FB91-E0B0-43F1-8353-500FE5036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986" y="1143608"/>
            <a:ext cx="1578807" cy="342900"/>
          </a:xfrm>
          <a:prstGeom prst="roundRect">
            <a:avLst>
              <a:gd name="adj" fmla="val 16667"/>
            </a:avLst>
          </a:prstGeom>
          <a:solidFill>
            <a:srgbClr val="0000FF">
              <a:alpha val="14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ru-RU" altLang="ru-RU" sz="1400" b="1" dirty="0">
                <a:latin typeface="Calibri" panose="020F0502020204030204" pitchFamily="34" charset="0"/>
              </a:rPr>
              <a:t>4041,9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млн. руб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15AA7EB7-4852-486C-BDAC-2381F8B6F17D}"/>
              </a:ext>
            </a:extLst>
          </p:cNvPr>
          <p:cNvSpPr/>
          <p:nvPr/>
        </p:nvSpPr>
        <p:spPr>
          <a:xfrm>
            <a:off x="0" y="0"/>
            <a:ext cx="9144000" cy="56012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AB6328B-7E86-4AE4-8FAE-CBFE9B43DB34}"/>
              </a:ext>
            </a:extLst>
          </p:cNvPr>
          <p:cNvSpPr/>
          <p:nvPr/>
        </p:nvSpPr>
        <p:spPr>
          <a:xfrm>
            <a:off x="0" y="-8143"/>
            <a:ext cx="913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1120" lvl="0" algn="ctr" hangingPunct="0"/>
            <a:r>
              <a:rPr lang="ru-RU" sz="1600" b="1" i="1" u="sng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ЭКОНОМИЧЕСКИЕ И СОЦИАЛЬНЫЕ ПОКАЗАТЕЛИ </a:t>
            </a:r>
          </a:p>
          <a:p>
            <a:pPr marR="71120" lvl="0" algn="ctr" hangingPunct="0"/>
            <a:r>
              <a:rPr lang="ru-RU" sz="1600" b="1" i="1" u="sng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ЯНВАРЬ-МАЙ 2026 ГОДА</a:t>
            </a:r>
            <a:endParaRPr lang="ru-RU" sz="105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4A63DC32-FF00-45B4-8CA6-41D298541C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83" t="15220" r="14738" b="12831"/>
          <a:stretch/>
        </p:blipFill>
        <p:spPr>
          <a:xfrm>
            <a:off x="174674" y="888788"/>
            <a:ext cx="1212652" cy="1202143"/>
          </a:xfrm>
          <a:prstGeom prst="ellips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101" name="Picture 2" descr="Picture background">
            <a:extLst>
              <a:ext uri="{FF2B5EF4-FFF2-40B4-BE49-F238E27FC236}">
                <a16:creationId xmlns:a16="http://schemas.microsoft.com/office/drawing/2014/main" id="{75DBB773-9D3D-40D9-841C-3A90AFB55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898" y="4210270"/>
            <a:ext cx="1204559" cy="1174260"/>
          </a:xfrm>
          <a:prstGeom prst="ellipse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безработный гражданин">
            <a:extLst>
              <a:ext uri="{FF2B5EF4-FFF2-40B4-BE49-F238E27FC236}">
                <a16:creationId xmlns:a16="http://schemas.microsoft.com/office/drawing/2014/main" id="{26AB3B04-894C-434E-AFEB-0F0A8FC06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123" y="5549734"/>
            <a:ext cx="1203022" cy="1195181"/>
          </a:xfrm>
          <a:prstGeom prst="ellipse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DDD82245-961C-4CA6-989D-2665D8EB3A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r="73148" b="22760"/>
          <a:stretch/>
        </p:blipFill>
        <p:spPr>
          <a:xfrm>
            <a:off x="247098" y="5586036"/>
            <a:ext cx="1179775" cy="1120875"/>
          </a:xfrm>
          <a:prstGeom prst="ellips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C876117C-99FF-4442-8F68-08EE6D31C84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3" t="12167" r="11691" b="12040"/>
          <a:stretch/>
        </p:blipFill>
        <p:spPr>
          <a:xfrm>
            <a:off x="247098" y="4033327"/>
            <a:ext cx="1199046" cy="1175752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6CCDC23-923A-4998-AED0-7F02A5F42DA5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502" y="2511893"/>
            <a:ext cx="1220201" cy="1157781"/>
          </a:xfrm>
          <a:prstGeom prst="ellips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F17600B1-7CB8-4C4D-9D4B-9C871CB1DC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49105" y="1459438"/>
            <a:ext cx="1310754" cy="42675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45E20DA-2D05-437E-AD16-3421A850035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5585" t="2573" r="19835" b="29232"/>
          <a:stretch/>
        </p:blipFill>
        <p:spPr>
          <a:xfrm>
            <a:off x="156984" y="2420809"/>
            <a:ext cx="1206180" cy="1178631"/>
          </a:xfrm>
          <a:prstGeom prst="ellips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graphicFrame>
        <p:nvGraphicFramePr>
          <p:cNvPr id="84" name="Таблица 83">
            <a:extLst>
              <a:ext uri="{FF2B5EF4-FFF2-40B4-BE49-F238E27FC236}">
                <a16:creationId xmlns:a16="http://schemas.microsoft.com/office/drawing/2014/main" id="{A21E29FC-A18F-441A-A2CF-5FA81711A4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941290"/>
              </p:ext>
            </p:extLst>
          </p:nvPr>
        </p:nvGraphicFramePr>
        <p:xfrm>
          <a:off x="1607474" y="3056741"/>
          <a:ext cx="1494081" cy="762000"/>
        </p:xfrm>
        <a:graphic>
          <a:graphicData uri="http://schemas.openxmlformats.org/drawingml/2006/table">
            <a:tbl>
              <a:tblPr/>
              <a:tblGrid>
                <a:gridCol w="1494081">
                  <a:extLst>
                    <a:ext uri="{9D8B030D-6E8A-4147-A177-3AD203B41FA5}">
                      <a16:colId xmlns:a16="http://schemas.microsoft.com/office/drawing/2014/main" val="1139748179"/>
                    </a:ext>
                  </a:extLst>
                </a:gridCol>
              </a:tblGrid>
              <a:tr h="407544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отношение к </a:t>
                      </a:r>
                    </a:p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аналогичному</a:t>
                      </a:r>
                    </a:p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периоду прошлого года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311392"/>
                  </a:ext>
                </a:extLst>
              </a:tr>
              <a:tr h="136757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185131"/>
                  </a:ext>
                </a:extLst>
              </a:tr>
            </a:tbl>
          </a:graphicData>
        </a:graphic>
      </p:graphicFrame>
      <p:graphicFrame>
        <p:nvGraphicFramePr>
          <p:cNvPr id="85" name="Таблица 84">
            <a:extLst>
              <a:ext uri="{FF2B5EF4-FFF2-40B4-BE49-F238E27FC236}">
                <a16:creationId xmlns:a16="http://schemas.microsoft.com/office/drawing/2014/main" id="{40F7504F-A35B-4E01-B23F-251288C39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616646"/>
              </p:ext>
            </p:extLst>
          </p:nvPr>
        </p:nvGraphicFramePr>
        <p:xfrm>
          <a:off x="1264038" y="1845597"/>
          <a:ext cx="1116039" cy="306174"/>
        </p:xfrm>
        <a:graphic>
          <a:graphicData uri="http://schemas.openxmlformats.org/drawingml/2006/table">
            <a:tbl>
              <a:tblPr/>
              <a:tblGrid>
                <a:gridCol w="1116039">
                  <a:extLst>
                    <a:ext uri="{9D8B030D-6E8A-4147-A177-3AD203B41FA5}">
                      <a16:colId xmlns:a16="http://schemas.microsoft.com/office/drawing/2014/main" val="1139748179"/>
                    </a:ext>
                  </a:extLst>
                </a:gridCol>
              </a:tblGrid>
              <a:tr h="153774"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ИФО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311392"/>
                  </a:ext>
                </a:extLst>
              </a:tr>
              <a:tr h="138198"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185131"/>
                  </a:ext>
                </a:extLst>
              </a:tr>
            </a:tbl>
          </a:graphicData>
        </a:graphic>
      </p:graphicFrame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6C938C30-19FF-4FBE-B025-C3FD8B6ECDA7}"/>
              </a:ext>
            </a:extLst>
          </p:cNvPr>
          <p:cNvSpPr/>
          <p:nvPr/>
        </p:nvSpPr>
        <p:spPr>
          <a:xfrm>
            <a:off x="3076485" y="1765627"/>
            <a:ext cx="14302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16,4 % меньше</a:t>
            </a:r>
            <a:endParaRPr lang="ru-RU" dirty="0"/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3245" y="808174"/>
            <a:ext cx="1191720" cy="1188571"/>
          </a:xfrm>
          <a:prstGeom prst="ellips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sp>
        <p:nvSpPr>
          <p:cNvPr id="70" name="AutoShape 13">
            <a:extLst>
              <a:ext uri="{FF2B5EF4-FFF2-40B4-BE49-F238E27FC236}">
                <a16:creationId xmlns:a16="http://schemas.microsoft.com/office/drawing/2014/main" id="{FDE07565-F542-4CEB-B8EE-7DFBD8C6B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6152" y="1049641"/>
            <a:ext cx="1394680" cy="705638"/>
          </a:xfrm>
          <a:prstGeom prst="rightArrow">
            <a:avLst>
              <a:gd name="adj1" fmla="val 52850"/>
              <a:gd name="adj2" fmla="val 53533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</a:pPr>
            <a:r>
              <a:rPr lang="ru-RU" alt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 </a:t>
            </a:r>
          </a:p>
          <a:p>
            <a:pPr lvl="0" algn="ctr" defTabSz="914400" eaLnBrk="0" fontAlgn="base" hangingPunct="0">
              <a:spcBef>
                <a:spcPct val="0"/>
              </a:spcBef>
            </a:pPr>
            <a:r>
              <a:rPr lang="ru-RU" alt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жилья</a:t>
            </a:r>
            <a:endParaRPr lang="ru-RU" alt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 eaLnBrk="0" fontAlgn="base" hangingPunct="0">
              <a:spcBef>
                <a:spcPct val="0"/>
              </a:spcBef>
            </a:pPr>
            <a:endParaRPr lang="ru-RU" alt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AutoShape 17">
            <a:extLst>
              <a:ext uri="{FF2B5EF4-FFF2-40B4-BE49-F238E27FC236}">
                <a16:creationId xmlns:a16="http://schemas.microsoft.com/office/drawing/2014/main" id="{022C9D2A-C90C-47C5-A13C-7E2E71800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688" y="1199260"/>
            <a:ext cx="1341067" cy="389098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ru-RU" altLang="ru-RU" sz="1400" b="1" dirty="0">
                <a:latin typeface="Calibri" panose="020F0502020204030204" pitchFamily="34" charset="0"/>
              </a:rPr>
              <a:t>335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кв. м.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6" name="Рисунок 7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90370" y="1663252"/>
            <a:ext cx="1310754" cy="426757"/>
          </a:xfrm>
          <a:prstGeom prst="rect">
            <a:avLst/>
          </a:prstGeom>
        </p:spPr>
      </p:pic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8D6B1324-4DD9-4FA7-A81D-071C98057BA5}"/>
              </a:ext>
            </a:extLst>
          </p:cNvPr>
          <p:cNvSpPr/>
          <p:nvPr/>
        </p:nvSpPr>
        <p:spPr>
          <a:xfrm>
            <a:off x="7428709" y="1641519"/>
            <a:ext cx="14302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30,4 % меньше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7586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DDAC026-6AC6-403A-820E-7E7603F312FC}"/>
              </a:ext>
            </a:extLst>
          </p:cNvPr>
          <p:cNvSpPr/>
          <p:nvPr/>
        </p:nvSpPr>
        <p:spPr>
          <a:xfrm>
            <a:off x="-2" y="3429000"/>
            <a:ext cx="9144000" cy="343495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  <a:alpha val="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45925" y="1554877"/>
            <a:ext cx="22522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Покупательная способность заработной платы определяется количеством наборов прожиточного минимума, которые можно на нее приобрести.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5A3131-A203-486A-91C9-3D0A2BF07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8189" y="6696364"/>
            <a:ext cx="345810" cy="161636"/>
          </a:xfrm>
        </p:spPr>
        <p:txBody>
          <a:bodyPr/>
          <a:lstStyle/>
          <a:p>
            <a:fld id="{AA00D778-7FD4-4A53-9280-583F47611C41}" type="slidenum">
              <a:rPr lang="ru-RU" sz="1050" b="1" smtClean="0">
                <a:solidFill>
                  <a:prstClr val="black"/>
                </a:solidFill>
              </a:rPr>
              <a:pPr/>
              <a:t>20</a:t>
            </a:fld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2" r="13287"/>
          <a:stretch/>
        </p:blipFill>
        <p:spPr>
          <a:xfrm>
            <a:off x="6439261" y="4553292"/>
            <a:ext cx="2465592" cy="2212546"/>
          </a:xfrm>
          <a:prstGeom prst="rect">
            <a:avLst/>
          </a:prstGeom>
          <a:effectLst>
            <a:softEdge rad="368300"/>
          </a:effectLst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733312797"/>
              </p:ext>
            </p:extLst>
          </p:nvPr>
        </p:nvGraphicFramePr>
        <p:xfrm>
          <a:off x="328912" y="1389268"/>
          <a:ext cx="6096000" cy="3532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1962731" y="3933006"/>
            <a:ext cx="576767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105,9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4173316" y="3933007"/>
            <a:ext cx="576767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91,2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1CD53C12-EB0B-4092-8F5A-7C0EA52AE046}"/>
              </a:ext>
            </a:extLst>
          </p:cNvPr>
          <p:cNvCxnSpPr>
            <a:cxnSpLocks/>
          </p:cNvCxnSpPr>
          <p:nvPr/>
        </p:nvCxnSpPr>
        <p:spPr>
          <a:xfrm rot="10800000">
            <a:off x="4750083" y="4071505"/>
            <a:ext cx="357186" cy="1588"/>
          </a:xfrm>
          <a:prstGeom prst="straightConnector1">
            <a:avLst/>
          </a:prstGeom>
          <a:ln w="254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51">
            <a:extLst>
              <a:ext uri="{FF2B5EF4-FFF2-40B4-BE49-F238E27FC236}">
                <a16:creationId xmlns:a16="http://schemas.microsoft.com/office/drawing/2014/main" id="{1BE72831-24AB-483F-B571-A26C51F94153}"/>
              </a:ext>
            </a:extLst>
          </p:cNvPr>
          <p:cNvSpPr txBox="1"/>
          <p:nvPr/>
        </p:nvSpPr>
        <p:spPr>
          <a:xfrm>
            <a:off x="328912" y="4962571"/>
            <a:ext cx="6096000" cy="646331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прожиточного минимума трудоспособного населения: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01.01.2025 – 18169 руб.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01.01.2026 – 19405 руб.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F94456D-7289-4E04-8040-F0333F66F3A6}"/>
              </a:ext>
            </a:extLst>
          </p:cNvPr>
          <p:cNvSpPr/>
          <p:nvPr/>
        </p:nvSpPr>
        <p:spPr>
          <a:xfrm>
            <a:off x="-18267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05D635F-0503-42C2-8B97-B648CD697C0C}"/>
              </a:ext>
            </a:extLst>
          </p:cNvPr>
          <p:cNvSpPr/>
          <p:nvPr/>
        </p:nvSpPr>
        <p:spPr>
          <a:xfrm>
            <a:off x="1045428" y="299827"/>
            <a:ext cx="80044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ПОКУПАТЕЛЬНАЯ СПОСОБНОСТЬ ЗАРАБОТНОЙ ПЛАТЫ</a:t>
            </a:r>
          </a:p>
        </p:txBody>
      </p:sp>
      <p:sp>
        <p:nvSpPr>
          <p:cNvPr id="21" name="Скругленный прямоугольник 33">
            <a:extLst>
              <a:ext uri="{FF2B5EF4-FFF2-40B4-BE49-F238E27FC236}">
                <a16:creationId xmlns:a16="http://schemas.microsoft.com/office/drawing/2014/main" id="{77C24B09-5B7E-403E-B1BF-A641B63E40C2}"/>
              </a:ext>
            </a:extLst>
          </p:cNvPr>
          <p:cNvSpPr/>
          <p:nvPr/>
        </p:nvSpPr>
        <p:spPr>
          <a:xfrm>
            <a:off x="4879693" y="3976906"/>
            <a:ext cx="1112980" cy="46619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темпы снижения (роста), %</a:t>
            </a:r>
          </a:p>
        </p:txBody>
      </p:sp>
      <p:pic>
        <p:nvPicPr>
          <p:cNvPr id="22" name="Рисунок 21" descr="shopcart_0.png">
            <a:extLst>
              <a:ext uri="{FF2B5EF4-FFF2-40B4-BE49-F238E27FC236}">
                <a16:creationId xmlns:a16="http://schemas.microsoft.com/office/drawing/2014/main" id="{0F600323-86CE-4C25-AA06-104C0E5937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291" y="161159"/>
            <a:ext cx="852137" cy="72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341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0984D4A-515A-444C-BD5A-FC9230234C72}"/>
              </a:ext>
            </a:extLst>
          </p:cNvPr>
          <p:cNvSpPr/>
          <p:nvPr/>
        </p:nvSpPr>
        <p:spPr>
          <a:xfrm rot="10800000">
            <a:off x="-2" y="161159"/>
            <a:ext cx="9144000" cy="529664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  <a:alpha val="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903716847"/>
              </p:ext>
            </p:extLst>
          </p:nvPr>
        </p:nvGraphicFramePr>
        <p:xfrm>
          <a:off x="240999" y="1443149"/>
          <a:ext cx="8550876" cy="3724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24"/>
          <p:cNvSpPr txBox="1"/>
          <p:nvPr/>
        </p:nvSpPr>
        <p:spPr>
          <a:xfrm rot="16200000">
            <a:off x="443182" y="4051749"/>
            <a:ext cx="2599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Обрабатывающие производства</a:t>
            </a:r>
          </a:p>
        </p:txBody>
      </p:sp>
      <p:sp>
        <p:nvSpPr>
          <p:cNvPr id="8" name="TextBox 24"/>
          <p:cNvSpPr txBox="1"/>
          <p:nvPr/>
        </p:nvSpPr>
        <p:spPr>
          <a:xfrm rot="16200000">
            <a:off x="2263690" y="4573432"/>
            <a:ext cx="2166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Государственное управление</a:t>
            </a:r>
          </a:p>
        </p:txBody>
      </p:sp>
      <p:sp>
        <p:nvSpPr>
          <p:cNvPr id="9" name="TextBox 34"/>
          <p:cNvSpPr txBox="1"/>
          <p:nvPr/>
        </p:nvSpPr>
        <p:spPr>
          <a:xfrm rot="16200000">
            <a:off x="1451504" y="4397173"/>
            <a:ext cx="2231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Транспортировка и хранение</a:t>
            </a:r>
          </a:p>
        </p:txBody>
      </p:sp>
      <p:sp>
        <p:nvSpPr>
          <p:cNvPr id="10" name="TextBox 28"/>
          <p:cNvSpPr txBox="1"/>
          <p:nvPr/>
        </p:nvSpPr>
        <p:spPr>
          <a:xfrm rot="16200000">
            <a:off x="135703" y="3489457"/>
            <a:ext cx="1547574" cy="278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Строительство</a:t>
            </a:r>
          </a:p>
        </p:txBody>
      </p:sp>
      <p:sp>
        <p:nvSpPr>
          <p:cNvPr id="11" name="TextBox 36"/>
          <p:cNvSpPr txBox="1"/>
          <p:nvPr/>
        </p:nvSpPr>
        <p:spPr>
          <a:xfrm rot="16200000">
            <a:off x="3378419" y="4315787"/>
            <a:ext cx="1547656" cy="278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</p:txBody>
      </p:sp>
      <p:sp>
        <p:nvSpPr>
          <p:cNvPr id="12" name="TextBox 38"/>
          <p:cNvSpPr txBox="1"/>
          <p:nvPr/>
        </p:nvSpPr>
        <p:spPr>
          <a:xfrm rot="16200000">
            <a:off x="4138541" y="4486837"/>
            <a:ext cx="1621283" cy="278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Здравоохранение</a:t>
            </a:r>
          </a:p>
        </p:txBody>
      </p:sp>
      <p:sp>
        <p:nvSpPr>
          <p:cNvPr id="16" name="TextBox 40"/>
          <p:cNvSpPr txBox="1"/>
          <p:nvPr/>
        </p:nvSpPr>
        <p:spPr>
          <a:xfrm rot="16200000">
            <a:off x="5278189" y="4997808"/>
            <a:ext cx="2466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Деятельность в области культуры, спорта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4632430" y="4812020"/>
            <a:ext cx="22263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и лесное</a:t>
            </a:r>
            <a:r>
              <a:rPr lang="en-US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хозяйство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6286925" y="4997807"/>
            <a:ext cx="219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Предоставление прочих видов услуг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7100994" y="4967544"/>
            <a:ext cx="2119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Торговля оптовая и розничная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C8D1367-F6D0-4554-9925-FD42791B3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5514" y="6570887"/>
            <a:ext cx="360219" cy="251908"/>
          </a:xfrm>
        </p:spPr>
        <p:txBody>
          <a:bodyPr/>
          <a:lstStyle/>
          <a:p>
            <a:fld id="{AA00D778-7FD4-4A53-9280-583F47611C41}" type="slidenum">
              <a:rPr lang="ru-RU" sz="1050" b="1" smtClean="0">
                <a:solidFill>
                  <a:prstClr val="black"/>
                </a:solidFill>
              </a:rPr>
              <a:pPr/>
              <a:t>21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A6DF253-49B0-4F2A-ADEB-326E7124A80F}"/>
              </a:ext>
            </a:extLst>
          </p:cNvPr>
          <p:cNvSpPr/>
          <p:nvPr/>
        </p:nvSpPr>
        <p:spPr>
          <a:xfrm>
            <a:off x="-18267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5146336-2634-4E69-8D97-3C118BD53FF7}"/>
              </a:ext>
            </a:extLst>
          </p:cNvPr>
          <p:cNvSpPr/>
          <p:nvPr/>
        </p:nvSpPr>
        <p:spPr>
          <a:xfrm>
            <a:off x="1045428" y="115660"/>
            <a:ext cx="800443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solidFill>
                  <a:prstClr val="white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ПОКУПАТЕЛЬНАЯ СПОСОБНОСТЬ ЗАРАБОТНОЙ ПЛАТЫ</a:t>
            </a:r>
          </a:p>
        </p:txBody>
      </p:sp>
      <p:pic>
        <p:nvPicPr>
          <p:cNvPr id="24" name="Рисунок 23" descr="shopcart_0.png">
            <a:extLst>
              <a:ext uri="{FF2B5EF4-FFF2-40B4-BE49-F238E27FC236}">
                <a16:creationId xmlns:a16="http://schemas.microsoft.com/office/drawing/2014/main" id="{991C8108-75B0-45D5-9B93-C81BDFB57D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291" y="161159"/>
            <a:ext cx="852137" cy="727511"/>
          </a:xfrm>
          <a:prstGeom prst="rect">
            <a:avLst/>
          </a:prstGeom>
        </p:spPr>
      </p:pic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34B2941-ABCB-45EC-BDDA-13B3036A868D}"/>
              </a:ext>
            </a:extLst>
          </p:cNvPr>
          <p:cNvCxnSpPr>
            <a:cxnSpLocks/>
          </p:cNvCxnSpPr>
          <p:nvPr/>
        </p:nvCxnSpPr>
        <p:spPr>
          <a:xfrm flipV="1">
            <a:off x="1136864" y="498731"/>
            <a:ext cx="7646917" cy="1899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E6673E3-9AF1-4F2D-8515-65F570AABBDA}"/>
              </a:ext>
            </a:extLst>
          </p:cNvPr>
          <p:cNvSpPr txBox="1"/>
          <p:nvPr/>
        </p:nvSpPr>
        <p:spPr>
          <a:xfrm>
            <a:off x="1086151" y="563229"/>
            <a:ext cx="75543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prstClr val="white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ПО ВИДАМ ЭКОНОМИЧЕСКОЙ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238013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F8A0F24C-37A5-4306-8436-B6A7E2F1C17F}"/>
              </a:ext>
            </a:extLst>
          </p:cNvPr>
          <p:cNvSpPr/>
          <p:nvPr/>
        </p:nvSpPr>
        <p:spPr>
          <a:xfrm>
            <a:off x="-1746" y="646783"/>
            <a:ext cx="9144000" cy="621012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  <a:alpha val="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10C36AF-EC2B-4E02-BA02-228C06BB4C41}"/>
              </a:ext>
            </a:extLst>
          </p:cNvPr>
          <p:cNvSpPr/>
          <p:nvPr/>
        </p:nvSpPr>
        <p:spPr>
          <a:xfrm>
            <a:off x="0" y="1087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634805" y="1406700"/>
            <a:ext cx="3300734" cy="99337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5000"/>
                  <a:lumOff val="5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1337683434"/>
              </p:ext>
            </p:extLst>
          </p:nvPr>
        </p:nvGraphicFramePr>
        <p:xfrm>
          <a:off x="4418262" y="3410349"/>
          <a:ext cx="4857752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5768565" y="1585835"/>
            <a:ext cx="33259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заявленных работодателями вакансий –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255</a:t>
            </a:r>
          </a:p>
        </p:txBody>
      </p:sp>
      <p:sp>
        <p:nvSpPr>
          <p:cNvPr id="27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5458555" y="5915304"/>
            <a:ext cx="1388583" cy="41561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январь-май</a:t>
            </a:r>
          </a:p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</a:t>
            </a: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7086331" y="5907861"/>
            <a:ext cx="1364105" cy="41561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январь-май</a:t>
            </a:r>
          </a:p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DC57628-C58B-46B4-BB37-D174E22A3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05" y="6672205"/>
            <a:ext cx="424295" cy="189763"/>
          </a:xfrm>
        </p:spPr>
        <p:txBody>
          <a:bodyPr/>
          <a:lstStyle/>
          <a:p>
            <a:fld id="{AA00D778-7FD4-4A53-9280-583F47611C41}" type="slidenum">
              <a:rPr lang="ru-RU" sz="1050" b="1" smtClean="0">
                <a:solidFill>
                  <a:prstClr val="black"/>
                </a:solidFill>
              </a:rPr>
              <a:pPr/>
              <a:t>22</a:t>
            </a:fld>
            <a:endParaRPr lang="ru-RU" sz="1050" b="1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9" y="3945688"/>
            <a:ext cx="4604951" cy="2522922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1297327119"/>
              </p:ext>
            </p:extLst>
          </p:nvPr>
        </p:nvGraphicFramePr>
        <p:xfrm>
          <a:off x="-3493" y="468177"/>
          <a:ext cx="5831725" cy="4238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" name="TextBox 51">
            <a:extLst>
              <a:ext uri="{FF2B5EF4-FFF2-40B4-BE49-F238E27FC236}">
                <a16:creationId xmlns:a16="http://schemas.microsoft.com/office/drawing/2014/main" id="{1BE72831-24AB-483F-B571-A26C51F94153}"/>
              </a:ext>
            </a:extLst>
          </p:cNvPr>
          <p:cNvSpPr txBox="1"/>
          <p:nvPr/>
        </p:nvSpPr>
        <p:spPr>
          <a:xfrm>
            <a:off x="1423320" y="1318881"/>
            <a:ext cx="3109847" cy="369332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безработицы, %</a:t>
            </a: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183593" y="2945681"/>
            <a:ext cx="848502" cy="24642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01.01.2026</a:t>
            </a:r>
          </a:p>
        </p:txBody>
      </p:sp>
      <p:sp>
        <p:nvSpPr>
          <p:cNvPr id="33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1078659" y="2937975"/>
            <a:ext cx="844414" cy="25288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01.02.2026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2AFF1D7E-4D3C-405D-A9A3-5F10E9536BAF}"/>
              </a:ext>
            </a:extLst>
          </p:cNvPr>
          <p:cNvSpPr/>
          <p:nvPr/>
        </p:nvSpPr>
        <p:spPr>
          <a:xfrm>
            <a:off x="1199489" y="260343"/>
            <a:ext cx="7255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ЗАНЯТОСТЬ НАСЕЛЕНИЯ</a:t>
            </a:r>
          </a:p>
        </p:txBody>
      </p:sp>
      <p:sp>
        <p:nvSpPr>
          <p:cNvPr id="4" name="AutoShape 2" descr="Picture background">
            <a:extLst>
              <a:ext uri="{FF2B5EF4-FFF2-40B4-BE49-F238E27FC236}">
                <a16:creationId xmlns:a16="http://schemas.microsoft.com/office/drawing/2014/main" id="{9A67ABAC-C2CC-4963-B47C-E11E0FDB3A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88730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1F0DC7-A776-48BF-A0BC-AE6A34A5991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56" t="3473" r="3987" b="4316"/>
          <a:stretch/>
        </p:blipFill>
        <p:spPr>
          <a:xfrm rot="10800000" flipV="1">
            <a:off x="167395" y="54203"/>
            <a:ext cx="864700" cy="824509"/>
          </a:xfrm>
          <a:prstGeom prst="ellipse">
            <a:avLst/>
          </a:prstGeom>
        </p:spPr>
      </p:pic>
      <p:sp>
        <p:nvSpPr>
          <p:cNvPr id="23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1969637" y="2950199"/>
            <a:ext cx="844414" cy="25288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01.03.2026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2855413" y="2945681"/>
            <a:ext cx="844414" cy="25288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01.04.2026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3725840" y="2937975"/>
            <a:ext cx="844414" cy="25288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01.05.2026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4616818" y="2945681"/>
            <a:ext cx="844414" cy="25288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01.06.2026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16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7BEF044-06DA-4438-B05E-15E5E1562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2852"/>
            <a:ext cx="9143999" cy="5875148"/>
          </a:xfrm>
          <a:prstGeom prst="rect">
            <a:avLst/>
          </a:prstGeom>
        </p:spPr>
      </p:pic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740426782"/>
              </p:ext>
            </p:extLst>
          </p:nvPr>
        </p:nvGraphicFramePr>
        <p:xfrm>
          <a:off x="245660" y="1223124"/>
          <a:ext cx="7901131" cy="2415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1164370050"/>
              </p:ext>
            </p:extLst>
          </p:nvPr>
        </p:nvGraphicFramePr>
        <p:xfrm>
          <a:off x="2064349" y="3818362"/>
          <a:ext cx="6675614" cy="2952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2127696" y="1897861"/>
            <a:ext cx="569263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80,0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2109614" y="2847634"/>
            <a:ext cx="569264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96,4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CD53C12-EB0B-4092-8F5A-7C0EA52AE046}"/>
              </a:ext>
            </a:extLst>
          </p:cNvPr>
          <p:cNvCxnSpPr>
            <a:cxnSpLocks/>
          </p:cNvCxnSpPr>
          <p:nvPr/>
        </p:nvCxnSpPr>
        <p:spPr>
          <a:xfrm flipH="1" flipV="1">
            <a:off x="2412327" y="2254856"/>
            <a:ext cx="334093" cy="177928"/>
          </a:xfrm>
          <a:prstGeom prst="straightConnector1">
            <a:avLst/>
          </a:prstGeom>
          <a:ln w="254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1CD53C12-EB0B-4092-8F5A-7C0EA52AE046}"/>
              </a:ext>
            </a:extLst>
          </p:cNvPr>
          <p:cNvCxnSpPr>
            <a:cxnSpLocks/>
          </p:cNvCxnSpPr>
          <p:nvPr/>
        </p:nvCxnSpPr>
        <p:spPr>
          <a:xfrm flipH="1">
            <a:off x="2412327" y="2530777"/>
            <a:ext cx="334093" cy="164634"/>
          </a:xfrm>
          <a:prstGeom prst="straightConnector1">
            <a:avLst/>
          </a:prstGeom>
          <a:ln w="254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BE72831-24AB-483F-B571-A26C51F94153}"/>
              </a:ext>
            </a:extLst>
          </p:cNvPr>
          <p:cNvSpPr txBox="1"/>
          <p:nvPr/>
        </p:nvSpPr>
        <p:spPr>
          <a:xfrm>
            <a:off x="2696959" y="2322273"/>
            <a:ext cx="1218472" cy="276999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темпы роста, 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6285090" y="6052905"/>
            <a:ext cx="502896" cy="2616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81,7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5602530" y="6049458"/>
            <a:ext cx="508300" cy="2539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96,4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3889584" y="6052905"/>
            <a:ext cx="500411" cy="2616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100,6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01AEF9-43DA-49FA-9C07-C0D7620B156D}"/>
              </a:ext>
            </a:extLst>
          </p:cNvPr>
          <p:cNvSpPr txBox="1"/>
          <p:nvPr/>
        </p:nvSpPr>
        <p:spPr>
          <a:xfrm>
            <a:off x="3171839" y="6055973"/>
            <a:ext cx="516716" cy="2616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81,4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CD53C12-EB0B-4092-8F5A-7C0EA52AE046}"/>
              </a:ext>
            </a:extLst>
          </p:cNvPr>
          <p:cNvCxnSpPr>
            <a:cxnSpLocks/>
          </p:cNvCxnSpPr>
          <p:nvPr/>
        </p:nvCxnSpPr>
        <p:spPr>
          <a:xfrm flipH="1">
            <a:off x="6914454" y="6214212"/>
            <a:ext cx="283361" cy="8"/>
          </a:xfrm>
          <a:prstGeom prst="straightConnector1">
            <a:avLst/>
          </a:prstGeom>
          <a:ln w="254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BE72831-24AB-483F-B571-A26C51F94153}"/>
              </a:ext>
            </a:extLst>
          </p:cNvPr>
          <p:cNvSpPr txBox="1"/>
          <p:nvPr/>
        </p:nvSpPr>
        <p:spPr>
          <a:xfrm>
            <a:off x="7107965" y="5983380"/>
            <a:ext cx="914806" cy="461665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темпы роста, %</a:t>
            </a: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325414" y="1834815"/>
            <a:ext cx="1364636" cy="41561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январь-май</a:t>
            </a:r>
          </a:p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 года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325414" y="2736668"/>
            <a:ext cx="1364636" cy="41561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январь-май</a:t>
            </a:r>
          </a:p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 года</a:t>
            </a: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3035808" y="6306838"/>
            <a:ext cx="1385864" cy="41561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январь-май</a:t>
            </a:r>
          </a:p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 года</a:t>
            </a:r>
          </a:p>
        </p:txBody>
      </p:sp>
      <p:sp>
        <p:nvSpPr>
          <p:cNvPr id="33" name="TextBox 1">
            <a:extLst>
              <a:ext uri="{FF2B5EF4-FFF2-40B4-BE49-F238E27FC236}">
                <a16:creationId xmlns:a16="http://schemas.microsoft.com/office/drawing/2014/main" id="{735E1950-2DC6-4E53-BECD-84024F8A1186}"/>
              </a:ext>
            </a:extLst>
          </p:cNvPr>
          <p:cNvSpPr txBox="1"/>
          <p:nvPr/>
        </p:nvSpPr>
        <p:spPr>
          <a:xfrm>
            <a:off x="5535709" y="6306838"/>
            <a:ext cx="1419418" cy="41561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январь-май</a:t>
            </a:r>
          </a:p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3430DFD-7F12-42AB-BE16-9A64FDCD7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3556" y="6683592"/>
            <a:ext cx="479223" cy="174408"/>
          </a:xfrm>
        </p:spPr>
        <p:txBody>
          <a:bodyPr/>
          <a:lstStyle/>
          <a:p>
            <a:fld id="{AA00D778-7FD4-4A53-9280-583F47611C41}" type="slidenum">
              <a:rPr lang="ru-RU" sz="1050" b="1" smtClean="0">
                <a:solidFill>
                  <a:prstClr val="black"/>
                </a:solidFill>
              </a:rPr>
              <a:pPr/>
              <a:t>23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47E0C503-423C-4798-9E7D-270DCB542860}"/>
              </a:ext>
            </a:extLst>
          </p:cNvPr>
          <p:cNvSpPr/>
          <p:nvPr/>
        </p:nvSpPr>
        <p:spPr>
          <a:xfrm>
            <a:off x="0" y="1087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49438889-08B1-44DC-8F9E-FA7918731610}"/>
              </a:ext>
            </a:extLst>
          </p:cNvPr>
          <p:cNvSpPr/>
          <p:nvPr/>
        </p:nvSpPr>
        <p:spPr>
          <a:xfrm>
            <a:off x="1199489" y="260343"/>
            <a:ext cx="7255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ПРАВОНАРУШЕНИЯ</a:t>
            </a:r>
          </a:p>
        </p:txBody>
      </p:sp>
      <p:pic>
        <p:nvPicPr>
          <p:cNvPr id="12" name="Рисунок 11" descr="6d14305b7edd4bfec80acb738891589f.png"/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200395" y="131564"/>
            <a:ext cx="859191" cy="76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025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975882"/>
            <a:ext cx="9144793" cy="587705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D4B02B6-A3A7-4A2D-8936-BCA76CED1913}"/>
              </a:ext>
            </a:extLst>
          </p:cNvPr>
          <p:cNvSpPr txBox="1"/>
          <p:nvPr/>
        </p:nvSpPr>
        <p:spPr>
          <a:xfrm>
            <a:off x="1928794" y="642918"/>
            <a:ext cx="7693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УРОВЕНЬ ЗАРАБОТНОЙ ПЛАТЫ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64572"/>
              </p:ext>
            </p:extLst>
          </p:nvPr>
        </p:nvGraphicFramePr>
        <p:xfrm>
          <a:off x="142844" y="1872473"/>
          <a:ext cx="8858312" cy="4549761"/>
        </p:xfrm>
        <a:graphic>
          <a:graphicData uri="http://schemas.openxmlformats.org/drawingml/2006/table">
            <a:tbl>
              <a:tblPr/>
              <a:tblGrid>
                <a:gridCol w="3228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3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41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1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1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3282">
                <a:tc rowSpan="2"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Выявлено лиц в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январе-мае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2025 года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alpha val="39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Выявлено лиц в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январе-мае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2026 года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Отклонение</a:t>
                      </a:r>
                    </a:p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 (+,-)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Абсол.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Относ,%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013">
                <a:tc>
                  <a:txBody>
                    <a:bodyPr/>
                    <a:lstStyle/>
                    <a:p>
                      <a:pPr marR="71120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Выявлено лиц, совершивших преступления, (человек)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-1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-5,9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506">
                <a:tc>
                  <a:txBody>
                    <a:bodyPr/>
                    <a:lstStyle/>
                    <a:p>
                      <a:pPr marR="71120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из них несовершеннолетних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506">
                <a:tc>
                  <a:txBody>
                    <a:bodyPr/>
                    <a:lstStyle/>
                    <a:p>
                      <a:pPr marR="71120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         женщин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506">
                <a:tc>
                  <a:txBody>
                    <a:bodyPr/>
                    <a:lstStyle/>
                    <a:p>
                      <a:pPr marR="71120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         учащихся, студентов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7013">
                <a:tc>
                  <a:txBody>
                    <a:bodyPr/>
                    <a:lstStyle/>
                    <a:p>
                      <a:pPr marR="71120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        не имеющих постоянного источника дохода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+4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+100,0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506">
                <a:tc>
                  <a:txBody>
                    <a:bodyPr/>
                    <a:lstStyle/>
                    <a:p>
                      <a:pPr marR="71120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            из них: безработных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4616">
                <a:tc>
                  <a:txBody>
                    <a:bodyPr/>
                    <a:lstStyle/>
                    <a:p>
                      <a:pPr marR="71120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 состоянии алкогольного опьянения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+2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+33,3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7013">
                <a:tc>
                  <a:txBody>
                    <a:bodyPr/>
                    <a:lstStyle/>
                    <a:p>
                      <a:pPr marR="71120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ранее совершавших преступления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+7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+175,0</a:t>
                      </a: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516296" y="1305881"/>
            <a:ext cx="611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Характеристика лиц, совершивших преступления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DC7923A-DDB4-49B0-8161-CE3C5131E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2710" y="6724234"/>
            <a:ext cx="498490" cy="133765"/>
          </a:xfrm>
        </p:spPr>
        <p:txBody>
          <a:bodyPr/>
          <a:lstStyle/>
          <a:p>
            <a:fld id="{AA00D778-7FD4-4A53-9280-583F47611C41}" type="slidenum">
              <a:rPr lang="ru-RU" sz="1050" b="1" smtClean="0">
                <a:solidFill>
                  <a:prstClr val="black"/>
                </a:solidFill>
              </a:rPr>
              <a:pPr/>
              <a:t>24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93E9E75-A8ED-4352-94F2-B83D7436F396}"/>
              </a:ext>
            </a:extLst>
          </p:cNvPr>
          <p:cNvSpPr/>
          <p:nvPr/>
        </p:nvSpPr>
        <p:spPr>
          <a:xfrm>
            <a:off x="0" y="1087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000E656-C98E-4E77-AD3D-73624A0AE730}"/>
              </a:ext>
            </a:extLst>
          </p:cNvPr>
          <p:cNvSpPr/>
          <p:nvPr/>
        </p:nvSpPr>
        <p:spPr>
          <a:xfrm>
            <a:off x="1199489" y="260343"/>
            <a:ext cx="7255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ПРАВОНАРУШЕНИЯ</a:t>
            </a:r>
          </a:p>
        </p:txBody>
      </p:sp>
      <p:pic>
        <p:nvPicPr>
          <p:cNvPr id="12" name="Рисунок 11" descr="6d14305b7edd4bfec80acb738891589f.png">
            <a:extLst>
              <a:ext uri="{FF2B5EF4-FFF2-40B4-BE49-F238E27FC236}">
                <a16:creationId xmlns:a16="http://schemas.microsoft.com/office/drawing/2014/main" id="{91F297D0-CD95-4CFC-80EE-DC291DEF7E4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200395" y="131564"/>
            <a:ext cx="859191" cy="76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3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59B653FF-7910-4368-B6BA-A800D3CD8AB3}"/>
              </a:ext>
            </a:extLst>
          </p:cNvPr>
          <p:cNvSpPr/>
          <p:nvPr/>
        </p:nvSpPr>
        <p:spPr>
          <a:xfrm>
            <a:off x="-72305" y="1310357"/>
            <a:ext cx="9216303" cy="599443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  <a:alpha val="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368596966"/>
              </p:ext>
            </p:extLst>
          </p:nvPr>
        </p:nvGraphicFramePr>
        <p:xfrm>
          <a:off x="267927" y="1160488"/>
          <a:ext cx="4211782" cy="2426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86983710"/>
              </p:ext>
            </p:extLst>
          </p:nvPr>
        </p:nvGraphicFramePr>
        <p:xfrm>
          <a:off x="344550" y="4030043"/>
          <a:ext cx="4313382" cy="2845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AutoShape 8" descr="https://www.insidesources.com/wp-content/uploads/2018/07/bigstock-Breaking-The-Bank-488145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10" descr="https://www.insidesources.com/wp-content/uploads/2018/07/bigstock-Breaking-The-Bank-488145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AutoShape 12" descr="https://www.insidesources.com/wp-content/uploads/2018/07/bigstock-Breaking-The-Bank-4881450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TextBox 2"/>
          <p:cNvSpPr txBox="1"/>
          <p:nvPr/>
        </p:nvSpPr>
        <p:spPr>
          <a:xfrm rot="16200000">
            <a:off x="-245026" y="5318748"/>
            <a:ext cx="8409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solidFill>
                  <a:prstClr val="black"/>
                </a:solidFill>
              </a:rPr>
              <a:t>тыс. руб.</a:t>
            </a:r>
          </a:p>
        </p:txBody>
      </p:sp>
      <p:sp>
        <p:nvSpPr>
          <p:cNvPr id="17" name="TextBox 2"/>
          <p:cNvSpPr txBox="1"/>
          <p:nvPr/>
        </p:nvSpPr>
        <p:spPr>
          <a:xfrm rot="16200000">
            <a:off x="-272186" y="2400236"/>
            <a:ext cx="8409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solidFill>
                  <a:prstClr val="black"/>
                </a:solidFill>
              </a:rPr>
              <a:t>тыс. руб.</a:t>
            </a:r>
          </a:p>
        </p:txBody>
      </p:sp>
      <p:pic>
        <p:nvPicPr>
          <p:cNvPr id="1045" name="Picture 21" descr="http://www.shreveportmunicipalauditorium.com/wp-content/uploads/2016/07/fancyline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68746" y="3650645"/>
            <a:ext cx="4717764" cy="28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с двумя скругленными противолежащими углами 21">
            <a:extLst>
              <a:ext uri="{FF2B5EF4-FFF2-40B4-BE49-F238E27FC236}">
                <a16:creationId xmlns:a16="http://schemas.microsoft.com/office/drawing/2014/main" id="{41302D86-E6C4-47C6-8B00-10130E8D4276}"/>
              </a:ext>
            </a:extLst>
          </p:cNvPr>
          <p:cNvSpPr/>
          <p:nvPr/>
        </p:nvSpPr>
        <p:spPr bwMode="auto">
          <a:xfrm>
            <a:off x="4817919" y="2698327"/>
            <a:ext cx="3987869" cy="419965"/>
          </a:xfrm>
          <a:prstGeom prst="round2Diag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Финансовый результат</a:t>
            </a:r>
            <a:r>
              <a:rPr lang="ru-RU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i="1" dirty="0" err="1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400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CF49165-BBEE-476D-AB59-B3655DABD6F0}"/>
              </a:ext>
            </a:extLst>
          </p:cNvPr>
          <p:cNvSpPr txBox="1"/>
          <p:nvPr/>
        </p:nvSpPr>
        <p:spPr>
          <a:xfrm rot="10800000" flipV="1">
            <a:off x="4994729" y="4894820"/>
            <a:ext cx="19463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ln w="0"/>
              </a:rPr>
              <a:t>январь - апрель  2025 года</a:t>
            </a:r>
          </a:p>
          <a:p>
            <a:pPr algn="ctr"/>
            <a:endParaRPr lang="ru-RU" sz="1200" dirty="0">
              <a:ln w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21E4AA9-4F2A-4A14-BF2D-E6DE59001DCB}"/>
              </a:ext>
            </a:extLst>
          </p:cNvPr>
          <p:cNvSpPr txBox="1"/>
          <p:nvPr/>
        </p:nvSpPr>
        <p:spPr>
          <a:xfrm>
            <a:off x="7095696" y="4882636"/>
            <a:ext cx="191859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ln w="0"/>
              </a:rPr>
              <a:t>январь -апрель 2026 года </a:t>
            </a:r>
          </a:p>
          <a:p>
            <a:pPr algn="ctr"/>
            <a:endParaRPr lang="ru-RU" sz="1200" dirty="0">
              <a:ln w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60E1B5B-F969-41AF-A71E-C65EF5D0F579}"/>
              </a:ext>
            </a:extLst>
          </p:cNvPr>
          <p:cNvCxnSpPr>
            <a:cxnSpLocks/>
          </p:cNvCxnSpPr>
          <p:nvPr/>
        </p:nvCxnSpPr>
        <p:spPr>
          <a:xfrm>
            <a:off x="4928262" y="5157716"/>
            <a:ext cx="403448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0C67891-3F75-40D6-8D82-7B2762299A3D}"/>
              </a:ext>
            </a:extLst>
          </p:cNvPr>
          <p:cNvSpPr txBox="1"/>
          <p:nvPr/>
        </p:nvSpPr>
        <p:spPr>
          <a:xfrm flipH="1">
            <a:off x="7263196" y="3786307"/>
            <a:ext cx="1090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+ 151 127,6</a:t>
            </a:r>
          </a:p>
        </p:txBody>
      </p:sp>
      <p:sp>
        <p:nvSpPr>
          <p:cNvPr id="13" name="Стрелка вниз 12"/>
          <p:cNvSpPr/>
          <p:nvPr/>
        </p:nvSpPr>
        <p:spPr>
          <a:xfrm rot="10800000">
            <a:off x="7489792" y="4058723"/>
            <a:ext cx="637280" cy="878719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8224">
                <a:schemeClr val="accent1">
                  <a:lumMod val="40000"/>
                  <a:lumOff val="60000"/>
                </a:schemeClr>
              </a:gs>
              <a:gs pos="8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">
            <a:extLst>
              <a:ext uri="{FF2B5EF4-FFF2-40B4-BE49-F238E27FC236}">
                <a16:creationId xmlns:a16="http://schemas.microsoft.com/office/drawing/2014/main" id="{A0572A91-692A-D33B-5E83-7366BB85C232}"/>
              </a:ext>
            </a:extLst>
          </p:cNvPr>
          <p:cNvSpPr/>
          <p:nvPr/>
        </p:nvSpPr>
        <p:spPr>
          <a:xfrm>
            <a:off x="1575373" y="6155780"/>
            <a:ext cx="547983" cy="220139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174,8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C67891-3F75-40D6-8D82-7B2762299A3D}"/>
              </a:ext>
            </a:extLst>
          </p:cNvPr>
          <p:cNvSpPr txBox="1"/>
          <p:nvPr/>
        </p:nvSpPr>
        <p:spPr>
          <a:xfrm flipH="1">
            <a:off x="5241935" y="3097684"/>
            <a:ext cx="109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+ 403 033,3</a:t>
            </a:r>
          </a:p>
        </p:txBody>
      </p:sp>
      <p:sp>
        <p:nvSpPr>
          <p:cNvPr id="33" name="Стрелка вниз 32"/>
          <p:cNvSpPr/>
          <p:nvPr/>
        </p:nvSpPr>
        <p:spPr>
          <a:xfrm rot="10800000">
            <a:off x="5497395" y="3381187"/>
            <a:ext cx="637281" cy="1535379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8224">
                <a:schemeClr val="accent1">
                  <a:lumMod val="40000"/>
                  <a:lumOff val="60000"/>
                </a:schemeClr>
              </a:gs>
              <a:gs pos="8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5914028-A9DB-43B5-AFD7-BFA3DBF6777A}"/>
              </a:ext>
            </a:extLst>
          </p:cNvPr>
          <p:cNvSpPr/>
          <p:nvPr/>
        </p:nvSpPr>
        <p:spPr>
          <a:xfrm>
            <a:off x="17503" y="0"/>
            <a:ext cx="9144000" cy="84609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DD9C158-65D1-41AB-BA87-BAB596DEC54A}"/>
              </a:ext>
            </a:extLst>
          </p:cNvPr>
          <p:cNvSpPr/>
          <p:nvPr/>
        </p:nvSpPr>
        <p:spPr>
          <a:xfrm>
            <a:off x="1230371" y="296361"/>
            <a:ext cx="4563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ФИНАНСОВОЕ СОСТОЯНИЕ</a:t>
            </a:r>
          </a:p>
        </p:txBody>
      </p:sp>
      <p:grpSp>
        <p:nvGrpSpPr>
          <p:cNvPr id="41" name="그룹 52">
            <a:extLst>
              <a:ext uri="{FF2B5EF4-FFF2-40B4-BE49-F238E27FC236}">
                <a16:creationId xmlns:a16="http://schemas.microsoft.com/office/drawing/2014/main" id="{1CCFC9F4-911E-4F91-9A57-4DEF539662CE}"/>
              </a:ext>
            </a:extLst>
          </p:cNvPr>
          <p:cNvGrpSpPr/>
          <p:nvPr/>
        </p:nvGrpSpPr>
        <p:grpSpPr>
          <a:xfrm>
            <a:off x="148308" y="207860"/>
            <a:ext cx="817610" cy="740322"/>
            <a:chOff x="2096274" y="1561337"/>
            <a:chExt cx="390525" cy="390525"/>
          </a:xfrm>
          <a:solidFill>
            <a:sysClr val="window" lastClr="FFFFFF"/>
          </a:solidFill>
        </p:grpSpPr>
        <p:sp>
          <p:nvSpPr>
            <p:cNvPr id="42" name="자유형: 도형 53">
              <a:extLst>
                <a:ext uri="{FF2B5EF4-FFF2-40B4-BE49-F238E27FC236}">
                  <a16:creationId xmlns:a16="http://schemas.microsoft.com/office/drawing/2014/main" id="{6C4A8C15-5CF4-4864-B554-3B4DFF7F12FA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  <p:sp>
          <p:nvSpPr>
            <p:cNvPr id="43" name="자유형: 도형 54">
              <a:extLst>
                <a:ext uri="{FF2B5EF4-FFF2-40B4-BE49-F238E27FC236}">
                  <a16:creationId xmlns:a16="http://schemas.microsoft.com/office/drawing/2014/main" id="{813E80D6-94B8-461B-9E52-E165DF52F698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  <p:sp>
          <p:nvSpPr>
            <p:cNvPr id="44" name="자유형: 도형 55">
              <a:extLst>
                <a:ext uri="{FF2B5EF4-FFF2-40B4-BE49-F238E27FC236}">
                  <a16:creationId xmlns:a16="http://schemas.microsoft.com/office/drawing/2014/main" id="{74E64745-2F97-4CF5-93B5-ACC1136EF93F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  <p:sp>
          <p:nvSpPr>
            <p:cNvPr id="45" name="자유형: 도형 56">
              <a:extLst>
                <a:ext uri="{FF2B5EF4-FFF2-40B4-BE49-F238E27FC236}">
                  <a16:creationId xmlns:a16="http://schemas.microsoft.com/office/drawing/2014/main" id="{7828A735-6656-44B0-9C6E-269248ABA9E3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  <p:sp>
          <p:nvSpPr>
            <p:cNvPr id="46" name="자유형: 도형 57">
              <a:extLst>
                <a:ext uri="{FF2B5EF4-FFF2-40B4-BE49-F238E27FC236}">
                  <a16:creationId xmlns:a16="http://schemas.microsoft.com/office/drawing/2014/main" id="{F620559C-F2AD-48AD-AE1F-CA31BA6E7536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</p:grpSp>
      <p:sp>
        <p:nvSpPr>
          <p:cNvPr id="37" name="Скругленный прямоугольник 36"/>
          <p:cNvSpPr/>
          <p:nvPr/>
        </p:nvSpPr>
        <p:spPr>
          <a:xfrm>
            <a:off x="1610885" y="3124751"/>
            <a:ext cx="460231" cy="2080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149,6</a:t>
            </a:r>
          </a:p>
        </p:txBody>
      </p:sp>
    </p:spTree>
    <p:extLst>
      <p:ext uri="{BB962C8B-B14F-4D97-AF65-F5344CB8AC3E}">
        <p14:creationId xmlns:p14="http://schemas.microsoft.com/office/powerpoint/2010/main" val="106397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59B653FF-7910-4368-B6BA-A800D3CD8AB3}"/>
              </a:ext>
            </a:extLst>
          </p:cNvPr>
          <p:cNvSpPr/>
          <p:nvPr/>
        </p:nvSpPr>
        <p:spPr>
          <a:xfrm>
            <a:off x="-27217" y="873402"/>
            <a:ext cx="9144932" cy="597648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  <a:alpha val="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" name="Диаграмма 40"/>
          <p:cNvGraphicFramePr/>
          <p:nvPr>
            <p:extLst>
              <p:ext uri="{D42A27DB-BD31-4B8C-83A1-F6EECF244321}">
                <p14:modId xmlns:p14="http://schemas.microsoft.com/office/powerpoint/2010/main" val="2101054721"/>
              </p:ext>
            </p:extLst>
          </p:nvPr>
        </p:nvGraphicFramePr>
        <p:xfrm>
          <a:off x="233479" y="1775860"/>
          <a:ext cx="3469050" cy="3327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EEEC120-D874-4783-BD63-D2A9333E4587}"/>
              </a:ext>
            </a:extLst>
          </p:cNvPr>
          <p:cNvSpPr txBox="1"/>
          <p:nvPr/>
        </p:nvSpPr>
        <p:spPr>
          <a:xfrm>
            <a:off x="1685919" y="743620"/>
            <a:ext cx="7656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ДЕБИТОРСКАЯ И КРЕДИТОРСКАЯ ЗАДОЛЖЕННОСТИ 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080231905"/>
              </p:ext>
            </p:extLst>
          </p:nvPr>
        </p:nvGraphicFramePr>
        <p:xfrm>
          <a:off x="5111237" y="3183212"/>
          <a:ext cx="3932162" cy="3177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2"/>
          <p:cNvSpPr txBox="1"/>
          <p:nvPr/>
        </p:nvSpPr>
        <p:spPr>
          <a:xfrm rot="16200000">
            <a:off x="-294080" y="2693240"/>
            <a:ext cx="8409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solidFill>
                  <a:prstClr val="black"/>
                </a:solidFill>
              </a:rPr>
              <a:t>млн. руб.</a:t>
            </a:r>
          </a:p>
        </p:txBody>
      </p:sp>
      <p:sp>
        <p:nvSpPr>
          <p:cNvPr id="10" name="TextBox 2"/>
          <p:cNvSpPr txBox="1"/>
          <p:nvPr/>
        </p:nvSpPr>
        <p:spPr>
          <a:xfrm rot="16200000">
            <a:off x="4169075" y="4903466"/>
            <a:ext cx="8409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solidFill>
                  <a:prstClr val="black"/>
                </a:solidFill>
              </a:rPr>
              <a:t>млн. руб.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51224" y="2908360"/>
            <a:ext cx="570810" cy="22125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126,0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3249193" y="3806797"/>
            <a:ext cx="216542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utoShape 2" descr="https://imgp.golos.io/0x0/https:/s00.yaplakal.com/pics/pics_original/9/3/3/1045433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1" name="AutoShape 4" descr="https://imgp.golos.io/0x0/https:/s00.yaplakal.com/pics/pics_original/9/3/3/1045433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136" y="1466581"/>
            <a:ext cx="2460342" cy="1527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AutoShape 4" descr="https://banki.biz.ua/wp-content/uploads/2018/06/kak_vernut__dol_rus-1024x683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A8BD372C-2219-46F0-8532-933CDB736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76344" y="6578709"/>
            <a:ext cx="1567655" cy="271183"/>
          </a:xfrm>
        </p:spPr>
        <p:txBody>
          <a:bodyPr/>
          <a:lstStyle/>
          <a:p>
            <a:pPr algn="r"/>
            <a:fld id="{AA00D778-7FD4-4A53-9280-583F47611C41}" type="slidenum">
              <a:rPr lang="ru-RU" sz="1050" smtClean="0">
                <a:solidFill>
                  <a:prstClr val="black"/>
                </a:solidFill>
              </a:rPr>
              <a:pPr algn="r"/>
              <a:t>4</a:t>
            </a:fld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3433" y="1317844"/>
            <a:ext cx="3073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Дебиторская задолженность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3249193" y="2999344"/>
            <a:ext cx="216542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Скругленный прямоугольник 28"/>
          <p:cNvSpPr/>
          <p:nvPr/>
        </p:nvSpPr>
        <p:spPr>
          <a:xfrm>
            <a:off x="3430228" y="2815476"/>
            <a:ext cx="775069" cy="3677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темпы роста, %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415048" y="3541909"/>
            <a:ext cx="1149990" cy="48426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просроченная задолженность</a:t>
            </a:r>
          </a:p>
        </p:txBody>
      </p:sp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609723790"/>
              </p:ext>
            </p:extLst>
          </p:nvPr>
        </p:nvGraphicFramePr>
        <p:xfrm>
          <a:off x="4611756" y="3635862"/>
          <a:ext cx="3712402" cy="235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71869" y="3245708"/>
            <a:ext cx="3180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Кредиторская задолженность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7763499" y="5238994"/>
            <a:ext cx="216542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7986545" y="5532215"/>
            <a:ext cx="1131170" cy="4796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просроченная задолженность</a:t>
            </a:r>
          </a:p>
        </p:txBody>
      </p:sp>
      <p:sp>
        <p:nvSpPr>
          <p:cNvPr id="34" name="TextBox 1"/>
          <p:cNvSpPr txBox="1"/>
          <p:nvPr/>
        </p:nvSpPr>
        <p:spPr>
          <a:xfrm>
            <a:off x="6902466" y="5925426"/>
            <a:ext cx="1050781" cy="24817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</a:t>
            </a:r>
            <a:r>
              <a:rPr lang="ru-RU" sz="1100" dirty="0"/>
              <a:t>а 01.05.2026</a:t>
            </a:r>
          </a:p>
        </p:txBody>
      </p:sp>
      <p:sp>
        <p:nvSpPr>
          <p:cNvPr id="35" name="TextBox 1"/>
          <p:cNvSpPr txBox="1"/>
          <p:nvPr/>
        </p:nvSpPr>
        <p:spPr>
          <a:xfrm>
            <a:off x="5299046" y="5914406"/>
            <a:ext cx="1050930" cy="25414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</a:t>
            </a:r>
            <a:r>
              <a:rPr lang="ru-RU" sz="1100" dirty="0"/>
              <a:t>а 01.05.2025</a:t>
            </a:r>
          </a:p>
        </p:txBody>
      </p:sp>
      <p:sp>
        <p:nvSpPr>
          <p:cNvPr id="36" name="TextBox 1"/>
          <p:cNvSpPr txBox="1"/>
          <p:nvPr/>
        </p:nvSpPr>
        <p:spPr>
          <a:xfrm>
            <a:off x="2687627" y="3657359"/>
            <a:ext cx="534407" cy="35586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chemeClr val="bg1"/>
                </a:solidFill>
                <a:cs typeface="Calibri" panose="020F0502020204030204" pitchFamily="34" charset="0"/>
              </a:rPr>
              <a:t>97,2</a:t>
            </a:r>
          </a:p>
        </p:txBody>
      </p:sp>
      <p:sp>
        <p:nvSpPr>
          <p:cNvPr id="37" name="TextBox 1"/>
          <p:cNvSpPr txBox="1"/>
          <p:nvPr/>
        </p:nvSpPr>
        <p:spPr>
          <a:xfrm>
            <a:off x="1157946" y="3667780"/>
            <a:ext cx="534407" cy="27803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chemeClr val="bg1"/>
                </a:solidFill>
                <a:cs typeface="Calibri" panose="020F0502020204030204" pitchFamily="34" charset="0"/>
              </a:rPr>
              <a:t>41,4</a:t>
            </a:r>
          </a:p>
        </p:txBody>
      </p:sp>
      <p:sp>
        <p:nvSpPr>
          <p:cNvPr id="38" name="TextBox 1"/>
          <p:cNvSpPr txBox="1"/>
          <p:nvPr/>
        </p:nvSpPr>
        <p:spPr>
          <a:xfrm>
            <a:off x="7165775" y="5661546"/>
            <a:ext cx="485285" cy="26582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9" name="TextBox 1"/>
          <p:cNvSpPr txBox="1"/>
          <p:nvPr/>
        </p:nvSpPr>
        <p:spPr>
          <a:xfrm>
            <a:off x="7115365" y="5652886"/>
            <a:ext cx="499695" cy="31063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chemeClr val="bg1"/>
                </a:solidFill>
              </a:rPr>
              <a:t>295,1*</a:t>
            </a:r>
          </a:p>
        </p:txBody>
      </p:sp>
      <p:cxnSp>
        <p:nvCxnSpPr>
          <p:cNvPr id="40" name="Прямая со стрелкой 39"/>
          <p:cNvCxnSpPr/>
          <p:nvPr/>
        </p:nvCxnSpPr>
        <p:spPr>
          <a:xfrm flipH="1">
            <a:off x="7770003" y="5781491"/>
            <a:ext cx="216542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8007200" y="5051554"/>
            <a:ext cx="744653" cy="3748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темпы роста, %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18DC02C0-7030-4F60-801B-A027EFF2AB41}"/>
              </a:ext>
            </a:extLst>
          </p:cNvPr>
          <p:cNvSpPr/>
          <p:nvPr/>
        </p:nvSpPr>
        <p:spPr>
          <a:xfrm>
            <a:off x="-4391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0A839481-10C3-410C-B5EB-B3F8E91EDA08}"/>
              </a:ext>
            </a:extLst>
          </p:cNvPr>
          <p:cNvSpPr/>
          <p:nvPr/>
        </p:nvSpPr>
        <p:spPr>
          <a:xfrm>
            <a:off x="1230370" y="42872"/>
            <a:ext cx="7255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ФИНАНСОВОЕ СОСТОЯНИЕ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58982D4-0713-4440-A457-069B41C7B8DD}"/>
              </a:ext>
            </a:extLst>
          </p:cNvPr>
          <p:cNvCxnSpPr>
            <a:cxnSpLocks/>
          </p:cNvCxnSpPr>
          <p:nvPr/>
        </p:nvCxnSpPr>
        <p:spPr>
          <a:xfrm>
            <a:off x="1339913" y="465138"/>
            <a:ext cx="434566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4630B4F-D4BA-4331-AF7F-C7B0B0272C88}"/>
              </a:ext>
            </a:extLst>
          </p:cNvPr>
          <p:cNvSpPr txBox="1"/>
          <p:nvPr/>
        </p:nvSpPr>
        <p:spPr>
          <a:xfrm>
            <a:off x="1230370" y="540799"/>
            <a:ext cx="7656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ДЕБИТОРСКАЯ И КРЕДИТОРСКАЯ ЗАДОЛЖЕННОСТИ </a:t>
            </a:r>
          </a:p>
        </p:txBody>
      </p:sp>
      <p:grpSp>
        <p:nvGrpSpPr>
          <p:cNvPr id="45" name="그룹 52">
            <a:extLst>
              <a:ext uri="{FF2B5EF4-FFF2-40B4-BE49-F238E27FC236}">
                <a16:creationId xmlns:a16="http://schemas.microsoft.com/office/drawing/2014/main" id="{C14D0EDF-A33D-4B92-B108-D5809E285D78}"/>
              </a:ext>
            </a:extLst>
          </p:cNvPr>
          <p:cNvGrpSpPr/>
          <p:nvPr/>
        </p:nvGrpSpPr>
        <p:grpSpPr>
          <a:xfrm>
            <a:off x="148308" y="207860"/>
            <a:ext cx="817610" cy="740322"/>
            <a:chOff x="2096274" y="1561337"/>
            <a:chExt cx="390525" cy="390525"/>
          </a:xfrm>
          <a:solidFill>
            <a:sysClr val="window" lastClr="FFFFFF"/>
          </a:solidFill>
        </p:grpSpPr>
        <p:sp>
          <p:nvSpPr>
            <p:cNvPr id="48" name="자유형: 도형 53">
              <a:extLst>
                <a:ext uri="{FF2B5EF4-FFF2-40B4-BE49-F238E27FC236}">
                  <a16:creationId xmlns:a16="http://schemas.microsoft.com/office/drawing/2014/main" id="{7DBA5FD5-C792-420F-8565-A1ADF385DD10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038FC96A-5092-48F6-9F14-86D4011364E9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A67B736E-1A50-4A67-82D8-739694BE7774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F8249C7E-FCB5-4AC3-AA91-D926C6D2387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C1B32A0F-3703-470E-8319-5B29BC4240A9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</p:grpSp>
      <p:sp>
        <p:nvSpPr>
          <p:cNvPr id="49" name="Скругленный прямоугольник 48"/>
          <p:cNvSpPr/>
          <p:nvPr/>
        </p:nvSpPr>
        <p:spPr>
          <a:xfrm>
            <a:off x="1139744" y="2908360"/>
            <a:ext cx="570810" cy="22125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100,9</a:t>
            </a:r>
          </a:p>
        </p:txBody>
      </p:sp>
    </p:spTree>
    <p:extLst>
      <p:ext uri="{BB962C8B-B14F-4D97-AF65-F5344CB8AC3E}">
        <p14:creationId xmlns:p14="http://schemas.microsoft.com/office/powerpoint/2010/main" val="995389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0461BC5-1C05-4F7E-A612-CEE58657B153}"/>
              </a:ext>
            </a:extLst>
          </p:cNvPr>
          <p:cNvSpPr/>
          <p:nvPr/>
        </p:nvSpPr>
        <p:spPr>
          <a:xfrm>
            <a:off x="0" y="1904227"/>
            <a:ext cx="9230628" cy="500609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  <a:alpha val="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E07F80-8C71-4239-AE83-7A003277DABD}"/>
              </a:ext>
            </a:extLst>
          </p:cNvPr>
          <p:cNvSpPr txBox="1"/>
          <p:nvPr/>
        </p:nvSpPr>
        <p:spPr>
          <a:xfrm>
            <a:off x="765175" y="1387319"/>
            <a:ext cx="23881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по городскому округу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94E2CB-1403-4D91-A654-DE058607B9A2}"/>
              </a:ext>
            </a:extLst>
          </p:cNvPr>
          <p:cNvSpPr txBox="1"/>
          <p:nvPr/>
        </p:nvSpPr>
        <p:spPr>
          <a:xfrm>
            <a:off x="771780" y="2172078"/>
            <a:ext cx="22574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4 041,9</a:t>
            </a:r>
            <a:r>
              <a:rPr lang="ru-RU" sz="2000" b="1" dirty="0">
                <a:solidFill>
                  <a:srgbClr val="2E75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  <a:p>
            <a:r>
              <a:rPr lang="ru-RU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отгруженной продукции</a:t>
            </a:r>
          </a:p>
        </p:txBody>
      </p:sp>
      <p:sp>
        <p:nvSpPr>
          <p:cNvPr id="3" name="AutoShape 2" descr="https://sharij.net/wp-content/uploads/2016/05/les-1024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AutoShape 24" descr="https://wmpics.pics/dl-JD78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26" descr="https://wmpics.pics/dl-JD78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28" descr="https://wmpics.pics/dl-JD78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D3FFCE32-DE8B-4DAA-8E6F-243EF55FC8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5666608"/>
              </p:ext>
            </p:extLst>
          </p:nvPr>
        </p:nvGraphicFramePr>
        <p:xfrm>
          <a:off x="4233853" y="4095200"/>
          <a:ext cx="4658630" cy="2498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50E5EFCD-195F-45D1-8F7B-65C742D9846E}"/>
              </a:ext>
            </a:extLst>
          </p:cNvPr>
          <p:cNvSpPr txBox="1"/>
          <p:nvPr/>
        </p:nvSpPr>
        <p:spPr>
          <a:xfrm>
            <a:off x="4995853" y="4180852"/>
            <a:ext cx="34008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128" b="1" i="0" u="none" strike="noStrike" kern="1200" baseline="0">
                <a:solidFill>
                  <a:srgbClr val="4584D3">
                    <a:lumMod val="7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по месяцам в 2026 году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8AFCC6F-64ED-4AF8-BA79-5020C21F0DAD}"/>
              </a:ext>
            </a:extLst>
          </p:cNvPr>
          <p:cNvSpPr/>
          <p:nvPr/>
        </p:nvSpPr>
        <p:spPr>
          <a:xfrm>
            <a:off x="0" y="0"/>
            <a:ext cx="9144000" cy="10122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  <a:alpha val="82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AA1D816-562A-4DD5-9835-1F64499C517E}"/>
              </a:ext>
            </a:extLst>
          </p:cNvPr>
          <p:cNvSpPr/>
          <p:nvPr/>
        </p:nvSpPr>
        <p:spPr>
          <a:xfrm>
            <a:off x="1186648" y="267825"/>
            <a:ext cx="7255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ОТГРУЗКА ТОВАРОВ (РАБОТ И УСЛУГ)</a:t>
            </a: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EAE34B9C-9AFF-42A3-AA40-EDAC4CEDF0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96"/>
          <a:stretch/>
        </p:blipFill>
        <p:spPr bwMode="auto">
          <a:xfrm>
            <a:off x="3176163" y="1280068"/>
            <a:ext cx="3387005" cy="247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84BD92F-DFDC-4DFA-ACC9-C416F6FEAD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2683" t="15220" r="14738" b="12831"/>
          <a:stretch/>
        </p:blipFill>
        <p:spPr>
          <a:xfrm>
            <a:off x="162657" y="114788"/>
            <a:ext cx="782219" cy="775440"/>
          </a:xfrm>
          <a:prstGeom prst="ellipse">
            <a:avLst/>
          </a:prstGeom>
          <a:ln w="57150">
            <a:solidFill>
              <a:srgbClr val="F3F3F3"/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D99AF51-49FC-4079-8AB9-94DA19025855}"/>
              </a:ext>
            </a:extLst>
          </p:cNvPr>
          <p:cNvSpPr txBox="1"/>
          <p:nvPr/>
        </p:nvSpPr>
        <p:spPr>
          <a:xfrm>
            <a:off x="771780" y="2960428"/>
            <a:ext cx="26574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88,0 %</a:t>
            </a:r>
          </a:p>
          <a:p>
            <a:r>
              <a:rPr lang="ru-RU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роста в</a:t>
            </a:r>
          </a:p>
          <a:p>
            <a:r>
              <a:rPr lang="ru-RU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ценах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05B6DE3-E24B-4CBE-AF92-09D53569B6E9}"/>
              </a:ext>
            </a:extLst>
          </p:cNvPr>
          <p:cNvSpPr/>
          <p:nvPr/>
        </p:nvSpPr>
        <p:spPr>
          <a:xfrm>
            <a:off x="765175" y="3852980"/>
            <a:ext cx="1453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83,6 %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ИФО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23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771D62F-751C-4AC4-9F7C-325848F98B9D}"/>
              </a:ext>
            </a:extLst>
          </p:cNvPr>
          <p:cNvSpPr/>
          <p:nvPr/>
        </p:nvSpPr>
        <p:spPr>
          <a:xfrm>
            <a:off x="8608274" y="9607957"/>
            <a:ext cx="517425" cy="2580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  <a:alpha val="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1363" y="-59800"/>
            <a:ext cx="9266723" cy="995960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32216714"/>
              </p:ext>
            </p:extLst>
          </p:nvPr>
        </p:nvGraphicFramePr>
        <p:xfrm>
          <a:off x="248550" y="2800516"/>
          <a:ext cx="4017817" cy="3158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2997692" y="5371021"/>
            <a:ext cx="674561" cy="27463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88,3*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618554" y="5521475"/>
            <a:ext cx="253723" cy="485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4168247994"/>
              </p:ext>
            </p:extLst>
          </p:nvPr>
        </p:nvGraphicFramePr>
        <p:xfrm>
          <a:off x="4507345" y="1754909"/>
          <a:ext cx="4636655" cy="3766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extBox 15"/>
          <p:cNvSpPr txBox="1"/>
          <p:nvPr/>
        </p:nvSpPr>
        <p:spPr>
          <a:xfrm rot="16200000">
            <a:off x="4338230" y="3457660"/>
            <a:ext cx="4873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тонн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EEC120-D874-4783-BD63-D2A9333E4587}"/>
              </a:ext>
            </a:extLst>
          </p:cNvPr>
          <p:cNvSpPr txBox="1"/>
          <p:nvPr/>
        </p:nvSpPr>
        <p:spPr>
          <a:xfrm>
            <a:off x="5060106" y="1416355"/>
            <a:ext cx="3354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Производство продукции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70353" y="5311392"/>
            <a:ext cx="772595" cy="3389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ИФО,  %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221530" y="4898135"/>
            <a:ext cx="744368" cy="35862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87A4D9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темпы роста, %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 flipH="1" flipV="1">
            <a:off x="7960990" y="5077449"/>
            <a:ext cx="204624" cy="1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63EC792-423C-4030-88EF-917E3EF7D9FA}"/>
              </a:ext>
            </a:extLst>
          </p:cNvPr>
          <p:cNvSpPr/>
          <p:nvPr/>
        </p:nvSpPr>
        <p:spPr>
          <a:xfrm>
            <a:off x="1121294" y="169709"/>
            <a:ext cx="7255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АГРОПРОМЫШЛЕННЫЙ КОМПЛЕКС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384433" y="5404156"/>
            <a:ext cx="529072" cy="2414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81,7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302140A-A52E-4D04-B563-7785E9FF6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0876" y="6923404"/>
            <a:ext cx="1673544" cy="207819"/>
          </a:xfrm>
        </p:spPr>
        <p:txBody>
          <a:bodyPr/>
          <a:lstStyle/>
          <a:p>
            <a:pPr algn="r"/>
            <a:fld id="{AA00D778-7FD4-4A53-9280-583F47611C41}" type="slidenum">
              <a:rPr lang="ru-RU" sz="1050" smtClean="0">
                <a:solidFill>
                  <a:prstClr val="black"/>
                </a:solidFill>
              </a:rPr>
              <a:pPr algn="r"/>
              <a:t>6</a:t>
            </a:fld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-179089" y="4338410"/>
            <a:ext cx="7216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644371" y="4960523"/>
            <a:ext cx="554754" cy="2338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117,9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046"/>
          <a:stretch/>
        </p:blipFill>
        <p:spPr>
          <a:xfrm>
            <a:off x="92040" y="39609"/>
            <a:ext cx="942336" cy="771949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065" y="957960"/>
            <a:ext cx="3320288" cy="1813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084" b="58566" l="34249" r="60116">
                        <a14:foregroundMark x1="45087" y1="44356" x2="45087" y2="44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91" t="29268" r="39847" b="42005"/>
          <a:stretch/>
        </p:blipFill>
        <p:spPr>
          <a:xfrm rot="5400000">
            <a:off x="5652973" y="5428345"/>
            <a:ext cx="754625" cy="86336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7" t="3603" r="29100" b="68855"/>
          <a:stretch/>
        </p:blipFill>
        <p:spPr>
          <a:xfrm>
            <a:off x="7047596" y="5414933"/>
            <a:ext cx="1177868" cy="999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Номер слайда 1">
            <a:extLst>
              <a:ext uri="{FF2B5EF4-FFF2-40B4-BE49-F238E27FC236}">
                <a16:creationId xmlns:a16="http://schemas.microsoft.com/office/drawing/2014/main" id="{30D2CB8C-7B1F-4D23-AD6E-6FA021B34DDD}"/>
              </a:ext>
            </a:extLst>
          </p:cNvPr>
          <p:cNvSpPr txBox="1">
            <a:spLocks/>
          </p:cNvSpPr>
          <p:nvPr/>
        </p:nvSpPr>
        <p:spPr>
          <a:xfrm>
            <a:off x="8786445" y="6667429"/>
            <a:ext cx="392861" cy="1869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00D778-7FD4-4A53-9280-583F47611C41}" type="slidenum">
              <a:rPr lang="ru-RU" sz="1050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164970" y="4911903"/>
            <a:ext cx="555042" cy="247838"/>
          </a:xfrm>
          <a:prstGeom prst="roundRect">
            <a:avLst/>
          </a:prstGeom>
          <a:solidFill>
            <a:srgbClr val="87A4D9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85,2</a:t>
            </a:r>
          </a:p>
        </p:txBody>
      </p:sp>
    </p:spTree>
    <p:extLst>
      <p:ext uri="{BB962C8B-B14F-4D97-AF65-F5344CB8AC3E}">
        <p14:creationId xmlns:p14="http://schemas.microsoft.com/office/powerpoint/2010/main" val="4160363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771D62F-751C-4AC4-9F7C-325848F98B9D}"/>
              </a:ext>
            </a:extLst>
          </p:cNvPr>
          <p:cNvSpPr/>
          <p:nvPr/>
        </p:nvSpPr>
        <p:spPr>
          <a:xfrm>
            <a:off x="0" y="837082"/>
            <a:ext cx="9135201" cy="602091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  <a:alpha val="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707440094"/>
              </p:ext>
            </p:extLst>
          </p:nvPr>
        </p:nvGraphicFramePr>
        <p:xfrm>
          <a:off x="3255347" y="1279056"/>
          <a:ext cx="5400950" cy="2951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" y="1103924"/>
            <a:ext cx="3172178" cy="2605416"/>
          </a:xfrm>
          <a:prstGeom prst="rect">
            <a:avLst/>
          </a:prstGeom>
        </p:spPr>
      </p:pic>
      <p:sp>
        <p:nvSpPr>
          <p:cNvPr id="11" name="AutoShape 6" descr="https://static.tildacdn.com/tild3934-6161-4139-b531-393433376134/grass-png-clipart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44DB73C-AD41-49BB-B1AE-60DEF115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86445" y="6667429"/>
            <a:ext cx="392861" cy="186989"/>
          </a:xfrm>
        </p:spPr>
        <p:txBody>
          <a:bodyPr/>
          <a:lstStyle/>
          <a:p>
            <a:fld id="{AA00D778-7FD4-4A53-9280-583F47611C41}" type="slidenum">
              <a:rPr lang="ru-RU" sz="1050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29451" y="3596778"/>
            <a:ext cx="567875" cy="2844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122,1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774157" y="3599525"/>
            <a:ext cx="650671" cy="2844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84,5*</a:t>
            </a:r>
          </a:p>
        </p:txBody>
      </p:sp>
      <p:pic>
        <p:nvPicPr>
          <p:cNvPr id="24" name="Picture 22" descr="http://s39.radikal.ru/i085/1105/9d/30c1ae4d55d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355" y="4668882"/>
            <a:ext cx="4039392" cy="199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1292359945"/>
              </p:ext>
            </p:extLst>
          </p:nvPr>
        </p:nvGraphicFramePr>
        <p:xfrm>
          <a:off x="-62379" y="4314051"/>
          <a:ext cx="4943427" cy="2605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4" name="Скругленный прямоугольник 33"/>
          <p:cNvSpPr/>
          <p:nvPr/>
        </p:nvSpPr>
        <p:spPr>
          <a:xfrm>
            <a:off x="7764394" y="3525378"/>
            <a:ext cx="810507" cy="36792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темпы роста, %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7516132" y="3730468"/>
            <a:ext cx="214570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EEEC120-D874-4783-BD63-D2A9333E4587}"/>
              </a:ext>
            </a:extLst>
          </p:cNvPr>
          <p:cNvSpPr txBox="1"/>
          <p:nvPr/>
        </p:nvSpPr>
        <p:spPr>
          <a:xfrm>
            <a:off x="1534479" y="4095679"/>
            <a:ext cx="22312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Наличие скота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19FC75-D291-E272-68BD-912A353C83EB}"/>
              </a:ext>
            </a:extLst>
          </p:cNvPr>
          <p:cNvSpPr txBox="1"/>
          <p:nvPr/>
        </p:nvSpPr>
        <p:spPr>
          <a:xfrm>
            <a:off x="144350" y="4599444"/>
            <a:ext cx="5485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prstClr val="black"/>
                </a:solidFill>
              </a:rPr>
              <a:t>голов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363" y="-59800"/>
            <a:ext cx="9266723" cy="9959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3" y="1229411"/>
            <a:ext cx="3271617" cy="2451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426" b="68333" l="19800" r="81000">
                        <a14:foregroundMark x1="30300" y1="38889" x2="30300" y2="38889"/>
                        <a14:foregroundMark x1="36300" y1="47685" x2="36300" y2="47685"/>
                        <a14:foregroundMark x1="31000" y1="47407" x2="31000" y2="47407"/>
                      </a14:backgroundRemoval>
                    </a14:imgEffect>
                    <a14:imgEffect>
                      <a14:colorTemperature colorTemp="7036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38" t="23059" r="19535" b="30982"/>
          <a:stretch/>
        </p:blipFill>
        <p:spPr>
          <a:xfrm>
            <a:off x="5293286" y="3286429"/>
            <a:ext cx="932859" cy="62069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7BCBE83-1C09-4122-AE19-4169C2BEAAD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046"/>
          <a:stretch/>
        </p:blipFill>
        <p:spPr>
          <a:xfrm>
            <a:off x="92040" y="39609"/>
            <a:ext cx="942336" cy="771949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0FEAEE0-F0BD-4F98-88D3-B9383E5F6487}"/>
              </a:ext>
            </a:extLst>
          </p:cNvPr>
          <p:cNvSpPr/>
          <p:nvPr/>
        </p:nvSpPr>
        <p:spPr>
          <a:xfrm>
            <a:off x="1121294" y="169709"/>
            <a:ext cx="7255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АГРОПРОМЫШЛЕННЫЙ КОМПЛЕКС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624DDEC-4A88-4E4B-BA66-5157817E50C7}"/>
              </a:ext>
            </a:extLst>
          </p:cNvPr>
          <p:cNvSpPr/>
          <p:nvPr/>
        </p:nvSpPr>
        <p:spPr>
          <a:xfrm>
            <a:off x="3871867" y="97148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600" b="1" i="0" u="none" strike="noStrike" kern="120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Надой молока на 1 корову в </a:t>
            </a:r>
          </a:p>
          <a:p>
            <a:pPr algn="ctr">
              <a:defRPr sz="1600" b="1" i="0" u="none" strike="noStrike" kern="120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сельскохозяйственных предприятиях, кг</a:t>
            </a:r>
          </a:p>
        </p:txBody>
      </p:sp>
    </p:spTree>
    <p:extLst>
      <p:ext uri="{BB962C8B-B14F-4D97-AF65-F5344CB8AC3E}">
        <p14:creationId xmlns:p14="http://schemas.microsoft.com/office/powerpoint/2010/main" val="117474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A0A2FE2-8074-40FF-BC62-13E1ACB0F5F4}"/>
              </a:ext>
            </a:extLst>
          </p:cNvPr>
          <p:cNvSpPr/>
          <p:nvPr/>
        </p:nvSpPr>
        <p:spPr>
          <a:xfrm>
            <a:off x="-21686" y="860883"/>
            <a:ext cx="9187367" cy="6063921"/>
          </a:xfrm>
          <a:prstGeom prst="rect">
            <a:avLst/>
          </a:prstGeom>
          <a:gradFill flip="none" rotWithShape="1">
            <a:gsLst>
              <a:gs pos="0">
                <a:srgbClr val="5B9BD5">
                  <a:lumMod val="0"/>
                  <a:lumOff val="100000"/>
                  <a:alpha val="0"/>
                </a:srgbClr>
              </a:gs>
              <a:gs pos="74000">
                <a:srgbClr val="5B9BD5">
                  <a:lumMod val="45000"/>
                  <a:lumOff val="55000"/>
                </a:srgbClr>
              </a:gs>
              <a:gs pos="83000">
                <a:srgbClr val="5B9BD5">
                  <a:lumMod val="45000"/>
                  <a:lumOff val="55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914400"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94E2CB-1403-4D91-A654-DE058607B9A2}"/>
              </a:ext>
            </a:extLst>
          </p:cNvPr>
          <p:cNvSpPr txBox="1"/>
          <p:nvPr/>
        </p:nvSpPr>
        <p:spPr>
          <a:xfrm>
            <a:off x="925695" y="3041065"/>
            <a:ext cx="22574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74,6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подрядных работ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99AF51-49FC-4079-8AB9-94DA19025855}"/>
              </a:ext>
            </a:extLst>
          </p:cNvPr>
          <p:cNvSpPr txBox="1"/>
          <p:nvPr/>
        </p:nvSpPr>
        <p:spPr>
          <a:xfrm>
            <a:off x="6985479" y="3179564"/>
            <a:ext cx="14358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87,1 %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ИФО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BE7D1D3-611E-4AFA-9482-9950F5C3A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17503" y="6638739"/>
            <a:ext cx="895926" cy="169847"/>
          </a:xfrm>
        </p:spPr>
        <p:txBody>
          <a:bodyPr/>
          <a:lstStyle/>
          <a:p>
            <a:pPr algn="r"/>
            <a:fld id="{AA00D778-7FD4-4A53-9280-583F47611C41}" type="slidenum">
              <a:rPr lang="ru-RU" sz="1050" smtClean="0">
                <a:solidFill>
                  <a:prstClr val="black"/>
                </a:solidFill>
              </a:rPr>
              <a:pPr algn="r"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C7E65DF-893C-42C2-B463-52243071A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363" y="-59800"/>
            <a:ext cx="9266723" cy="995960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FBB5B83-8157-4349-959E-7D276F49608B}"/>
              </a:ext>
            </a:extLst>
          </p:cNvPr>
          <p:cNvSpPr/>
          <p:nvPr/>
        </p:nvSpPr>
        <p:spPr>
          <a:xfrm>
            <a:off x="1121294" y="169709"/>
            <a:ext cx="7255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Vrinda" panose="020B0502040204020203" pitchFamily="34" charset="0"/>
              </a:rPr>
              <a:t>ПОДРЯДНЫЕ РАБОТЫ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C15B495-BB90-42C6-BCE5-C67D792850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r="73148" b="22760"/>
          <a:stretch/>
        </p:blipFill>
        <p:spPr>
          <a:xfrm>
            <a:off x="134237" y="6173"/>
            <a:ext cx="791458" cy="864014"/>
          </a:xfrm>
          <a:prstGeom prst="rect">
            <a:avLst/>
          </a:prstGeom>
          <a:ln>
            <a:noFill/>
          </a:ln>
        </p:spPr>
      </p:pic>
      <p:sp>
        <p:nvSpPr>
          <p:cNvPr id="34" name="Полилиния: фигура 26">
            <a:extLst>
              <a:ext uri="{FF2B5EF4-FFF2-40B4-BE49-F238E27FC236}">
                <a16:creationId xmlns:a16="http://schemas.microsoft.com/office/drawing/2014/main" id="{502DFE31-5152-428D-B66C-4921FFC4F2C6}"/>
              </a:ext>
            </a:extLst>
          </p:cNvPr>
          <p:cNvSpPr/>
          <p:nvPr/>
        </p:nvSpPr>
        <p:spPr>
          <a:xfrm rot="16200000">
            <a:off x="3786397" y="2183673"/>
            <a:ext cx="2123293" cy="3008578"/>
          </a:xfrm>
          <a:prstGeom prst="rect">
            <a:avLst/>
          </a:prstGeom>
          <a:blipFill dpi="0" rotWithShape="0">
            <a:blip r:embed="rId5">
              <a:alphaModFix amt="99000"/>
            </a:blip>
            <a:srcRect/>
            <a:stretch>
              <a:fillRect b="-31192"/>
            </a:stretch>
          </a:blipFill>
          <a:ln w="57150" cap="flat" cmpd="sng" algn="ctr">
            <a:noFill/>
            <a:prstDash val="solid"/>
            <a:miter lim="800000"/>
          </a:ln>
          <a:effectLst>
            <a:softEdge rad="127000"/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7653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43" b="0" i="0" u="none" strike="noStrike" kern="0" cap="none" spc="0" normalizeH="0" baseline="0" noProof="0" dirty="0">
              <a:ln>
                <a:noFill/>
              </a:ln>
              <a:solidFill>
                <a:srgbClr val="E21E3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99622" y="5058610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endParaRPr lang="ru-RU" sz="3600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7565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792" y="1480502"/>
            <a:ext cx="185892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4584D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101,3* </a:t>
            </a:r>
            <a:r>
              <a:rPr lang="ru-RU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  <a:p>
            <a:r>
              <a:rPr lang="ru-RU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платных услуг населению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4791" y="2521028"/>
            <a:ext cx="1858927" cy="106430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4584D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106,2%</a:t>
            </a:r>
          </a:p>
          <a:p>
            <a:r>
              <a:rPr lang="ru-RU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роста в</a:t>
            </a:r>
          </a:p>
          <a:p>
            <a:r>
              <a:rPr lang="ru-RU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сопоставимых ценах</a:t>
            </a:r>
          </a:p>
        </p:txBody>
      </p:sp>
      <p:pic>
        <p:nvPicPr>
          <p:cNvPr id="1028" name="Picture 4" descr="https://sat42.ru/%D1%84%D0%B0%D0%B9%D0%BB%D1%8B/%D0%BA%D0%B0%D1%80%D1%82%D0%B8%D0%BD%D0%BA%D0%B8/%D0%BF%D0%B0%D1%80%D1%82%D0%BD%D1%91%D1%80%D1%8B/1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913" y="4441851"/>
            <a:ext cx="3421286" cy="223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F275154-B400-4202-9D98-B264D62B3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5309" y="6674308"/>
            <a:ext cx="378690" cy="179395"/>
          </a:xfrm>
        </p:spPr>
        <p:txBody>
          <a:bodyPr/>
          <a:lstStyle/>
          <a:p>
            <a:pPr algn="r"/>
            <a:fld id="{AA00D778-7FD4-4A53-9280-583F47611C41}" type="slidenum">
              <a:rPr lang="ru-RU" sz="1050" smtClean="0">
                <a:solidFill>
                  <a:prstClr val="black"/>
                </a:solidFill>
              </a:rPr>
              <a:pPr algn="r"/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636637384"/>
              </p:ext>
            </p:extLst>
          </p:nvPr>
        </p:nvGraphicFramePr>
        <p:xfrm>
          <a:off x="2011678" y="1192258"/>
          <a:ext cx="7132321" cy="342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89302" y="3752414"/>
            <a:ext cx="1858927" cy="1021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74,5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  <a:p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жилищно-коммунальных услуг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302" y="4890555"/>
            <a:ext cx="1858927" cy="1021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4584D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109,5%</a:t>
            </a:r>
          </a:p>
          <a:p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роста в</a:t>
            </a:r>
          </a:p>
          <a:p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сопоставимых ценах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571524483"/>
              </p:ext>
            </p:extLst>
          </p:nvPr>
        </p:nvGraphicFramePr>
        <p:xfrm>
          <a:off x="5410201" y="4037393"/>
          <a:ext cx="3533776" cy="272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Скругленный прямоугольник 20"/>
          <p:cNvSpPr/>
          <p:nvPr/>
        </p:nvSpPr>
        <p:spPr>
          <a:xfrm>
            <a:off x="6441947" y="6092981"/>
            <a:ext cx="585434" cy="2659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112,3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608466" y="6092980"/>
            <a:ext cx="585434" cy="2659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116,7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410442" y="6031015"/>
            <a:ext cx="733557" cy="3898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темпы роста, %</a:t>
            </a:r>
          </a:p>
        </p:txBody>
      </p:sp>
      <p:cxnSp>
        <p:nvCxnSpPr>
          <p:cNvPr id="24" name="Прямая со стрелкой 23"/>
          <p:cNvCxnSpPr>
            <a:cxnSpLocks/>
          </p:cNvCxnSpPr>
          <p:nvPr/>
        </p:nvCxnSpPr>
        <p:spPr>
          <a:xfrm flipH="1">
            <a:off x="8193900" y="6261426"/>
            <a:ext cx="21654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2">
            <a:extLst>
              <a:ext uri="{FF2B5EF4-FFF2-40B4-BE49-F238E27FC236}">
                <a16:creationId xmlns:a16="http://schemas.microsoft.com/office/drawing/2014/main" id="{861DD451-4E0B-4AC0-80C4-A6C6F10E24D0}"/>
              </a:ext>
            </a:extLst>
          </p:cNvPr>
          <p:cNvSpPr txBox="1"/>
          <p:nvPr/>
        </p:nvSpPr>
        <p:spPr>
          <a:xfrm>
            <a:off x="5332177" y="4642609"/>
            <a:ext cx="8409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105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C7E65DF-893C-42C2-B463-52243071A7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1363" y="-59801"/>
            <a:ext cx="9266723" cy="11198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51" y="67594"/>
            <a:ext cx="851026" cy="855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166478" y="264466"/>
            <a:ext cx="643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ОБЪЁМ ПЛАТНЫХ УСЛУГ НАСЕЛЕНИЮ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300" y="5900093"/>
            <a:ext cx="14821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оценке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04854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Воздушный пото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Волна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52218</TotalTime>
  <Words>1257</Words>
  <Application>Microsoft Office PowerPoint</Application>
  <PresentationFormat>Экран (4:3)</PresentationFormat>
  <Paragraphs>477</Paragraphs>
  <Slides>24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24</vt:i4>
      </vt:variant>
    </vt:vector>
  </HeadingPairs>
  <TitlesOfParts>
    <vt:vector size="41" baseType="lpstr">
      <vt:lpstr>맑은 고딕</vt:lpstr>
      <vt:lpstr>PMingLiU-ExtB</vt:lpstr>
      <vt:lpstr>Aharoni</vt:lpstr>
      <vt:lpstr>Arial</vt:lpstr>
      <vt:lpstr>Arial Black</vt:lpstr>
      <vt:lpstr>Bookman Old Style</vt:lpstr>
      <vt:lpstr>Calibri</vt:lpstr>
      <vt:lpstr>Calibri Light</vt:lpstr>
      <vt:lpstr>Georgia</vt:lpstr>
      <vt:lpstr>Poppins Light</vt:lpstr>
      <vt:lpstr>Times New Roman</vt:lpstr>
      <vt:lpstr>Trebuchet MS</vt:lpstr>
      <vt:lpstr>Vrinda</vt:lpstr>
      <vt:lpstr>Тема Office</vt:lpstr>
      <vt:lpstr>Воздушный поток</vt:lpstr>
      <vt:lpstr>3_Тема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Art-PC-1173-01</dc:creator>
  <cp:lastModifiedBy>Art-PC-1211-01</cp:lastModifiedBy>
  <cp:revision>3984</cp:revision>
  <cp:lastPrinted>2026-07-06T12:32:41Z</cp:lastPrinted>
  <dcterms:created xsi:type="dcterms:W3CDTF">2019-01-28T08:09:05Z</dcterms:created>
  <dcterms:modified xsi:type="dcterms:W3CDTF">2026-07-08T07:30:14Z</dcterms:modified>
</cp:coreProperties>
</file>