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3.xml" ContentType="application/vnd.openxmlformats-officedocument.drawingml.chartshapes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4.xml" ContentType="application/vnd.openxmlformats-officedocument.drawingml.chartshapes+xml"/>
  <Override PartName="/ppt/notesSlides/notesSlide3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drawings/drawing5.xml" ContentType="application/vnd.openxmlformats-officedocument.drawingml.chartshapes+xml"/>
  <Override PartName="/ppt/notesSlides/notesSlide4.xml" ContentType="application/vnd.openxmlformats-officedocument.presentationml.notesSlid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notesSlides/notesSlide5.xml" ContentType="application/vnd.openxmlformats-officedocument.presentationml.notesSlide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theme/themeOverride1.xml" ContentType="application/vnd.openxmlformats-officedocument.themeOverride+xml"/>
  <Override PartName="/ppt/charts/chart12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13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notesSlides/notesSlide6.xml" ContentType="application/vnd.openxmlformats-officedocument.presentationml.notesSlide+xml"/>
  <Override PartName="/ppt/charts/chart16.xml" ContentType="application/vnd.openxmlformats-officedocument.drawingml.chart+xml"/>
  <Override PartName="/ppt/notesSlides/notesSlide7.xml" ContentType="application/vnd.openxmlformats-officedocument.presentationml.notesSlide+xml"/>
  <Override PartName="/ppt/charts/chart17.xml" ContentType="application/vnd.openxmlformats-officedocument.drawingml.chart+xml"/>
  <Override PartName="/ppt/drawings/drawing6.xml" ContentType="application/vnd.openxmlformats-officedocument.drawingml.chartshapes+xml"/>
  <Override PartName="/ppt/charts/chart18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9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0.xml" ContentType="application/vnd.openxmlformats-officedocument.presentationml.notesSlide+xml"/>
  <Override PartName="/ppt/charts/chart20.xml" ContentType="application/vnd.openxmlformats-officedocument.drawingml.chart+xml"/>
  <Override PartName="/ppt/notesSlides/notesSlide11.xml" ContentType="application/vnd.openxmlformats-officedocument.presentationml.notesSlide+xml"/>
  <Override PartName="/ppt/charts/chart21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2.xml" ContentType="application/vnd.openxmlformats-officedocument.presentationml.notesSlide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notesSlides/notesSlide13.xml" ContentType="application/vnd.openxmlformats-officedocument.presentationml.notesSlide+xml"/>
  <Override PartName="/ppt/charts/chart24.xml" ContentType="application/vnd.openxmlformats-officedocument.drawingml.chart+xml"/>
  <Override PartName="/ppt/drawings/drawing7.xml" ContentType="application/vnd.openxmlformats-officedocument.drawingml.chartshapes+xml"/>
  <Override PartName="/ppt/charts/chart25.xml" ContentType="application/vnd.openxmlformats-officedocument.drawingml.chart+xml"/>
  <Override PartName="/ppt/drawings/drawing8.xml" ContentType="application/vnd.openxmlformats-officedocument.drawingml.chartshapes+xml"/>
  <Override PartName="/ppt/notesSlides/notesSlide14.xml" ContentType="application/vnd.openxmlformats-officedocument.presentationml.notesSlide+xml"/>
  <Override PartName="/ppt/charts/chart26.xml" ContentType="application/vnd.openxmlformats-officedocument.drawingml.chart+xml"/>
  <Override PartName="/ppt/drawings/drawing9.xml" ContentType="application/vnd.openxmlformats-officedocument.drawingml.chartshapes+xml"/>
  <Override PartName="/ppt/notesSlides/notesSlide15.xml" ContentType="application/vnd.openxmlformats-officedocument.presentationml.notesSlide+xml"/>
  <Override PartName="/ppt/charts/chart27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drawings/drawing10.xml" ContentType="application/vnd.openxmlformats-officedocument.drawingml.chartshapes+xml"/>
  <Override PartName="/ppt/notesSlides/notesSlide16.xml" ContentType="application/vnd.openxmlformats-officedocument.presentationml.notesSlide+xml"/>
  <Override PartName="/ppt/charts/chart28.xml" ContentType="application/vnd.openxmlformats-officedocument.drawingml.chart+xml"/>
  <Override PartName="/ppt/notesSlides/notesSlide17.xml" ContentType="application/vnd.openxmlformats-officedocument.presentationml.notesSlide+xml"/>
  <Override PartName="/ppt/charts/chart29.xml" ContentType="application/vnd.openxmlformats-officedocument.drawingml.chart+xml"/>
  <Override PartName="/ppt/notesSlides/notesSlide18.xml" ContentType="application/vnd.openxmlformats-officedocument.presentationml.notesSlide+xml"/>
  <Override PartName="/ppt/charts/chart30.xml" ContentType="application/vnd.openxmlformats-officedocument.drawingml.chart+xml"/>
  <Override PartName="/ppt/charts/chart31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9.xml" ContentType="application/vnd.openxmlformats-officedocument.presentationml.notesSlide+xml"/>
  <Override PartName="/ppt/charts/chart32.xml" ContentType="application/vnd.openxmlformats-officedocument.drawingml.chart+xml"/>
  <Override PartName="/ppt/charts/chart33.xml" ContentType="application/vnd.openxmlformats-officedocument.drawingml.chart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856" r:id="rId3"/>
    <p:sldMasterId id="2147483868" r:id="rId4"/>
  </p:sldMasterIdLst>
  <p:notesMasterIdLst>
    <p:notesMasterId r:id="rId30"/>
  </p:notesMasterIdLst>
  <p:sldIdLst>
    <p:sldId id="557" r:id="rId5"/>
    <p:sldId id="555" r:id="rId6"/>
    <p:sldId id="523" r:id="rId7"/>
    <p:sldId id="522" r:id="rId8"/>
    <p:sldId id="561" r:id="rId9"/>
    <p:sldId id="463" r:id="rId10"/>
    <p:sldId id="464" r:id="rId11"/>
    <p:sldId id="562" r:id="rId12"/>
    <p:sldId id="496" r:id="rId13"/>
    <p:sldId id="453" r:id="rId14"/>
    <p:sldId id="461" r:id="rId15"/>
    <p:sldId id="536" r:id="rId16"/>
    <p:sldId id="529" r:id="rId17"/>
    <p:sldId id="504" r:id="rId18"/>
    <p:sldId id="509" r:id="rId19"/>
    <p:sldId id="505" r:id="rId20"/>
    <p:sldId id="540" r:id="rId21"/>
    <p:sldId id="541" r:id="rId22"/>
    <p:sldId id="542" r:id="rId23"/>
    <p:sldId id="543" r:id="rId24"/>
    <p:sldId id="544" r:id="rId25"/>
    <p:sldId id="545" r:id="rId26"/>
    <p:sldId id="546" r:id="rId27"/>
    <p:sldId id="547" r:id="rId28"/>
    <p:sldId id="548" r:id="rId29"/>
  </p:sldIdLst>
  <p:sldSz cx="9144000" cy="6858000" type="screen4x3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13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t-PC-1173-01" initials="A" lastIdx="2" clrIdx="0"/>
  <p:cmAuthor id="2" name="ART PC Office 67" initials="APO6" lastIdx="1" clrIdx="1">
    <p:extLst>
      <p:ext uri="{19B8F6BF-5375-455C-9EA6-DF929625EA0E}">
        <p15:presenceInfo xmlns:p15="http://schemas.microsoft.com/office/powerpoint/2012/main" userId="ART PC Office 67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8EE0"/>
    <a:srgbClr val="FF00FF"/>
    <a:srgbClr val="66FF66"/>
    <a:srgbClr val="04D9D3"/>
    <a:srgbClr val="9CDC57"/>
    <a:srgbClr val="A8F0BA"/>
    <a:srgbClr val="B4E5BC"/>
    <a:srgbClr val="FFFF99"/>
    <a:srgbClr val="92D050"/>
    <a:srgbClr val="4584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05" autoAdjust="0"/>
    <p:restoredTop sz="96404" autoAdjust="0"/>
  </p:normalViewPr>
  <p:slideViewPr>
    <p:cSldViewPr snapToGrid="0">
      <p:cViewPr varScale="1">
        <p:scale>
          <a:sx n="115" d="100"/>
          <a:sy n="115" d="100"/>
        </p:scale>
        <p:origin x="1452" y="120"/>
      </p:cViewPr>
      <p:guideLst>
        <p:guide orient="horz" pos="2160"/>
        <p:guide pos="2880"/>
        <p:guide orient="horz" pos="213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70" d="100"/>
        <a:sy n="170" d="100"/>
      </p:scale>
      <p:origin x="0" y="6966"/>
    </p:cViewPr>
  </p:sorterViewPr>
  <p:notesViewPr>
    <p:cSldViewPr snapToGrid="0">
      <p:cViewPr varScale="1">
        <p:scale>
          <a:sx n="87" d="100"/>
          <a:sy n="87" d="100"/>
        </p:scale>
        <p:origin x="393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commentAuthors" Target="commentAuthor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9.xlsx"/><Relationship Id="rId1" Type="http://schemas.openxmlformats.org/officeDocument/2006/relationships/image" Target="../media/image26.png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0.xlsx"/><Relationship Id="rId1" Type="http://schemas.openxmlformats.org/officeDocument/2006/relationships/themeOverride" Target="../theme/themeOverride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1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2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3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4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5.xlsx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Excel16.xlsx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7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8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2.xm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9.xlsx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0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1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2.xlsx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Microsoft_Excel23.xlsx"/></Relationships>
</file>

<file path=ppt/charts/_rels/chart2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_____Microsoft_Excel24.xlsx"/></Relationships>
</file>

<file path=ppt/charts/_rels/chart2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package" Target="../embeddings/_____Microsoft_Excel25.xlsx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6.xlsx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chartUserShapes" Target="../drawings/drawing10.xml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7.xlsx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8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3.xml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9.xlsx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0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3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1.xlsx"/></Relationships>
</file>

<file path=ppt/charts/_rels/chart3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4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Excel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Прибыль организаций</a:t>
            </a:r>
          </a:p>
        </c:rich>
      </c:tx>
      <c:layout>
        <c:manualLayout>
          <c:xMode val="edge"/>
          <c:yMode val="edge"/>
          <c:x val="0.24048371924282883"/>
          <c:y val="4.1864899989863417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7474195008193683"/>
          <c:y val="0.30638555100554049"/>
          <c:w val="0.81319664692996929"/>
          <c:h val="0.577640022844390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Прибыль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0"/>
              <c:layout>
                <c:manualLayout>
                  <c:x val="-3.0152320324271847E-3"/>
                  <c:y val="1.56993374961987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127066880479567"/>
                      <c:h val="0.1051332300995445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5772-48DC-A47D-946364C1CDA1}"/>
                </c:ext>
              </c:extLst>
            </c:dLbl>
            <c:dLbl>
              <c:idx val="1"/>
              <c:layout>
                <c:manualLayout>
                  <c:x val="1.055372761458203E-2"/>
                  <c:y val="4.97137446257582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62719200566411"/>
                      <c:h val="0.1478617996797499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F58A-4A3A-B3A8-1044DD04B4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 - февраль 2025 года</c:v>
                </c:pt>
                <c:pt idx="1">
                  <c:v>январь - февраль 2026 года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 formatCode="0.0">
                  <c:v>176501.8</c:v>
                </c:pt>
                <c:pt idx="1">
                  <c:v>24635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E94-43CC-8287-F07BE6F114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80962368"/>
        <c:axId val="1680965632"/>
      </c:barChart>
      <c:catAx>
        <c:axId val="16809623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>
            <a:noFill/>
          </a:ln>
        </c:spPr>
        <c:txPr>
          <a:bodyPr/>
          <a:lstStyle/>
          <a:p>
            <a:pPr>
              <a:defRPr sz="1100" b="1"/>
            </a:pPr>
            <a:endParaRPr lang="ru-RU"/>
          </a:p>
        </c:txPr>
        <c:crossAx val="1680965632"/>
        <c:crosses val="autoZero"/>
        <c:auto val="1"/>
        <c:lblAlgn val="ctr"/>
        <c:lblOffset val="100"/>
        <c:noMultiLvlLbl val="0"/>
      </c:catAx>
      <c:valAx>
        <c:axId val="1680965632"/>
        <c:scaling>
          <c:orientation val="minMax"/>
          <c:max val="180000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0.0" sourceLinked="1"/>
        <c:majorTickMark val="out"/>
        <c:minorTickMark val="none"/>
        <c:tickLblPos val="nextTo"/>
        <c:spPr>
          <a:noFill/>
          <a:ln>
            <a:noFill/>
          </a:ln>
        </c:spPr>
        <c:txPr>
          <a:bodyPr/>
          <a:lstStyle/>
          <a:p>
            <a:pPr>
              <a:defRPr sz="1100"/>
            </a:pPr>
            <a:endParaRPr lang="ru-RU"/>
          </a:p>
        </c:txPr>
        <c:crossAx val="1680962368"/>
        <c:crosses val="autoZero"/>
        <c:crossBetween val="between"/>
        <c:majorUnit val="60000"/>
      </c:valAx>
      <c:spPr>
        <a:noFill/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8075142984750325"/>
          <c:w val="0.94826836019589145"/>
          <c:h val="0.7189172941910814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Надой молока на 1 корову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c:spPr>
          <c:invertIfNegative val="0"/>
          <c:dLbls>
            <c:dLbl>
              <c:idx val="0"/>
              <c:layout>
                <c:manualLayout>
                  <c:x val="-3.2775715383404772E-3"/>
                  <c:y val="-0.3788840039389850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29B-41E1-8521-8022FA736D55}"/>
                </c:ext>
              </c:extLst>
            </c:dLbl>
            <c:dLbl>
              <c:idx val="1"/>
              <c:layout>
                <c:manualLayout>
                  <c:x val="-5.7027004508474724E-4"/>
                  <c:y val="-0.3329367464878174"/>
                </c:manualLayout>
              </c:layout>
              <c:tx>
                <c:rich>
                  <a:bodyPr/>
                  <a:lstStyle/>
                  <a:p>
                    <a:fld id="{CC7C240A-C17F-440C-96BB-7EBB0356AEE8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829B-41E1-8521-8022FA736D5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январь-март 2025</c:v>
                </c:pt>
                <c:pt idx="1">
                  <c:v>январь-март 2026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1900</c:v>
                </c:pt>
                <c:pt idx="1">
                  <c:v>1637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C64-49D5-BBA2-07242C62A2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790893568"/>
        <c:axId val="1790892480"/>
      </c:barChart>
      <c:catAx>
        <c:axId val="17908935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1790892480"/>
        <c:crosses val="autoZero"/>
        <c:auto val="1"/>
        <c:lblAlgn val="ctr"/>
        <c:lblOffset val="100"/>
        <c:noMultiLvlLbl val="0"/>
      </c:catAx>
      <c:valAx>
        <c:axId val="1790892480"/>
        <c:scaling>
          <c:orientation val="minMax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7908935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8417812177665409E-2"/>
          <c:y val="0.10601583011500125"/>
          <c:w val="0.88033152632879508"/>
          <c:h val="0.6490008661008140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КРС</c:v>
                </c:pt>
              </c:strCache>
            </c:strRef>
          </c:tx>
          <c:spPr>
            <a:solidFill>
              <a:sysClr val="window" lastClr="FFFFFF">
                <a:lumMod val="85000"/>
              </a:sysClr>
            </a:solidFill>
          </c:spPr>
          <c:invertIfNegative val="0"/>
          <c:dLbls>
            <c:dLbl>
              <c:idx val="0"/>
              <c:layout>
                <c:manualLayout>
                  <c:x val="3.1250587901874502E-2"/>
                  <c:y val="-3.28250717639441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486-4B68-A917-906215EA767A}"/>
                </c:ext>
              </c:extLst>
            </c:dLbl>
            <c:dLbl>
              <c:idx val="1"/>
              <c:layout>
                <c:manualLayout>
                  <c:x val="2.1754948540759274E-2"/>
                  <c:y val="-2.2601372448249144E-2"/>
                </c:manualLayout>
              </c:layout>
              <c:tx>
                <c:rich>
                  <a:bodyPr/>
                  <a:lstStyle/>
                  <a:p>
                    <a:fld id="{9C29FC28-00B6-419A-B2E4-A10605C3CDB3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A360-46FF-8690-368FD09D08C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на 01.04.2025</c:v>
                </c:pt>
                <c:pt idx="1">
                  <c:v>на 01.04.2026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929</c:v>
                </c:pt>
                <c:pt idx="1">
                  <c:v>807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BC2-44AC-9409-0C9FDE5798F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 т.ч. коров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3543383972292858E-2"/>
                  <c:y val="-2.79506121285000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486-4B68-A917-906215EA767A}"/>
                </c:ext>
              </c:extLst>
            </c:dLbl>
            <c:dLbl>
              <c:idx val="1"/>
              <c:layout>
                <c:manualLayout>
                  <c:x val="2.8486108928077535E-2"/>
                  <c:y val="-2.3550932537862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486-4B68-A917-906215EA767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на 01.04.2025</c:v>
                </c:pt>
                <c:pt idx="1">
                  <c:v>на 01.04.2026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308</c:v>
                </c:pt>
                <c:pt idx="1">
                  <c:v>306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BC2-44AC-9409-0C9FDE5798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shape val="cylinder"/>
        <c:axId val="1790884864"/>
        <c:axId val="1790885952"/>
        <c:axId val="0"/>
      </c:bar3DChart>
      <c:catAx>
        <c:axId val="179088486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1790885952"/>
        <c:crosses val="autoZero"/>
        <c:auto val="1"/>
        <c:lblAlgn val="ctr"/>
        <c:lblOffset val="100"/>
        <c:noMultiLvlLbl val="0"/>
      </c:catAx>
      <c:valAx>
        <c:axId val="1790885952"/>
        <c:scaling>
          <c:orientation val="minMax"/>
          <c:min val="0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 sz="1100"/>
            </a:pPr>
            <a:endParaRPr lang="ru-RU"/>
          </a:p>
        </c:txPr>
        <c:crossAx val="179088486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33888616136133898"/>
          <c:y val="0.88473284698764154"/>
          <c:w val="0.31708954132426753"/>
          <c:h val="9.089485483513772E-2"/>
        </c:manualLayout>
      </c:layout>
      <c:overlay val="0"/>
      <c:txPr>
        <a:bodyPr/>
        <a:lstStyle/>
        <a:p>
          <a:pPr>
            <a:defRPr sz="11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0817580362165153"/>
          <c:y val="0.14338995603021604"/>
          <c:w val="0.63638129721288139"/>
          <c:h val="0.8483903908601483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4D8EE0"/>
            </a:solidFill>
            <a:ln>
              <a:noFill/>
            </a:ln>
            <a:effectLst>
              <a:outerShdw blurRad="40005" dist="22984" dir="5400000" rotWithShape="0">
                <a:srgbClr val="000000">
                  <a:alpha val="45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r"/>
            </a:scene3d>
            <a:sp3d prstMaterial="matte">
              <a:bevelT w="19050" h="38100"/>
            </a:sp3d>
          </c:spPr>
          <c:invertIfNegative val="0"/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FFC3-406B-8799-A8CDF7F2E2BD}"/>
              </c:ext>
            </c:extLst>
          </c:dPt>
          <c:dPt>
            <c:idx val="2"/>
            <c:invertIfNegative val="0"/>
            <c:bubble3D val="0"/>
            <c:spPr>
              <a:solidFill>
                <a:srgbClr val="4D8EE0"/>
              </a:solidFill>
              <a:ln>
                <a:noFill/>
              </a:ln>
              <a:effectLst>
                <a:outerShdw blurRad="40005" dist="22984" dir="5400000" rotWithShape="0">
                  <a:srgbClr val="000000">
                    <a:alpha val="4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r"/>
              </a:scene3d>
              <a:sp3d prstMaterial="matte">
                <a:bevelT w="19050" h="38100"/>
              </a:sp3d>
            </c:spPr>
            <c:extLst>
              <c:ext xmlns:c16="http://schemas.microsoft.com/office/drawing/2014/chart" uri="{C3380CC4-5D6E-409C-BE32-E72D297353CC}">
                <c16:uniqueId val="{00000004-FFC3-406B-8799-A8CDF7F2E2BD}"/>
              </c:ext>
            </c:extLst>
          </c:dPt>
          <c:dPt>
            <c:idx val="3"/>
            <c:invertIfNegative val="0"/>
            <c:bubble3D val="0"/>
            <c:spPr>
              <a:solidFill>
                <a:srgbClr val="4D8EE0"/>
              </a:solidFill>
              <a:ln>
                <a:noFill/>
              </a:ln>
              <a:effectLst>
                <a:outerShdw blurRad="40005" dist="22984" dir="5400000" rotWithShape="0">
                  <a:srgbClr val="000000">
                    <a:alpha val="4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r"/>
              </a:scene3d>
              <a:sp3d prstMaterial="matte">
                <a:bevelT w="19050" h="38100"/>
              </a:sp3d>
            </c:spPr>
            <c:extLst>
              <c:ext xmlns:c16="http://schemas.microsoft.com/office/drawing/2014/chart" uri="{C3380CC4-5D6E-409C-BE32-E72D297353CC}">
                <c16:uniqueId val="{00000006-FFC3-406B-8799-A8CDF7F2E2BD}"/>
              </c:ext>
            </c:extLst>
          </c:dPt>
          <c:dPt>
            <c:idx val="4"/>
            <c:invertIfNegative val="0"/>
            <c:bubble3D val="0"/>
            <c:spPr>
              <a:solidFill>
                <a:srgbClr val="4D8EE0"/>
              </a:solidFill>
              <a:ln>
                <a:noFill/>
              </a:ln>
              <a:effectLst>
                <a:outerShdw blurRad="40005" dist="22984" dir="5400000" rotWithShape="0">
                  <a:srgbClr val="000000">
                    <a:alpha val="4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r"/>
              </a:scene3d>
              <a:sp3d prstMaterial="matte">
                <a:bevelT w="19050" h="38100"/>
              </a:sp3d>
            </c:spPr>
            <c:extLst>
              <c:ext xmlns:c16="http://schemas.microsoft.com/office/drawing/2014/chart" uri="{C3380CC4-5D6E-409C-BE32-E72D297353CC}">
                <c16:uniqueId val="{00000008-FFC3-406B-8799-A8CDF7F2E2BD}"/>
              </c:ext>
            </c:extLst>
          </c:dPt>
          <c:dPt>
            <c:idx val="5"/>
            <c:invertIfNegative val="0"/>
            <c:bubble3D val="0"/>
            <c:spPr>
              <a:solidFill>
                <a:srgbClr val="4D8EE0"/>
              </a:solidFill>
              <a:ln>
                <a:noFill/>
              </a:ln>
              <a:effectLst>
                <a:outerShdw blurRad="40005" dist="22984" dir="5400000" rotWithShape="0">
                  <a:srgbClr val="000000">
                    <a:alpha val="4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r"/>
              </a:scene3d>
              <a:sp3d prstMaterial="matte">
                <a:bevelT w="19050" h="38100"/>
              </a:sp3d>
            </c:spPr>
            <c:extLst>
              <c:ext xmlns:c16="http://schemas.microsoft.com/office/drawing/2014/chart" uri="{C3380CC4-5D6E-409C-BE32-E72D297353CC}">
                <c16:uniqueId val="{0000000A-FFC3-406B-8799-A8CDF7F2E2BD}"/>
              </c:ext>
            </c:extLst>
          </c:dPt>
          <c:dLbls>
            <c:dLbl>
              <c:idx val="0"/>
              <c:layout>
                <c:manualLayout>
                  <c:x val="2.074427693942412E-3"/>
                  <c:y val="3.1179156414778857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accent2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FC3-406B-8799-A8CDF7F2E2BD}"/>
                </c:ext>
              </c:extLst>
            </c:dLbl>
            <c:dLbl>
              <c:idx val="1"/>
              <c:layout>
                <c:manualLayout>
                  <c:x val="1.4798165481784743E-3"/>
                  <c:y val="3.1179156414780002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accent2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FC3-406B-8799-A8CDF7F2E2BD}"/>
                </c:ext>
              </c:extLst>
            </c:dLbl>
            <c:dLbl>
              <c:idx val="2"/>
              <c:layout>
                <c:manualLayout>
                  <c:x val="-1.7222269959884684E-3"/>
                  <c:y val="-1.1432225286043946E-1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accent2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FC3-406B-8799-A8CDF7F2E2BD}"/>
                </c:ext>
              </c:extLst>
            </c:dLbl>
            <c:dLbl>
              <c:idx val="3"/>
              <c:layout>
                <c:manualLayout>
                  <c:x val="1.3666993207574357E-3"/>
                  <c:y val="-5.3053666938844351E-4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accent2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FFC3-406B-8799-A8CDF7F2E2BD}"/>
                </c:ext>
              </c:extLst>
            </c:dLbl>
            <c:dLbl>
              <c:idx val="4"/>
              <c:layout>
                <c:manualLayout>
                  <c:x val="8.9972681474476189E-4"/>
                  <c:y val="0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accent2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FFC3-406B-8799-A8CDF7F2E2BD}"/>
                </c:ext>
              </c:extLst>
            </c:dLbl>
            <c:dLbl>
              <c:idx val="5"/>
              <c:layout>
                <c:manualLayout>
                  <c:x val="-2.6699948404984575E-8"/>
                  <c:y val="1.041950969780139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accent2">
                          <a:lumMod val="50000"/>
                        </a:schemeClr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8599747236255938E-2"/>
                      <c:h val="6.633754507600224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A-FFC3-406B-8799-A8CDF7F2E2BD}"/>
                </c:ext>
              </c:extLst>
            </c:dLbl>
            <c:dLbl>
              <c:idx val="6"/>
              <c:layout>
                <c:manualLayout>
                  <c:x val="3.2400116226461158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D0A7-4D2B-AA63-92D7B9A306CA}"/>
                </c:ext>
              </c:extLst>
            </c:dLbl>
            <c:spPr>
              <a:solidFill>
                <a:prstClr val="black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accent2">
                        <a:lumMod val="50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прочие</c:v>
                </c:pt>
                <c:pt idx="1">
                  <c:v>культура и спорт</c:v>
                </c:pt>
                <c:pt idx="2">
                  <c:v>образование</c:v>
                </c:pt>
                <c:pt idx="3">
                  <c:v>строительство</c:v>
                </c:pt>
                <c:pt idx="4">
                  <c:v>сельское хозяйство</c:v>
                </c:pt>
                <c:pt idx="5">
                  <c:v>обрабатывающее                                                           производство</c:v>
                </c:pt>
              </c:strCache>
            </c:strRef>
          </c:cat>
          <c:val>
            <c:numRef>
              <c:f>Лист1!$B$2:$B$7</c:f>
              <c:numCache>
                <c:formatCode>0.0</c:formatCode>
                <c:ptCount val="6"/>
                <c:pt idx="0">
                  <c:v>5.8</c:v>
                </c:pt>
                <c:pt idx="1">
                  <c:v>4.3</c:v>
                </c:pt>
                <c:pt idx="2">
                  <c:v>5.5</c:v>
                </c:pt>
                <c:pt idx="3">
                  <c:v>14.6</c:v>
                </c:pt>
                <c:pt idx="4">
                  <c:v>19.8</c:v>
                </c:pt>
                <c:pt idx="5">
                  <c:v>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FFC3-406B-8799-A8CDF7F2E2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790887040"/>
        <c:axId val="1790887584"/>
      </c:barChart>
      <c:catAx>
        <c:axId val="17908870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790887584"/>
        <c:crosses val="autoZero"/>
        <c:auto val="1"/>
        <c:lblAlgn val="ctr"/>
        <c:lblOffset val="100"/>
        <c:noMultiLvlLbl val="0"/>
      </c:catAx>
      <c:valAx>
        <c:axId val="1790887584"/>
        <c:scaling>
          <c:orientation val="minMax"/>
        </c:scaling>
        <c:delete val="1"/>
        <c:axPos val="b"/>
        <c:numFmt formatCode="0.0" sourceLinked="1"/>
        <c:majorTickMark val="none"/>
        <c:minorTickMark val="none"/>
        <c:tickLblPos val="nextTo"/>
        <c:crossAx val="17908870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0126717556219695"/>
          <c:y val="0.19988157562765416"/>
          <c:w val="0.5714971994946616"/>
          <c:h val="0.8001183608390195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57150"/>
            </a:sp3d>
          </c:spPr>
          <c:explosion val="4"/>
          <c:dPt>
            <c:idx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>
                <a:solidFill>
                  <a:prstClr val="black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57150"/>
              </a:sp3d>
            </c:spPr>
            <c:extLst>
              <c:ext xmlns:c16="http://schemas.microsoft.com/office/drawing/2014/chart" uri="{C3380CC4-5D6E-409C-BE32-E72D297353CC}">
                <c16:uniqueId val="{00000001-5982-438D-ABC0-9F1966ED1C52}"/>
              </c:ext>
            </c:extLst>
          </c:dPt>
          <c:dPt>
            <c:idx val="1"/>
            <c:bubble3D val="0"/>
            <c:spPr>
              <a:solidFill>
                <a:srgbClr val="92D050"/>
              </a:solidFill>
              <a:ln>
                <a:solidFill>
                  <a:prstClr val="black"/>
                </a:solidFill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57150"/>
              </a:sp3d>
            </c:spPr>
            <c:extLst>
              <c:ext xmlns:c16="http://schemas.microsoft.com/office/drawing/2014/chart" uri="{C3380CC4-5D6E-409C-BE32-E72D297353CC}">
                <c16:uniqueId val="{00000003-5982-438D-ABC0-9F1966ED1C52}"/>
              </c:ext>
            </c:extLst>
          </c:dPt>
          <c:dLbls>
            <c:dLbl>
              <c:idx val="0"/>
              <c:layout>
                <c:manualLayout>
                  <c:x val="0.11377783827651322"/>
                  <c:y val="0.2066568289122562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lt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7E13F6AD-6DBE-4935-8636-EE0CDD260741}" type="PERCENTAGE">
                      <a:rPr lang="en-US" sz="1400"/>
                      <a:pPr>
                        <a:defRPr sz="1600"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/>
                  </a:p>
                </c:rich>
              </c:tx>
              <c:numFmt formatCode="0.0%" sourceLinked="0"/>
              <c:spPr>
                <a:solidFill>
                  <a:schemeClr val="tx2">
                    <a:lumMod val="40000"/>
                    <a:lumOff val="60000"/>
                  </a:schemeClr>
                </a:solidFill>
                <a:ln>
                  <a:solidFill>
                    <a:prstClr val="black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lt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5982-438D-ABC0-9F1966ED1C52}"/>
                </c:ext>
              </c:extLst>
            </c:dLbl>
            <c:dLbl>
              <c:idx val="1"/>
              <c:layout>
                <c:manualLayout>
                  <c:x val="9.8232093338608106E-2"/>
                  <c:y val="-3.593940995354852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lt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3446889A-D29D-45AF-A4F2-8A96444C799B}" type="PERCENTAGE">
                      <a:rPr lang="en-US" sz="1400"/>
                      <a:pPr>
                        <a:defRPr sz="1600"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/>
                  </a:p>
                </c:rich>
              </c:tx>
              <c:numFmt formatCode="0.0%" sourceLinked="0"/>
              <c:spPr>
                <a:solidFill>
                  <a:schemeClr val="tx2">
                    <a:lumMod val="40000"/>
                    <a:lumOff val="60000"/>
                  </a:schemeClr>
                </a:solidFill>
                <a:ln>
                  <a:solidFill>
                    <a:prstClr val="black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lt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942810236171121"/>
                      <c:h val="8.463098972207736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5982-438D-ABC0-9F1966ED1C52}"/>
                </c:ext>
              </c:extLst>
            </c:dLbl>
            <c:numFmt formatCode="0.0%" sourceLinked="0"/>
            <c:spPr>
              <a:pattFill prst="pct75">
                <a:fgClr>
                  <a:prstClr val="black">
                    <a:lumMod val="75000"/>
                    <a:lumOff val="25000"/>
                  </a:prstClr>
                </a:fgClr>
                <a:bgClr>
                  <a:prstClr val="black">
                    <a:lumMod val="65000"/>
                    <a:lumOff val="35000"/>
                  </a:prstClr>
                </a:bgClr>
              </a:pattFill>
              <a:ln>
                <a:solidFill>
                  <a:prstClr val="black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lt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Частные инвестиции</c:v>
                </c:pt>
                <c:pt idx="1">
                  <c:v>Бюджетные инвестиции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114012</c:v>
                </c:pt>
                <c:pt idx="1">
                  <c:v>10012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982-438D-ABC0-9F1966ED1C52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209"/>
        <c:holeSize val="54"/>
      </c:doughnutChart>
      <c:spPr>
        <a:noFill/>
        <a:ln>
          <a:noFill/>
        </a:ln>
        <a:effectLst/>
      </c:spPr>
    </c:plotArea>
    <c:plotVisOnly val="1"/>
    <c:dispBlanksAs val="zero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платных услуг</a:t>
            </a:r>
          </a:p>
        </c:rich>
      </c:tx>
      <c:layout>
        <c:manualLayout>
          <c:xMode val="edge"/>
          <c:yMode val="edge"/>
          <c:x val="0.30779910214360795"/>
          <c:y val="4.7213801388833697E-4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670787071218976"/>
          <c:y val="0.21694883550014499"/>
          <c:w val="0.83254513818347753"/>
          <c:h val="0.6928945696519450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платных услуг</c:v>
                </c:pt>
              </c:strCache>
            </c:strRef>
          </c:tx>
          <c:explosion val="25"/>
          <c:dPt>
            <c:idx val="0"/>
            <c:bubble3D val="0"/>
            <c:explosion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0-2CC1-4BFC-9FD7-4983CC30D4EB}"/>
              </c:ext>
            </c:extLst>
          </c:dPt>
          <c:dPt>
            <c:idx val="1"/>
            <c:bubble3D val="0"/>
            <c:spPr>
              <a:solidFill>
                <a:schemeClr val="accent2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2CC1-4BFC-9FD7-4983CC30D4EB}"/>
              </c:ext>
            </c:extLst>
          </c:dPt>
          <c:dPt>
            <c:idx val="4"/>
            <c:bubble3D val="0"/>
            <c:spPr>
              <a:solidFill>
                <a:srgbClr val="66FFFF"/>
              </a:solidFill>
            </c:spPr>
            <c:extLst>
              <c:ext xmlns:c16="http://schemas.microsoft.com/office/drawing/2014/chart" uri="{C3380CC4-5D6E-409C-BE32-E72D297353CC}">
                <c16:uniqueId val="{00000004-2CC1-4BFC-9FD7-4983CC30D4EB}"/>
              </c:ext>
            </c:extLst>
          </c:dPt>
          <c:dPt>
            <c:idx val="5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5-2CC1-4BFC-9FD7-4983CC30D4EB}"/>
              </c:ext>
            </c:extLst>
          </c:dPt>
          <c:dPt>
            <c:idx val="6"/>
            <c:bubble3D val="0"/>
            <c:spPr>
              <a:solidFill>
                <a:srgbClr val="F7CE91"/>
              </a:solidFill>
            </c:spPr>
            <c:extLst>
              <c:ext xmlns:c16="http://schemas.microsoft.com/office/drawing/2014/chart" uri="{C3380CC4-5D6E-409C-BE32-E72D297353CC}">
                <c16:uniqueId val="{00000006-2CC1-4BFC-9FD7-4983CC30D4EB}"/>
              </c:ext>
            </c:extLst>
          </c:dPt>
          <c:dLbls>
            <c:dLbl>
              <c:idx val="0"/>
              <c:layout>
                <c:manualLayout>
                  <c:x val="-0.18099872397779082"/>
                  <c:y val="-0.26953062002005418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0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CC1-4BFC-9FD7-4983CC30D4EB}"/>
                </c:ext>
              </c:extLst>
            </c:dLbl>
            <c:dLbl>
              <c:idx val="1"/>
              <c:layout>
                <c:manualLayout>
                  <c:x val="-3.0876484667473603E-2"/>
                  <c:y val="7.9016211630021427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0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CC1-4BFC-9FD7-4983CC30D4EB}"/>
                </c:ext>
              </c:extLst>
            </c:dLbl>
            <c:dLbl>
              <c:idx val="2"/>
              <c:layout>
                <c:manualLayout>
                  <c:x val="-6.4165563375798068E-2"/>
                  <c:y val="7.0534368296737718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0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59E1-417F-AF50-F4E437EEFCC4}"/>
                </c:ext>
              </c:extLst>
            </c:dLbl>
            <c:dLbl>
              <c:idx val="3"/>
              <c:layout>
                <c:manualLayout>
                  <c:x val="-0.14878340444856591"/>
                  <c:y val="1.5824511909798267E-2"/>
                </c:manualLayout>
              </c:layout>
              <c:tx>
                <c:rich>
                  <a:bodyPr/>
                  <a:lstStyle/>
                  <a:p>
                    <a:pPr>
                      <a:defRPr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fld id="{2308CE62-D32F-4417-A478-A021490E705C}" type="CATEGORYNAME">
                      <a:rPr lang="ru-RU"/>
                      <a:pPr>
                        <a:defRPr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baseline="0" dirty="0"/>
                      <a:t>
2,8%</a:t>
                    </a:r>
                  </a:p>
                </c:rich>
              </c:tx>
              <c:numFmt formatCode="0.0%" sourceLinked="0"/>
              <c:spPr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59E1-417F-AF50-F4E437EEFCC4}"/>
                </c:ext>
              </c:extLst>
            </c:dLbl>
            <c:dLbl>
              <c:idx val="4"/>
              <c:layout>
                <c:manualLayout>
                  <c:x val="-0.11267523558862549"/>
                  <c:y val="-2.446102727459883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0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CC1-4BFC-9FD7-4983CC30D4EB}"/>
                </c:ext>
              </c:extLst>
            </c:dLbl>
            <c:dLbl>
              <c:idx val="5"/>
              <c:layout>
                <c:manualLayout>
                  <c:x val="1.4689047226001185E-2"/>
                  <c:y val="-2.5056037172687985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0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CC1-4BFC-9FD7-4983CC30D4EB}"/>
                </c:ext>
              </c:extLst>
            </c:dLbl>
            <c:dLbl>
              <c:idx val="6"/>
              <c:layout>
                <c:manualLayout>
                  <c:x val="0.14553565382152597"/>
                  <c:y val="-2.51854660960497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0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CC1-4BFC-9FD7-4983CC30D4EB}"/>
                </c:ext>
              </c:extLst>
            </c:dLbl>
            <c:dLbl>
              <c:idx val="7"/>
              <c:layout>
                <c:manualLayout>
                  <c:x val="0.23519524710118908"/>
                  <c:y val="2.7126899946475425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5D7C-4943-BA83-0AB8652604AB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жил. ком. услуги</c:v>
                </c:pt>
                <c:pt idx="1">
                  <c:v>Услуги здравоохран.</c:v>
                </c:pt>
                <c:pt idx="2">
                  <c:v>Услуги образования</c:v>
                </c:pt>
                <c:pt idx="3">
                  <c:v>Прочие услуги</c:v>
                </c:pt>
                <c:pt idx="4">
                  <c:v>Услуги транспорта</c:v>
                </c:pt>
                <c:pt idx="5">
                  <c:v>Услуги культуры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43179</c:v>
                </c:pt>
                <c:pt idx="1">
                  <c:v>4523.5</c:v>
                </c:pt>
                <c:pt idx="2">
                  <c:v>2607.9</c:v>
                </c:pt>
                <c:pt idx="3" formatCode="0.0">
                  <c:v>1692</c:v>
                </c:pt>
                <c:pt idx="4">
                  <c:v>6067.7</c:v>
                </c:pt>
                <c:pt idx="5">
                  <c:v>1822.8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2CC1-4BFC-9FD7-4983CC30D4EB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Объём платных услуг на душу населения в месяц</a:t>
            </a:r>
          </a:p>
        </c:rich>
      </c:tx>
      <c:layout>
        <c:manualLayout>
          <c:xMode val="edge"/>
          <c:yMode val="edge"/>
          <c:x val="0.24691717867799209"/>
          <c:y val="6.0535506402793947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Объём платных услуг на душу населения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dLbl>
              <c:idx val="0"/>
              <c:layout>
                <c:manualLayout>
                  <c:x val="2.1563336215991054E-2"/>
                  <c:y val="-0.270081856764412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9F2-4593-B400-81D94709751E}"/>
                </c:ext>
              </c:extLst>
            </c:dLbl>
            <c:dLbl>
              <c:idx val="1"/>
              <c:layout>
                <c:manualLayout>
                  <c:x val="2.5157225585322764E-2"/>
                  <c:y val="-0.2910366384644294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5654982092809505"/>
                      <c:h val="0.1144586728754365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8A61-44BD-9EE5-B687A48EA17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янв.- март 2025</c:v>
                </c:pt>
                <c:pt idx="1">
                  <c:v>янв.- март 2026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1027</c:v>
                </c:pt>
                <c:pt idx="1">
                  <c:v>1186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9F2-4593-B400-81D9470975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790889760"/>
        <c:axId val="1790890304"/>
        <c:axId val="0"/>
      </c:bar3DChart>
      <c:catAx>
        <c:axId val="179088976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790890304"/>
        <c:crosses val="autoZero"/>
        <c:auto val="1"/>
        <c:lblAlgn val="ctr"/>
        <c:lblOffset val="100"/>
        <c:noMultiLvlLbl val="0"/>
      </c:catAx>
      <c:valAx>
        <c:axId val="1790890304"/>
        <c:scaling>
          <c:orientation val="minMax"/>
          <c:max val="140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790889760"/>
        <c:crosses val="autoZero"/>
        <c:crossBetween val="between"/>
        <c:majorUnit val="7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3591897669189747"/>
          <c:y val="3.246418155913066E-2"/>
        </c:manualLayout>
      </c:layout>
      <c:overlay val="0"/>
      <c:txPr>
        <a:bodyPr/>
        <a:lstStyle/>
        <a:p>
          <a:pPr>
            <a:defRPr sz="18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Динамика услуг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5630853972289772E-2"/>
                  <c:y val="-0.3267797864457568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F1B-42B1-9635-340720A51C24}"/>
                </c:ext>
              </c:extLst>
            </c:dLbl>
            <c:dLbl>
              <c:idx val="1"/>
              <c:layout>
                <c:manualLayout>
                  <c:x val="3.7496247615094964E-2"/>
                  <c:y val="-0.34903021245825749"/>
                </c:manualLayout>
              </c:layout>
              <c:tx>
                <c:rich>
                  <a:bodyPr/>
                  <a:lstStyle/>
                  <a:p>
                    <a:fld id="{40D2C6BA-FDC5-4639-8BDC-2F78083665EA}" type="VALUE">
                      <a:rPr lang="en-US" smtClean="0"/>
                      <a:pPr/>
                      <a:t>[ЗНАЧЕНИЕ]</a:t>
                    </a:fld>
                    <a:r>
                      <a:rPr lang="en-US" dirty="0"/>
                      <a:t>*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7074-428C-8585-352CE43A162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январь-март 2025</c:v>
                </c:pt>
                <c:pt idx="1">
                  <c:v>январь-март 2026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 formatCode="General">
                  <c:v>1675.4</c:v>
                </c:pt>
                <c:pt idx="1">
                  <c:v>1822.8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135-4CBB-9B43-31F4A72340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790890848"/>
        <c:axId val="1790891392"/>
        <c:axId val="0"/>
      </c:bar3DChart>
      <c:catAx>
        <c:axId val="17908908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50" b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790891392"/>
        <c:crosses val="autoZero"/>
        <c:auto val="1"/>
        <c:lblAlgn val="ctr"/>
        <c:lblOffset val="100"/>
        <c:noMultiLvlLbl val="0"/>
      </c:catAx>
      <c:valAx>
        <c:axId val="1790891392"/>
        <c:scaling>
          <c:orientation val="minMax"/>
          <c:max val="2000"/>
          <c:min val="5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950" b="0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790890848"/>
        <c:crosses val="autoZero"/>
        <c:crossBetween val="between"/>
        <c:majorUnit val="5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790891936"/>
        <c:axId val="1790894112"/>
        <c:axId val="0"/>
      </c:bar3DChart>
      <c:catAx>
        <c:axId val="17908919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790894112"/>
        <c:crosses val="autoZero"/>
        <c:auto val="1"/>
        <c:lblAlgn val="ctr"/>
        <c:lblOffset val="100"/>
        <c:noMultiLvlLbl val="0"/>
      </c:catAx>
      <c:valAx>
        <c:axId val="1790894112"/>
        <c:scaling>
          <c:orientation val="minMax"/>
          <c:min val="0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105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790891936"/>
        <c:crosses val="autoZero"/>
        <c:crossBetween val="between"/>
        <c:majorUnit val="40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0126717556219695"/>
          <c:y val="0.19988157562765416"/>
          <c:w val="0.5714971994946616"/>
          <c:h val="0.8001183608390195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57150"/>
            </a:sp3d>
          </c:spPr>
          <c:dPt>
            <c:idx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57150"/>
              </a:sp3d>
            </c:spPr>
            <c:extLst>
              <c:ext xmlns:c16="http://schemas.microsoft.com/office/drawing/2014/chart" uri="{C3380CC4-5D6E-409C-BE32-E72D297353CC}">
                <c16:uniqueId val="{00000002-6EBF-4F53-B306-AF28DB85214C}"/>
              </c:ext>
            </c:extLst>
          </c:dPt>
          <c:dPt>
            <c:idx val="1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57150"/>
              </a:sp3d>
            </c:spPr>
            <c:extLst>
              <c:ext xmlns:c16="http://schemas.microsoft.com/office/drawing/2014/chart" uri="{C3380CC4-5D6E-409C-BE32-E72D297353CC}">
                <c16:uniqueId val="{00000004-6EBF-4F53-B306-AF28DB85214C}"/>
              </c:ext>
            </c:extLst>
          </c:dPt>
          <c:dPt>
            <c:idx val="2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57150"/>
              </a:sp3d>
            </c:spPr>
            <c:extLst>
              <c:ext xmlns:c16="http://schemas.microsoft.com/office/drawing/2014/chart" uri="{C3380CC4-5D6E-409C-BE32-E72D297353CC}">
                <c16:uniqueId val="{00000003-6EBF-4F53-B306-AF28DB85214C}"/>
              </c:ext>
            </c:extLst>
          </c:dPt>
          <c:dLbls>
            <c:dLbl>
              <c:idx val="0"/>
              <c:layout>
                <c:manualLayout>
                  <c:x val="-4.6503745274882241E-2"/>
                  <c:y val="-2.4920506148154459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lt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en-US" sz="1400" dirty="0"/>
                      <a:t>45,8%</a:t>
                    </a:r>
                    <a:endParaRPr lang="en-US" dirty="0"/>
                  </a:p>
                </c:rich>
              </c:tx>
              <c:numFmt formatCode="0.0%" sourceLinked="0"/>
              <c:spPr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lt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EBF-4F53-B306-AF28DB85214C}"/>
                </c:ext>
              </c:extLst>
            </c:dLbl>
            <c:dLbl>
              <c:idx val="1"/>
              <c:layout>
                <c:manualLayout>
                  <c:x val="2.0429591604236856E-3"/>
                  <c:y val="-2.541316745080266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lt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en-US" sz="1400" dirty="0"/>
                      <a:t>27,1%</a:t>
                    </a:r>
                    <a:endParaRPr lang="en-US" dirty="0"/>
                  </a:p>
                </c:rich>
              </c:tx>
              <c:numFmt formatCode="0.0%" sourceLinked="0"/>
              <c:spPr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lt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EBF-4F53-B306-AF28DB85214C}"/>
                </c:ext>
              </c:extLst>
            </c:dLbl>
            <c:dLbl>
              <c:idx val="2"/>
              <c:layout>
                <c:manualLayout>
                  <c:x val="1.4271867043812178E-2"/>
                  <c:y val="4.683471015756938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lt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en-US" sz="1400" dirty="0"/>
                      <a:t>27,1%</a:t>
                    </a:r>
                    <a:endParaRPr lang="en-US" dirty="0"/>
                  </a:p>
                </c:rich>
              </c:tx>
              <c:numFmt formatCode="0.0%" sourceLinked="0"/>
              <c:spPr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lt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EBF-4F53-B306-AF28DB85214C}"/>
                </c:ext>
              </c:extLst>
            </c:dLbl>
            <c:numFmt formatCode="0.0%" sourceLinked="0"/>
            <c:spPr>
              <a:pattFill prst="pct75">
                <a:fgClr>
                  <a:prstClr val="black">
                    <a:lumMod val="75000"/>
                    <a:lumOff val="25000"/>
                  </a:prstClr>
                </a:fgClr>
                <a:bgClr>
                  <a:prstClr val="black">
                    <a:lumMod val="65000"/>
                    <a:lumOff val="35000"/>
                  </a:prst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lt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электрон. Аукционы</c:v>
                </c:pt>
                <c:pt idx="1">
                  <c:v>закупки у ед.поставщика</c:v>
                </c:pt>
                <c:pt idx="2">
                  <c:v>эл.закупки у ед.поставщика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22</c:v>
                </c:pt>
                <c:pt idx="1">
                  <c:v>13</c:v>
                </c:pt>
                <c:pt idx="2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EBF-4F53-B306-AF28DB85214C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182"/>
        <c:holeSize val="54"/>
      </c:doughnutChart>
      <c:spPr>
        <a:noFill/>
        <a:ln>
          <a:noFill/>
        </a:ln>
        <a:effectLst/>
      </c:spPr>
    </c:plotArea>
    <c:plotVisOnly val="1"/>
    <c:dispBlanksAs val="zero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008288715380289"/>
          <c:y val="0.19180938320209981"/>
          <c:w val="0.5714971994946616"/>
          <c:h val="0.8001183608390195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"/>
          <c:dPt>
            <c:idx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6EBF-4F53-B306-AF28DB85214C}"/>
              </c:ext>
            </c:extLst>
          </c:dPt>
          <c:dPt>
            <c:idx val="1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6EBF-4F53-B306-AF28DB85214C}"/>
              </c:ext>
            </c:extLst>
          </c:dPt>
          <c:dPt>
            <c:idx val="2"/>
            <c:bubble3D val="0"/>
            <c:spPr>
              <a:solidFill>
                <a:srgbClr val="FFFF1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6EBF-4F53-B306-AF28DB85214C}"/>
              </c:ext>
            </c:extLst>
          </c:dPt>
          <c:dLbls>
            <c:dLbl>
              <c:idx val="0"/>
              <c:layout>
                <c:manualLayout>
                  <c:x val="-3.0834144478067648E-3"/>
                  <c:y val="9.138269868914532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EBF-4F53-B306-AF28DB85214C}"/>
                </c:ext>
              </c:extLst>
            </c:dLbl>
            <c:dLbl>
              <c:idx val="1"/>
              <c:layout>
                <c:manualLayout>
                  <c:x val="2.0430663048894176E-3"/>
                  <c:y val="2.090222885093173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EBF-4F53-B306-AF28DB85214C}"/>
                </c:ext>
              </c:extLst>
            </c:dLbl>
            <c:dLbl>
              <c:idx val="2"/>
              <c:layout>
                <c:manualLayout>
                  <c:x val="1.1409785966789713E-2"/>
                  <c:y val="1.736111111111111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EBF-4F53-B306-AF28DB85214C}"/>
                </c:ext>
              </c:extLst>
            </c:dLbl>
            <c:numFmt formatCode="0.0%" sourceLinked="0"/>
            <c:spPr>
              <a:pattFill prst="pct75">
                <a:fgClr>
                  <a:prstClr val="black">
                    <a:lumMod val="75000"/>
                    <a:lumOff val="25000"/>
                  </a:prstClr>
                </a:fgClr>
                <a:bgClr>
                  <a:prstClr val="black">
                    <a:lumMod val="65000"/>
                    <a:lumOff val="35000"/>
                  </a:prst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lt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налоговые</c:v>
                </c:pt>
                <c:pt idx="1">
                  <c:v>поступления из областного бюджета</c:v>
                </c:pt>
                <c:pt idx="2">
                  <c:v>неналоговые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111398.5</c:v>
                </c:pt>
                <c:pt idx="1">
                  <c:v>78930.7</c:v>
                </c:pt>
                <c:pt idx="2">
                  <c:v>8259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EBF-4F53-B306-AF28DB85214C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177"/>
        <c:holeSize val="53"/>
      </c:doughnutChart>
      <c:spPr>
        <a:noFill/>
        <a:ln>
          <a:noFill/>
        </a:ln>
        <a:effectLst/>
      </c:spPr>
    </c:plotArea>
    <c:plotVisOnly val="1"/>
    <c:dispBlanksAs val="zero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  <a:t>Убыток организаций</a:t>
            </a:r>
          </a:p>
        </c:rich>
      </c:tx>
      <c:layout>
        <c:manualLayout>
          <c:xMode val="edge"/>
          <c:yMode val="edge"/>
          <c:x val="0.28002945252704253"/>
          <c:y val="1.08133050666689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3597126338450896"/>
          <c:y val="0.18391080630408516"/>
          <c:w val="0.83458548303859936"/>
          <c:h val="0.651234635610908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Убыток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2.9443253576891637E-3"/>
                  <c:y val="7.6238564742501973E-3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rPr>
                      <a:t>5850,8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8F5-4D89-8920-40F20FF04A25}"/>
                </c:ext>
              </c:extLst>
            </c:dLbl>
            <c:dLbl>
              <c:idx val="1"/>
              <c:layout>
                <c:manualLayout>
                  <c:x val="2.9443253576891637E-3"/>
                  <c:y val="2.0434086381446569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8812,3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8F5-4D89-8920-40F20FF04A2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 - февраль 2025 года</c:v>
                </c:pt>
                <c:pt idx="1">
                  <c:v>январь - февраль 2026 года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5850.8</c:v>
                </c:pt>
                <c:pt idx="1">
                  <c:v>8812.2999999999993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B7E-4919-94B3-724C8FFEA7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80957472"/>
        <c:axId val="1680969984"/>
      </c:barChart>
      <c:catAx>
        <c:axId val="168095747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80969984"/>
        <c:crosses val="autoZero"/>
        <c:auto val="1"/>
        <c:lblAlgn val="ctr"/>
        <c:lblOffset val="100"/>
        <c:noMultiLvlLbl val="0"/>
      </c:catAx>
      <c:valAx>
        <c:axId val="1680969984"/>
        <c:scaling>
          <c:orientation val="minMax"/>
          <c:max val="9000"/>
          <c:min val="3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80957472"/>
        <c:crosses val="autoZero"/>
        <c:crossBetween val="between"/>
        <c:majorUnit val="1000"/>
        <c:minorUnit val="30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40"/>
      <c:rotY val="190"/>
      <c:depthPercent val="11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8448934240439316"/>
          <c:y val="2.9815057009291542E-2"/>
          <c:w val="0.58070898440904561"/>
          <c:h val="0.5472862108882795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5"/>
          <c:dPt>
            <c:idx val="0"/>
            <c:bubble3D val="0"/>
            <c:spPr>
              <a:solidFill>
                <a:srgbClr val="6600FF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1-2F2D-46BD-93AA-D6837862FB17}"/>
              </c:ext>
            </c:extLst>
          </c:dPt>
          <c:dPt>
            <c:idx val="1"/>
            <c:bubble3D val="0"/>
            <c:spPr>
              <a:solidFill>
                <a:srgbClr val="72E52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2-2F2D-46BD-93AA-D6837862FB17}"/>
              </c:ext>
            </c:extLst>
          </c:dPt>
          <c:dPt>
            <c:idx val="2"/>
            <c:bubble3D val="0"/>
            <c:spPr>
              <a:solidFill>
                <a:srgbClr val="FF000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3-2F2D-46BD-93AA-D6837862FB17}"/>
              </c:ext>
            </c:extLst>
          </c:dPt>
          <c:dPt>
            <c:idx val="3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4-2F2D-46BD-93AA-D6837862FB17}"/>
              </c:ext>
            </c:extLst>
          </c:dPt>
          <c:dPt>
            <c:idx val="4"/>
            <c:bubble3D val="0"/>
            <c:explosion val="8"/>
            <c:spPr>
              <a:solidFill>
                <a:srgbClr val="CB790B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8-1546-4FD2-93A6-8D0851741271}"/>
              </c:ext>
            </c:extLst>
          </c:dPt>
          <c:dPt>
            <c:idx val="5"/>
            <c:bubble3D val="0"/>
            <c:explosion val="8"/>
            <c:spPr>
              <a:solidFill>
                <a:srgbClr val="34BBB8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9-1546-4FD2-93A6-8D0851741271}"/>
              </c:ext>
            </c:extLst>
          </c:dPt>
          <c:dPt>
            <c:idx val="6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A-1546-4FD2-93A6-8D0851741271}"/>
              </c:ext>
            </c:extLst>
          </c:dPt>
          <c:dPt>
            <c:idx val="7"/>
            <c:bubble3D val="0"/>
            <c:spPr>
              <a:solidFill>
                <a:srgbClr val="D5B8EA"/>
              </a:solidFill>
            </c:spPr>
            <c:extLst>
              <c:ext xmlns:c16="http://schemas.microsoft.com/office/drawing/2014/chart" uri="{C3380CC4-5D6E-409C-BE32-E72D297353CC}">
                <c16:uniqueId val="{0000000B-1546-4FD2-93A6-8D0851741271}"/>
              </c:ext>
            </c:extLst>
          </c:dPt>
          <c:dPt>
            <c:idx val="8"/>
            <c:bubble3D val="0"/>
            <c:explosion val="13"/>
            <c:spPr>
              <a:solidFill>
                <a:srgbClr val="66FF66"/>
              </a:solidFill>
            </c:spPr>
            <c:extLst>
              <c:ext xmlns:c16="http://schemas.microsoft.com/office/drawing/2014/chart" uri="{C3380CC4-5D6E-409C-BE32-E72D297353CC}">
                <c16:uniqueId val="{00000010-3BDC-43F8-A475-E6AC364276BF}"/>
              </c:ext>
            </c:extLst>
          </c:dPt>
          <c:dPt>
            <c:idx val="10"/>
            <c:bubble3D val="0"/>
            <c:explosion val="7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12-D76C-4F97-9301-4BEB951B1C73}"/>
              </c:ext>
            </c:extLst>
          </c:dPt>
          <c:dLbls>
            <c:dLbl>
              <c:idx val="0"/>
              <c:layout>
                <c:manualLayout>
                  <c:x val="-0.15153966789304787"/>
                  <c:y val="-7.226299057186869E-2"/>
                </c:manualLayout>
              </c:layout>
              <c:tx>
                <c:rich>
                  <a:bodyPr/>
                  <a:lstStyle/>
                  <a:p>
                    <a:fld id="{DC6F3240-2D41-4534-95CC-9C19FF6BD4F6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[ИМЯ КАТЕГОРИИ]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</a:p>
                  <a:p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(</a:t>
                    </a:r>
                    <a:fld id="{F3D5E9DC-AB4C-4801-9113-FE5E66E77DEC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5,6%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2F2D-46BD-93AA-D6837862FB17}"/>
                </c:ext>
              </c:extLst>
            </c:dLbl>
            <c:dLbl>
              <c:idx val="1"/>
              <c:layout>
                <c:manualLayout>
                  <c:x val="-0.11277342649556935"/>
                  <c:y val="-0.16328193561825805"/>
                </c:manualLayout>
              </c:layout>
              <c:tx>
                <c:rich>
                  <a:bodyPr/>
                  <a:lstStyle/>
                  <a:p>
                    <a:fld id="{72D956BC-6510-428C-9C82-F91FACBED535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[ИМЯ КАТЕГОРИИ]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  <a:p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(</a:t>
                    </a:r>
                    <a:fld id="{1DADD12B-FAAC-473E-8A73-74B220BF1C09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</a:t>
                    </a:r>
                    <a:fld id="{BB97491B-2D9C-4AD1-949D-27710DBF24EC}" type="PERCENTAGE"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2F2D-46BD-93AA-D6837862FB17}"/>
                </c:ext>
              </c:extLst>
            </c:dLbl>
            <c:dLbl>
              <c:idx val="2"/>
              <c:layout>
                <c:manualLayout>
                  <c:x val="0.25439807512695367"/>
                  <c:y val="2.7104597281174128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71EA52C3-9D61-400E-9212-DAC5C334E158}" type="CATEGORYNAME">
                      <a:rPr lang="ru-RU" sz="105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 i="0" u="none" strike="noStrike" kern="1200" spc="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sz="105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(</a:t>
                    </a:r>
                    <a:fld id="{E70BA8B1-FE2D-410F-A119-74157034EC60}" type="VALUE">
                      <a:rPr lang="ru-RU" sz="105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 i="0" u="none" strike="noStrike" kern="1200" spc="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r>
                      <a:rPr lang="ru-RU" sz="105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5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5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</a:t>
                    </a:r>
                    <a:fld id="{38E914C0-0A6D-4DDE-A9A5-EAFF769BCFCA}" type="PERCENTAGE">
                      <a:rPr lang="ru-RU" sz="105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 i="0" u="none" strike="noStrike" kern="1200" spc="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sz="105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128550165513663"/>
                      <c:h val="0.1157095257933323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2F2D-46BD-93AA-D6837862FB17}"/>
                </c:ext>
              </c:extLst>
            </c:dLbl>
            <c:dLbl>
              <c:idx val="3"/>
              <c:layout>
                <c:manualLayout>
                  <c:x val="7.3698200014282483E-2"/>
                  <c:y val="-0.13365607723487008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B74CC1D3-8DCB-4556-A374-8A4702783B18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 i="0" u="none" strike="noStrike" kern="1200" spc="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</a:p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(</a:t>
                    </a:r>
                    <a:fld id="{E803DFD2-CE6B-49E0-A8B9-421A394D3F3E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 i="0" u="none" strike="noStrike" kern="1200" spc="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</a:t>
                    </a:r>
                    <a:fld id="{79EB994C-51EA-4EC8-8051-6744FCA7A030}" type="PERCENTAGE"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 i="0" u="none" strike="noStrike" kern="1200" spc="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566087101742403"/>
                      <c:h val="0.1383284189354850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2F2D-46BD-93AA-D6837862FB17}"/>
                </c:ext>
              </c:extLst>
            </c:dLbl>
            <c:dLbl>
              <c:idx val="4"/>
              <c:layout>
                <c:manualLayout>
                  <c:x val="0.14022569687523009"/>
                  <c:y val="4.5198516631551628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F5522253-1BF7-4631-B0C9-18FD7AC74AA5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 i="0" u="none" strike="noStrike" kern="1200" spc="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</a:p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(</a:t>
                    </a:r>
                    <a:fld id="{252FC6F0-6B97-4002-82E8-E3DFCDEBDBD7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 i="0" u="none" strike="noStrike" kern="1200" spc="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</a:t>
                    </a:r>
                    <a:fld id="{87052887-ECA7-4FEC-93FE-E8F2BD1CC94B}" type="PERCENTAGE"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 i="0" u="none" strike="noStrike" kern="1200" spc="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3532427689337"/>
                      <c:h val="0.1266986259036288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1546-4FD2-93A6-8D0851741271}"/>
                </c:ext>
              </c:extLst>
            </c:dLbl>
            <c:dLbl>
              <c:idx val="5"/>
              <c:layout>
                <c:manualLayout>
                  <c:x val="0.14382072005051724"/>
                  <c:y val="0.211038955495531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9D3B5B1F-546F-4F02-9F56-B6E5E07C03BF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 i="0" u="none" strike="noStrike" kern="1200" spc="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</a:p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(</a:t>
                    </a:r>
                    <a:fld id="{DB3F86C6-847B-459D-86CC-CA3D0D0B36A4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 i="0" u="none" strike="noStrike" kern="1200" spc="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</a:t>
                    </a:r>
                    <a:fld id="{56823D3A-9765-4635-9821-8DBAAFB88AF7}" type="PERCENTAGE"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 i="0" u="none" strike="noStrike" kern="1200" spc="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632491623102299"/>
                      <c:h val="0.109535226585896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1546-4FD2-93A6-8D0851741271}"/>
                </c:ext>
              </c:extLst>
            </c:dLbl>
            <c:dLbl>
              <c:idx val="6"/>
              <c:layout>
                <c:manualLayout>
                  <c:x val="1.4282477031359033E-3"/>
                  <c:y val="0.18160080178386676"/>
                </c:manualLayout>
              </c:layout>
              <c:tx>
                <c:rich>
                  <a:bodyPr/>
                  <a:lstStyle/>
                  <a:p>
                    <a:fld id="{6933B007-83BB-41C1-8D64-F9220ECDE121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[ИМЯ КАТЕГОРИИ]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  <a:p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(</a:t>
                    </a:r>
                    <a:fld id="{A6B61FCE-230C-4C9E-8DFF-02379EA3AFDB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</a:t>
                    </a:r>
                    <a:fld id="{5AFF17F8-B7A2-42CE-9604-131A9EFF2252}" type="PERCENTAGE"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A-1546-4FD2-93A6-8D0851741271}"/>
                </c:ext>
              </c:extLst>
            </c:dLbl>
            <c:dLbl>
              <c:idx val="7"/>
              <c:layout>
                <c:manualLayout>
                  <c:x val="-9.9977339219513295E-2"/>
                  <c:y val="0.29815057009291529"/>
                </c:manualLayout>
              </c:layout>
              <c:tx>
                <c:rich>
                  <a:bodyPr/>
                  <a:lstStyle/>
                  <a:p>
                    <a:fld id="{4B3F4D4D-343A-4678-8A03-EE1A0E4377A4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[ИМЯ КАТЕГОРИИ]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</a:p>
                  <a:p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(</a:t>
                    </a:r>
                    <a:fld id="{B80CCADF-BC68-4D6F-90A4-1B25F54985C4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 </a:t>
                    </a:r>
                    <a:fld id="{5DAEA4DE-5FD3-44E7-88CC-4FB783CAB119}" type="PERCENTAGE"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1546-4FD2-93A6-8D0851741271}"/>
                </c:ext>
              </c:extLst>
            </c:dLbl>
            <c:dLbl>
              <c:idx val="8"/>
              <c:layout>
                <c:manualLayout>
                  <c:x val="-0.25150699813259431"/>
                  <c:y val="0.2740688823856825"/>
                </c:manualLayout>
              </c:layout>
              <c:tx>
                <c:rich>
                  <a:bodyPr/>
                  <a:lstStyle/>
                  <a:p>
                    <a:fld id="{F8ED603C-DF94-4335-AD2D-16FA5C557DBF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[ИМЯ КАТЕГОРИИ]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  <a:p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(</a:t>
                    </a:r>
                    <a:fld id="{0497EAAB-F06C-4F43-B0DD-C9022AF9DD14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0,1%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0-3BDC-43F8-A475-E6AC364276BF}"/>
                </c:ext>
              </c:extLst>
            </c:dLbl>
            <c:dLbl>
              <c:idx val="9"/>
              <c:layout>
                <c:manualLayout>
                  <c:x val="-0.21423715547038552"/>
                  <c:y val="0.1246811474934009"/>
                </c:manualLayout>
              </c:layout>
              <c:tx>
                <c:rich>
                  <a:bodyPr/>
                  <a:lstStyle/>
                  <a:p>
                    <a:fld id="{B11C66E9-11C0-46C9-B00B-BAF303BDF1CB}" type="CATEGORYNAME">
                      <a:rPr lang="ru-RU" baseline="0" smtClean="0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</a:p>
                  <a:p>
                    <a:r>
                      <a:rPr lang="ru-RU" baseline="0" dirty="0"/>
                      <a:t>(</a:t>
                    </a:r>
                    <a:fld id="{5935C2BB-9822-4478-B620-5E8CE2806B33}" type="VALUE">
                      <a:rPr lang="ru-RU" baseline="0" smtClean="0"/>
                      <a:pPr/>
                      <a:t>[ЗНАЧЕНИЕ]</a:t>
                    </a:fld>
                    <a:r>
                      <a:rPr lang="ru-RU" baseline="0" dirty="0"/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</a:t>
                    </a:r>
                    <a:r>
                      <a:rPr lang="ru-RU" baseline="0" dirty="0"/>
                      <a:t> 3,3%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3-DA08-471D-9729-86357FE6AF5E}"/>
                </c:ext>
              </c:extLst>
            </c:dLbl>
            <c:dLbl>
              <c:idx val="10"/>
              <c:layout>
                <c:manualLayout>
                  <c:x val="-0.23137612790801634"/>
                  <c:y val="1.3552298640587063E-2"/>
                </c:manualLayout>
              </c:layout>
              <c:tx>
                <c:rich>
                  <a:bodyPr/>
                  <a:lstStyle/>
                  <a:p>
                    <a:fld id="{F432BC40-521E-4674-95B9-452C6150649B}" type="CATEGORYNAME">
                      <a:rPr lang="ru-RU" baseline="0" smtClean="0"/>
                      <a:pPr/>
                      <a:t>[ИМЯ КАТЕГОРИИ]</a:t>
                    </a:fld>
                    <a:endParaRPr lang="ru-RU" baseline="0" dirty="0"/>
                  </a:p>
                  <a:p>
                    <a:r>
                      <a:rPr lang="ru-RU" baseline="0" dirty="0"/>
                      <a:t>(</a:t>
                    </a:r>
                    <a:fld id="{1AD54346-A39C-4E1E-87C9-3945B671DD77}" type="VALUE">
                      <a:rPr lang="ru-RU" baseline="0" smtClean="0"/>
                      <a:pPr/>
                      <a:t>[ЗНАЧЕНИЕ]</a:t>
                    </a:fld>
                    <a:r>
                      <a:rPr lang="ru-RU" baseline="0" dirty="0"/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</a:t>
                    </a:r>
                    <a:r>
                      <a:rPr lang="ru-RU" baseline="0" dirty="0"/>
                      <a:t> </a:t>
                    </a:r>
                    <a:fld id="{CBFF7811-FF81-4843-8B82-51B2E4F7987D}" type="PERCENTAGE">
                      <a:rPr lang="ru-RU" baseline="0" dirty="0"/>
                      <a:pPr/>
                      <a:t>[ПРОЦЕНТ]</a:t>
                    </a:fld>
                    <a:endParaRPr lang="ru-RU" baseline="0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2-D76C-4F97-9301-4BEB951B1C73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spc="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Лист1!$A$2:$A$12</c:f>
              <c:strCache>
                <c:ptCount val="11"/>
                <c:pt idx="0">
                  <c:v>коммунальные услуги</c:v>
                </c:pt>
                <c:pt idx="1">
                  <c:v>прочие работы, услуги</c:v>
                </c:pt>
                <c:pt idx="2">
                  <c:v>заработная плата с начислением</c:v>
                </c:pt>
                <c:pt idx="3">
                  <c:v>работы, услуги по содержанию имущества</c:v>
                </c:pt>
                <c:pt idx="4">
                  <c:v>социальные пособия и компенсации персоналу в денежной форме</c:v>
                </c:pt>
                <c:pt idx="5">
                  <c:v>арендная плата за пользование имуществом</c:v>
                </c:pt>
                <c:pt idx="6">
                  <c:v>услуги связи</c:v>
                </c:pt>
                <c:pt idx="7">
                  <c:v>транспортные услуги</c:v>
                </c:pt>
                <c:pt idx="8">
                  <c:v>иные выплаты текущего характера физическим лицам</c:v>
                </c:pt>
                <c:pt idx="9">
                  <c:v>увеличение стоимости материальных запасов</c:v>
                </c:pt>
                <c:pt idx="10">
                  <c:v>увеличение стоимости основных средств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2466.9</c:v>
                </c:pt>
                <c:pt idx="1">
                  <c:v>1904.8</c:v>
                </c:pt>
                <c:pt idx="2">
                  <c:v>33876.199999999997</c:v>
                </c:pt>
                <c:pt idx="3">
                  <c:v>1355.4</c:v>
                </c:pt>
                <c:pt idx="4">
                  <c:v>161.69999999999999</c:v>
                </c:pt>
                <c:pt idx="5">
                  <c:v>34.6</c:v>
                </c:pt>
                <c:pt idx="6">
                  <c:v>342</c:v>
                </c:pt>
                <c:pt idx="7">
                  <c:v>1458.9</c:v>
                </c:pt>
                <c:pt idx="8">
                  <c:v>3</c:v>
                </c:pt>
                <c:pt idx="9">
                  <c:v>1470.7</c:v>
                </c:pt>
                <c:pt idx="10">
                  <c:v>332.7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F2D-46BD-93AA-D6837862FB17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zero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gradFill flip="none" rotWithShape="1">
      <a:gsLst>
        <a:gs pos="0">
          <a:schemeClr val="accent6">
            <a:lumMod val="5000"/>
            <a:lumOff val="95000"/>
          </a:schemeClr>
        </a:gs>
        <a:gs pos="74000">
          <a:schemeClr val="accent6">
            <a:lumMod val="45000"/>
            <a:lumOff val="55000"/>
          </a:schemeClr>
        </a:gs>
        <a:gs pos="83000">
          <a:schemeClr val="accent6">
            <a:lumMod val="45000"/>
            <a:lumOff val="55000"/>
          </a:schemeClr>
        </a:gs>
        <a:gs pos="100000">
          <a:schemeClr val="accent6">
            <a:lumMod val="30000"/>
            <a:lumOff val="70000"/>
          </a:schemeClr>
        </a:gs>
      </a:gsLst>
      <a:lin ang="5400000" scaled="1"/>
      <a:tileRect/>
    </a:gradFill>
    <a:ln w="12700">
      <a:solidFill>
        <a:schemeClr val="accent6">
          <a:lumMod val="75000"/>
        </a:schemeClr>
      </a:solidFill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40"/>
      <c:rotY val="222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9039182945706234"/>
          <c:y val="0.13106631192159562"/>
          <c:w val="0.6499149642273403"/>
          <c:h val="0.6128706557551281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17"/>
          <c:dPt>
            <c:idx val="0"/>
            <c:bubble3D val="0"/>
            <c:explosion val="1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1-113A-416F-A708-90D8C58D7BB0}"/>
              </c:ext>
            </c:extLst>
          </c:dPt>
          <c:dPt>
            <c:idx val="1"/>
            <c:bubble3D val="0"/>
            <c:explosion val="14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3-113A-416F-A708-90D8C58D7BB0}"/>
              </c:ext>
            </c:extLst>
          </c:dPt>
          <c:dPt>
            <c:idx val="2"/>
            <c:bubble3D val="0"/>
            <c:explosion val="16"/>
            <c:spPr>
              <a:solidFill>
                <a:srgbClr val="FFFF0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7-113A-416F-A708-90D8C58D7BB0}"/>
              </c:ext>
            </c:extLst>
          </c:dPt>
          <c:dPt>
            <c:idx val="3"/>
            <c:bubble3D val="0"/>
            <c:explosion val="8"/>
            <c:spPr>
              <a:solidFill>
                <a:srgbClr val="FF00FF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9-113A-416F-A708-90D8C58D7BB0}"/>
              </c:ext>
            </c:extLst>
          </c:dPt>
          <c:dPt>
            <c:idx val="4"/>
            <c:bubble3D val="0"/>
            <c:explosion val="7"/>
            <c:spPr>
              <a:solidFill>
                <a:srgbClr val="FF000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A-3AED-4A68-A519-7202B95E4767}"/>
              </c:ext>
            </c:extLst>
          </c:dPt>
          <c:dPt>
            <c:idx val="5"/>
            <c:bubble3D val="0"/>
            <c:explosion val="9"/>
            <c:spPr>
              <a:solidFill>
                <a:schemeClr val="accent6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E-0BDF-4F58-8157-3BB5B416CEFF}"/>
              </c:ext>
            </c:extLst>
          </c:dPt>
          <c:dPt>
            <c:idx val="6"/>
            <c:bubble3D val="0"/>
            <c:explosion val="14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C-F9DF-4831-A6BD-11D11960D76F}"/>
              </c:ext>
            </c:extLst>
          </c:dPt>
          <c:dLbls>
            <c:dLbl>
              <c:idx val="0"/>
              <c:layout>
                <c:manualLayout>
                  <c:x val="-0.13076055576217524"/>
                  <c:y val="-9.2251876708448435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505AAC21-9109-44F0-B226-F8FE38793E8F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</a:p>
                  <a:p>
                    <a:pPr>
                      <a:defRPr sz="10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(159,0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</a:t>
                    </a:r>
                    <a:fld id="{B413E93E-B6E6-4545-B4ED-791C21C66EA3}" type="PERCENTAGE"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113A-416F-A708-90D8C58D7BB0}"/>
                </c:ext>
              </c:extLst>
            </c:dLbl>
            <c:dLbl>
              <c:idx val="1"/>
              <c:layout>
                <c:manualLayout>
                  <c:x val="-7.3938693294785807E-2"/>
                  <c:y val="-4.4821102914462306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7100F1D9-3262-431A-90D3-67E6003C6EFF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</a:p>
                  <a:p>
                    <a:pPr>
                      <a:defRPr sz="10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(</a:t>
                    </a:r>
                    <a:fld id="{43BB0BE6-4F72-4742-8413-EFE30435A0C6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</a:t>
                    </a:r>
                    <a:fld id="{3CC43ADC-0575-4427-9AFC-85E4F9118924}" type="PERCENTAGE"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113A-416F-A708-90D8C58D7BB0}"/>
                </c:ext>
              </c:extLst>
            </c:dLbl>
            <c:dLbl>
              <c:idx val="2"/>
              <c:layout>
                <c:manualLayout>
                  <c:x val="0.13925345561997751"/>
                  <c:y val="-2.2590317914255521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4C60383C-2E9D-4E33-BF6E-7155BEC30809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</a:p>
                  <a:p>
                    <a:pPr>
                      <a:defRPr sz="10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(</a:t>
                    </a:r>
                    <a:fld id="{3CA088E3-076A-438C-B8BF-2E351436CA42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</a:t>
                    </a:r>
                    <a:fld id="{8E2B36E6-A329-44DD-BCA6-BE064B30E0BA}" type="PERCENTAGE"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113A-416F-A708-90D8C58D7BB0}"/>
                </c:ext>
              </c:extLst>
            </c:dLbl>
            <c:dLbl>
              <c:idx val="3"/>
              <c:layout>
                <c:manualLayout>
                  <c:x val="2.4377902333463541E-2"/>
                  <c:y val="0.16976868492776648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A2D72873-266D-424D-B1CF-111B2E302382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</a:p>
                  <a:p>
                    <a:pPr>
                      <a:defRPr sz="10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(</a:t>
                    </a:r>
                    <a:fld id="{BF2A5A1B-26CA-4FCC-BF8B-A1D2362829B3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58,6%</a:t>
                    </a: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948836484497559"/>
                      <c:h val="0.1708392792265573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113A-416F-A708-90D8C58D7BB0}"/>
                </c:ext>
              </c:extLst>
            </c:dLbl>
            <c:dLbl>
              <c:idx val="4"/>
              <c:layout>
                <c:manualLayout>
                  <c:x val="0.23587865137388997"/>
                  <c:y val="0.13554190748553296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AE3B5B9C-6730-4BDE-B548-EAA04FD5524F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</a:p>
                  <a:p>
                    <a:pPr>
                      <a:defRPr sz="10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(</a:t>
                    </a:r>
                    <a:fld id="{CB8C0A33-A05B-42C9-9068-F05D9EF924A3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</a:t>
                    </a:r>
                    <a:fld id="{EBD571B4-C1BE-4C42-AADA-DEB85AABDBEC}" type="PERCENTAGE"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A-3AED-4A68-A519-7202B95E4767}"/>
                </c:ext>
              </c:extLst>
            </c:dLbl>
            <c:dLbl>
              <c:idx val="5"/>
              <c:layout>
                <c:manualLayout>
                  <c:x val="-2.4450835813147144E-2"/>
                  <c:y val="0.1750749638354801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E1ACE8C9-5415-4948-9145-4E21A36943CF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</a:p>
                  <a:p>
                    <a:pPr>
                      <a:defRPr sz="10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(</a:t>
                    </a:r>
                    <a:fld id="{7952CACB-4155-4B38-B5E5-15CCBAC37ED9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</a:t>
                    </a:r>
                    <a:fld id="{037BFFE7-5260-42D2-94DD-7CE8C36BC3D3}" type="PERCENTAGE"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E-0BDF-4F58-8157-3BB5B416CEFF}"/>
                </c:ext>
              </c:extLst>
            </c:dLbl>
            <c:dLbl>
              <c:idx val="6"/>
              <c:layout>
                <c:manualLayout>
                  <c:x val="-0.12656903244452639"/>
                  <c:y val="1.9766528174973576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9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8880B074-970F-4F3A-8A73-89C46BBCDC59}" type="CATEGORYNAME">
                      <a:rPr lang="ru-RU" smtClean="0"/>
                      <a:pPr>
                        <a:defRPr sz="9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baseline="0" dirty="0"/>
                      <a:t> </a:t>
                    </a:r>
                  </a:p>
                  <a:p>
                    <a:pPr>
                      <a:defRPr sz="9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ru-RU" baseline="0" dirty="0"/>
                      <a:t>(</a:t>
                    </a:r>
                    <a:fld id="{7D72DF75-2129-4B0B-AD85-EA9419455B53}" type="VALUE">
                      <a:rPr lang="ru-RU" baseline="0" smtClean="0"/>
                      <a:pPr>
                        <a:defRPr sz="9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r>
                      <a:rPr lang="ru-RU" baseline="0" dirty="0"/>
                      <a:t> </a:t>
                    </a:r>
                    <a:r>
                      <a:rPr lang="ru-RU" sz="9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9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</a:t>
                    </a:r>
                    <a:r>
                      <a:rPr lang="ru-RU" baseline="0" dirty="0"/>
                      <a:t> </a:t>
                    </a:r>
                    <a:fld id="{26EA59F0-C3E0-4C72-99D3-6A41C0B11AB8}" type="PERCENTAGE">
                      <a:rPr lang="ru-RU" baseline="0"/>
                      <a:pPr>
                        <a:defRPr sz="9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baseline="0" dirty="0"/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C-F9DF-4831-A6BD-11D11960D76F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spc="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bg2">
                      <a:lumMod val="10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услуги связи</c:v>
                </c:pt>
                <c:pt idx="1">
                  <c:v>коммунальные услуги</c:v>
                </c:pt>
                <c:pt idx="2">
                  <c:v>прочие работы, услуги</c:v>
                </c:pt>
                <c:pt idx="3">
                  <c:v>безвозмездные перечисления государственным (муниципальным) бюджетным и автономным учреждениям</c:v>
                </c:pt>
                <c:pt idx="4">
                  <c:v>безвозмездные перечисления некоммерческим организациям</c:v>
                </c:pt>
                <c:pt idx="5">
                  <c:v>увеличение стоимости материальных запасов</c:v>
                </c:pt>
                <c:pt idx="6">
                  <c:v>страхование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159</c:v>
                </c:pt>
                <c:pt idx="1">
                  <c:v>3107.7</c:v>
                </c:pt>
                <c:pt idx="2">
                  <c:v>166.6</c:v>
                </c:pt>
                <c:pt idx="3">
                  <c:v>5162.3999999999996</c:v>
                </c:pt>
                <c:pt idx="4">
                  <c:v>165.1</c:v>
                </c:pt>
                <c:pt idx="5">
                  <c:v>46.7</c:v>
                </c:pt>
                <c:pt idx="6">
                  <c:v>12.7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113A-416F-A708-90D8C58D7BB0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zero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gradFill>
      <a:gsLst>
        <a:gs pos="0">
          <a:schemeClr val="accent5">
            <a:lumMod val="5000"/>
            <a:lumOff val="95000"/>
          </a:schemeClr>
        </a:gs>
        <a:gs pos="74000">
          <a:schemeClr val="accent5">
            <a:lumMod val="45000"/>
            <a:lumOff val="55000"/>
          </a:schemeClr>
        </a:gs>
        <a:gs pos="83000">
          <a:schemeClr val="accent5">
            <a:lumMod val="45000"/>
            <a:lumOff val="55000"/>
          </a:schemeClr>
        </a:gs>
        <a:gs pos="100000">
          <a:schemeClr val="accent5">
            <a:lumMod val="30000"/>
            <a:lumOff val="70000"/>
          </a:schemeClr>
        </a:gs>
      </a:gsLst>
      <a:lin ang="5400000" scaled="1"/>
    </a:gradFill>
    <a:ln>
      <a:solidFill>
        <a:schemeClr val="accent5">
          <a:lumMod val="75000"/>
        </a:schemeClr>
      </a:solidFill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dirty="0"/>
              <a:t>По муниципальному округу</a:t>
            </a:r>
          </a:p>
        </c:rich>
      </c:tx>
      <c:layout>
        <c:manualLayout>
          <c:xMode val="edge"/>
          <c:yMode val="edge"/>
          <c:x val="0.22867089396771875"/>
          <c:y val="1.4699266888531718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  <c:spPr>
        <a:ln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1668863738666324"/>
          <c:y val="0.14743364689197311"/>
          <c:w val="0.86859798567592772"/>
          <c:h val="0.73526620333754378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 городскому округу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3.4788269843654296E-2"/>
                  <c:y val="-0.3444991176581791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F24-4F58-ABA3-0B9ACE716931}"/>
                </c:ext>
              </c:extLst>
            </c:dLbl>
            <c:dLbl>
              <c:idx val="1"/>
              <c:layout>
                <c:manualLayout>
                  <c:x val="4.0578260499885908E-2"/>
                  <c:y val="-0.310298823364195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F24-4F58-ABA3-0B9ACE71693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январь-март 2025</c:v>
                </c:pt>
                <c:pt idx="1">
                  <c:v>январь-март 2026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72081</c:v>
                </c:pt>
                <c:pt idx="1">
                  <c:v>70130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F24-4F58-ABA3-0B9ACE7169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847789744"/>
        <c:axId val="1847777232"/>
        <c:axId val="0"/>
      </c:bar3DChart>
      <c:catAx>
        <c:axId val="18477897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>
            <a:solidFill>
              <a:schemeClr val="bg2">
                <a:lumMod val="90000"/>
              </a:schemeClr>
            </a:solidFill>
          </a:ln>
        </c:spPr>
        <c:txPr>
          <a:bodyPr/>
          <a:lstStyle/>
          <a:p>
            <a:pPr>
              <a:defRPr sz="10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847777232"/>
        <c:crosses val="autoZero"/>
        <c:auto val="1"/>
        <c:lblAlgn val="ctr"/>
        <c:lblOffset val="100"/>
        <c:noMultiLvlLbl val="0"/>
      </c:catAx>
      <c:valAx>
        <c:axId val="1847777232"/>
        <c:scaling>
          <c:orientation val="minMax"/>
          <c:max val="100000"/>
          <c:min val="0"/>
        </c:scaling>
        <c:delete val="0"/>
        <c:axPos val="l"/>
        <c:majorGridlines>
          <c:spPr>
            <a:ln>
              <a:solidFill>
                <a:schemeClr val="bg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847789744"/>
        <c:crosses val="autoZero"/>
        <c:crossBetween val="between"/>
        <c:majorUnit val="20000"/>
        <c:minorUnit val="5000"/>
      </c:valAx>
      <c:spPr>
        <a:noFill/>
        <a:ln w="25400">
          <a:noFill/>
        </a:ln>
      </c:spPr>
    </c:plotArea>
    <c:plotVisOnly val="1"/>
    <c:dispBlanksAs val="gap"/>
    <c:showDLblsOverMax val="0"/>
  </c:chart>
  <c:spPr>
    <a:solidFill>
      <a:schemeClr val="accent1">
        <a:alpha val="15000"/>
      </a:schemeClr>
    </a:solidFill>
    <a:ln>
      <a:solidFill>
        <a:schemeClr val="accent1"/>
      </a:solidFill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dirty="0"/>
              <a:t>Динамика</a:t>
            </a:r>
            <a:r>
              <a:rPr lang="ru-RU" baseline="0" dirty="0"/>
              <a:t> по месяцам в 2026 году</a:t>
            </a:r>
            <a:endParaRPr lang="ru-RU" dirty="0"/>
          </a:p>
        </c:rich>
      </c:tx>
      <c:layout>
        <c:manualLayout>
          <c:xMode val="edge"/>
          <c:yMode val="edge"/>
          <c:x val="0.21709091265525551"/>
          <c:y val="1.4699266888531718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  <c:spPr>
        <a:ln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1668863738666324"/>
          <c:y val="0.14743364689197311"/>
          <c:w val="0.85122798717583614"/>
          <c:h val="0.73526620333754378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 городскому округу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3.478826984365424E-2"/>
                  <c:y val="-0.3382055902336909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F24-4F58-ABA3-0B9ACE716931}"/>
                </c:ext>
              </c:extLst>
            </c:dLbl>
            <c:dLbl>
              <c:idx val="1"/>
              <c:layout>
                <c:manualLayout>
                  <c:x val="3.1893274515538486E-2"/>
                  <c:y val="-0.3049344325584185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F24-4F58-ABA3-0B9ACE716931}"/>
                </c:ext>
              </c:extLst>
            </c:dLbl>
            <c:dLbl>
              <c:idx val="2"/>
              <c:layout>
                <c:manualLayout>
                  <c:x val="2.6054957953042263E-2"/>
                  <c:y val="-0.3218604038207617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763-4174-BE3E-86011CBF776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73874</c:v>
                </c:pt>
                <c:pt idx="1">
                  <c:v>67605</c:v>
                </c:pt>
                <c:pt idx="2">
                  <c:v>68906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F24-4F58-ABA3-0B9ACE7169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847778320"/>
        <c:axId val="1847783760"/>
        <c:axId val="0"/>
      </c:bar3DChart>
      <c:catAx>
        <c:axId val="18477783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>
            <a:solidFill>
              <a:schemeClr val="bg2">
                <a:lumMod val="90000"/>
              </a:schemeClr>
            </a:solidFill>
          </a:ln>
        </c:spPr>
        <c:txPr>
          <a:bodyPr/>
          <a:lstStyle/>
          <a:p>
            <a:pPr>
              <a:defRPr sz="10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847783760"/>
        <c:crosses val="autoZero"/>
        <c:auto val="1"/>
        <c:lblAlgn val="ctr"/>
        <c:lblOffset val="100"/>
        <c:noMultiLvlLbl val="0"/>
      </c:catAx>
      <c:valAx>
        <c:axId val="1847783760"/>
        <c:scaling>
          <c:orientation val="minMax"/>
          <c:max val="100000"/>
          <c:min val="0"/>
        </c:scaling>
        <c:delete val="0"/>
        <c:axPos val="l"/>
        <c:majorGridlines>
          <c:spPr>
            <a:ln>
              <a:solidFill>
                <a:schemeClr val="bg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847778320"/>
        <c:crosses val="autoZero"/>
        <c:crossBetween val="between"/>
        <c:majorUnit val="20000"/>
        <c:minorUnit val="5000"/>
      </c:valAx>
      <c:spPr>
        <a:noFill/>
        <a:ln w="25400">
          <a:noFill/>
        </a:ln>
      </c:spPr>
    </c:plotArea>
    <c:plotVisOnly val="1"/>
    <c:dispBlanksAs val="gap"/>
    <c:showDLblsOverMax val="0"/>
  </c:chart>
  <c:spPr>
    <a:solidFill>
      <a:schemeClr val="accent1">
        <a:alpha val="15000"/>
      </a:schemeClr>
    </a:solidFill>
    <a:ln>
      <a:solidFill>
        <a:schemeClr val="accent1"/>
      </a:solidFill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dirty="0"/>
              <a:t>Динамика по месяцам в 2026 году</a:t>
            </a:r>
          </a:p>
        </c:rich>
      </c:tx>
      <c:layout>
        <c:manualLayout>
          <c:xMode val="edge"/>
          <c:yMode val="edge"/>
          <c:x val="0.22639085934011421"/>
          <c:y val="1.3820777525747093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1928880708115581E-2"/>
          <c:y val="0.16560261080478744"/>
          <c:w val="0.92807111929188446"/>
          <c:h val="0.74014256843519666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Динамика по месяцам в 2026 году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3.6529664881271011E-2"/>
                  <c:y val="-0.3649795695453136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38643854667255"/>
                      <c:h val="0.1318127207682111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8816-4E62-AB6B-AACA0D189DB8}"/>
                </c:ext>
              </c:extLst>
            </c:dLbl>
            <c:dLbl>
              <c:idx val="1"/>
              <c:layout>
                <c:manualLayout>
                  <c:x val="3.8086334103822006E-2"/>
                  <c:y val="-0.353826597928115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816-4E62-AB6B-AACA0D189DB8}"/>
                </c:ext>
              </c:extLst>
            </c:dLbl>
            <c:dLbl>
              <c:idx val="2"/>
              <c:layout>
                <c:manualLayout>
                  <c:x val="2.2835403972019754E-2"/>
                  <c:y val="-0.372056790880920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816-4E62-AB6B-AACA0D189DB8}"/>
                </c:ext>
              </c:extLst>
            </c:dLbl>
            <c:dLbl>
              <c:idx val="3"/>
              <c:layout>
                <c:manualLayout>
                  <c:x val="4.7591059651970477E-3"/>
                  <c:y val="-0.2944003360516614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816-4E62-AB6B-AACA0D189DB8}"/>
                </c:ext>
              </c:extLst>
            </c:dLbl>
            <c:dLbl>
              <c:idx val="4"/>
              <c:layout>
                <c:manualLayout>
                  <c:x val="8.25124322399543E-3"/>
                  <c:y val="-0.3626524865247419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816-4E62-AB6B-AACA0D189DB8}"/>
                </c:ext>
              </c:extLst>
            </c:dLbl>
            <c:dLbl>
              <c:idx val="5"/>
              <c:layout>
                <c:manualLayout>
                  <c:x val="8.251418461714238E-3"/>
                  <c:y val="-0.3119385762567748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816-4E62-AB6B-AACA0D189DB8}"/>
                </c:ext>
              </c:extLst>
            </c:dLbl>
            <c:dLbl>
              <c:idx val="6"/>
              <c:layout>
                <c:manualLayout>
                  <c:x val="5.5597671020622208E-3"/>
                  <c:y val="-0.2633790386325193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8816-4E62-AB6B-AACA0D189DB8}"/>
                </c:ext>
              </c:extLst>
            </c:dLbl>
            <c:dLbl>
              <c:idx val="7"/>
              <c:layout>
                <c:manualLayout>
                  <c:x val="2.3902424834409118E-3"/>
                  <c:y val="-0.3094533755526043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67A-48FB-BC65-DE83C096D969}"/>
                </c:ext>
              </c:extLst>
            </c:dLbl>
            <c:dLbl>
              <c:idx val="8"/>
              <c:layout>
                <c:manualLayout>
                  <c:x val="8.2833117265226144E-3"/>
                  <c:y val="-0.3052715927883836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811-4DB4-B1CF-C49B118E88F5}"/>
                </c:ext>
              </c:extLst>
            </c:dLbl>
            <c:dLbl>
              <c:idx val="9"/>
              <c:layout>
                <c:manualLayout>
                  <c:x val="9.2175040050580612E-3"/>
                  <c:y val="-0.3086640314083517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77F-42A4-8919-0064C6297CDC}"/>
                </c:ext>
              </c:extLst>
            </c:dLbl>
            <c:dLbl>
              <c:idx val="10"/>
              <c:layout>
                <c:manualLayout>
                  <c:x val="1.1127595139186063E-2"/>
                  <c:y val="-0.3040571055664360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BA3-4EF9-98FF-EFE13C7F735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49431</c:v>
                </c:pt>
                <c:pt idx="1">
                  <c:v>49062</c:v>
                </c:pt>
                <c:pt idx="2">
                  <c:v>50973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8816-4E62-AB6B-AACA0D189D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847789200"/>
        <c:axId val="1847781584"/>
        <c:axId val="0"/>
      </c:bar3DChart>
      <c:catAx>
        <c:axId val="184778920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847781584"/>
        <c:crosses val="autoZero"/>
        <c:auto val="1"/>
        <c:lblAlgn val="ctr"/>
        <c:lblOffset val="100"/>
        <c:noMultiLvlLbl val="0"/>
      </c:catAx>
      <c:valAx>
        <c:axId val="1847781584"/>
        <c:scaling>
          <c:orientation val="minMax"/>
          <c:max val="60000"/>
          <c:min val="0"/>
        </c:scaling>
        <c:delete val="0"/>
        <c:axPos val="l"/>
        <c:majorGridlines>
          <c:spPr>
            <a:ln>
              <a:solidFill>
                <a:schemeClr val="bg2">
                  <a:lumMod val="90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9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847789200"/>
        <c:crosses val="autoZero"/>
        <c:crossBetween val="between"/>
        <c:majorUnit val="20000"/>
        <c:minorUnit val="5000"/>
      </c:valAx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txPr>
        <a:bodyPr/>
        <a:lstStyle/>
        <a:p>
          <a:pPr>
            <a:defRPr sz="18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view3D>
      <c:rotX val="15"/>
      <c:rotY val="20"/>
      <c:rAngAx val="1"/>
    </c:view3D>
    <c:floor>
      <c:thickness val="0"/>
      <c:spPr>
        <a:ln>
          <a:noFill/>
        </a:ln>
      </c:spPr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Бюджетников всех уровней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2.2069027835430216E-2"/>
                  <c:y val="-2.00190922240171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27C-4790-9E4C-B59336024140}"/>
                </c:ext>
              </c:extLst>
            </c:dLbl>
            <c:dLbl>
              <c:idx val="1"/>
              <c:layout>
                <c:manualLayout>
                  <c:x val="2.2069027835430216E-2"/>
                  <c:y val="-2.00190922240171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27C-4790-9E4C-B593360241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январь-март 2025</c:v>
                </c:pt>
                <c:pt idx="1">
                  <c:v>январь-март 2026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46216</c:v>
                </c:pt>
                <c:pt idx="1">
                  <c:v>49829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27C-4790-9E4C-B593360241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one"/>
        <c:axId val="1847784304"/>
        <c:axId val="1847790832"/>
        <c:axId val="0"/>
      </c:bar3DChart>
      <c:catAx>
        <c:axId val="184778430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847790832"/>
        <c:crosses val="autoZero"/>
        <c:auto val="1"/>
        <c:lblAlgn val="ctr"/>
        <c:lblOffset val="100"/>
        <c:noMultiLvlLbl val="0"/>
      </c:catAx>
      <c:valAx>
        <c:axId val="1847790832"/>
        <c:scaling>
          <c:orientation val="minMax"/>
          <c:max val="60000"/>
          <c:min val="0"/>
        </c:scaling>
        <c:delete val="0"/>
        <c:axPos val="l"/>
        <c:majorGridlines>
          <c:spPr>
            <a:ln>
              <a:solidFill>
                <a:schemeClr val="bg2">
                  <a:lumMod val="90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847784304"/>
        <c:crosses val="autoZero"/>
        <c:crossBetween val="between"/>
        <c:majorUnit val="200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9783188244964814"/>
          <c:y val="1.6150602991406356E-2"/>
          <c:w val="0.76674450986060627"/>
          <c:h val="0.91075977990502754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8.0337623490686783E-3"/>
                  <c:y val="-4.4444707861811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712-4B76-8EC9-6BC7492E220F}"/>
                </c:ext>
              </c:extLst>
            </c:dLbl>
            <c:dLbl>
              <c:idx val="1"/>
              <c:layout>
                <c:manualLayout>
                  <c:x val="1.2681636399641802E-2"/>
                  <c:y val="-4.452838161366922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712-4B76-8EC9-6BC7492E220F}"/>
                </c:ext>
              </c:extLst>
            </c:dLbl>
            <c:dLbl>
              <c:idx val="2"/>
              <c:layout>
                <c:manualLayout>
                  <c:x val="1.7183516438351046E-2"/>
                  <c:y val="-4.427736035809576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F78-4944-AFEF-B54DAAF2ABAC}"/>
                </c:ext>
              </c:extLst>
            </c:dLbl>
            <c:dLbl>
              <c:idx val="3"/>
              <c:layout>
                <c:manualLayout>
                  <c:x val="9.4904902049920969E-3"/>
                  <c:y val="-6.641604053714365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863-405D-84A3-A260B8A43624}"/>
                </c:ext>
              </c:extLst>
            </c:dLbl>
            <c:dLbl>
              <c:idx val="4"/>
              <c:layout>
                <c:manualLayout>
                  <c:x val="1.2653986939989348E-2"/>
                  <c:y val="-6.641604053714405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38C-420F-9A90-F85536D9D6BF}"/>
                </c:ext>
              </c:extLst>
            </c:dLbl>
            <c:dLbl>
              <c:idx val="5"/>
              <c:layout>
                <c:manualLayout>
                  <c:x val="1.2653986939989464E-2"/>
                  <c:y val="-8.85547207161915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F21-497A-95D8-EAFA56DB906C}"/>
                </c:ext>
              </c:extLst>
            </c:dLbl>
            <c:dLbl>
              <c:idx val="6"/>
              <c:layout>
                <c:manualLayout>
                  <c:x val="1.5985622280980785E-2"/>
                  <c:y val="-1.11193700203222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712-4B76-8EC9-6BC7492E220F}"/>
                </c:ext>
              </c:extLst>
            </c:dLbl>
            <c:dLbl>
              <c:idx val="7"/>
              <c:layout>
                <c:manualLayout>
                  <c:x val="1.2653986939989464E-2"/>
                  <c:y val="-4.427736035809576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89B-44BB-A135-CBF479BDE7C6}"/>
                </c:ext>
              </c:extLst>
            </c:dLbl>
            <c:dLbl>
              <c:idx val="8"/>
              <c:layout>
                <c:manualLayout>
                  <c:x val="1.4252300073856323E-2"/>
                  <c:y val="-1.11110026451364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712-4B76-8EC9-6BC7492E220F}"/>
                </c:ext>
              </c:extLst>
            </c:dLbl>
            <c:dLbl>
              <c:idx val="9"/>
              <c:layout>
                <c:manualLayout>
                  <c:x val="2.3553727757442001E-2"/>
                  <c:y val="-8.85547207161915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71C-46B8-BF31-B5FAB15D36F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Лист1!$A$2:$A$11</c:f>
              <c:strCache>
                <c:ptCount val="10"/>
                <c:pt idx="0">
                  <c:v>торговля</c:v>
                </c:pt>
                <c:pt idx="1">
                  <c:v>прочие услуги</c:v>
                </c:pt>
                <c:pt idx="2">
                  <c:v>культура</c:v>
                </c:pt>
                <c:pt idx="3">
                  <c:v>сельское хоз-во</c:v>
                </c:pt>
                <c:pt idx="4">
                  <c:v>здравоохранение</c:v>
                </c:pt>
                <c:pt idx="5">
                  <c:v>образование</c:v>
                </c:pt>
                <c:pt idx="6">
                  <c:v>госуправление</c:v>
                </c:pt>
                <c:pt idx="7">
                  <c:v>транспортир</c:v>
                </c:pt>
                <c:pt idx="8">
                  <c:v>обработка</c:v>
                </c:pt>
                <c:pt idx="9">
                  <c:v>строительство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39563</c:v>
                </c:pt>
                <c:pt idx="1">
                  <c:v>41423</c:v>
                </c:pt>
                <c:pt idx="2">
                  <c:v>44750</c:v>
                </c:pt>
                <c:pt idx="3">
                  <c:v>49466</c:v>
                </c:pt>
                <c:pt idx="4">
                  <c:v>53018</c:v>
                </c:pt>
                <c:pt idx="5">
                  <c:v>54660</c:v>
                </c:pt>
                <c:pt idx="6">
                  <c:v>55173</c:v>
                </c:pt>
                <c:pt idx="7">
                  <c:v>61360</c:v>
                </c:pt>
                <c:pt idx="8">
                  <c:v>81077</c:v>
                </c:pt>
                <c:pt idx="9">
                  <c:v>86375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5712-4B76-8EC9-6BC7492E22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847784848"/>
        <c:axId val="1847785392"/>
        <c:axId val="0"/>
      </c:bar3DChart>
      <c:catAx>
        <c:axId val="1847784848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1847785392"/>
        <c:crosses val="autoZero"/>
        <c:auto val="1"/>
        <c:lblAlgn val="ctr"/>
        <c:lblOffset val="100"/>
        <c:noMultiLvlLbl val="0"/>
      </c:catAx>
      <c:valAx>
        <c:axId val="1847785392"/>
        <c:scaling>
          <c:orientation val="minMax"/>
          <c:max val="100000"/>
          <c:min val="0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847784848"/>
        <c:crosses val="autoZero"/>
        <c:crossBetween val="between"/>
        <c:majorUnit val="20000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0"/>
      <c:rotY val="0"/>
      <c:depthPercent val="60"/>
      <c:rAngAx val="0"/>
      <c:perspective val="100"/>
    </c:view3D>
    <c:floor>
      <c:thickness val="0"/>
      <c:spPr>
        <a:solidFill>
          <a:schemeClr val="lt1">
            <a:lumMod val="95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1802118038278825"/>
          <c:y val="1.6150602991406356E-2"/>
          <c:w val="0.74655528131354387"/>
          <c:h val="0.91075977990502754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accent1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1">
                  <a:lumMod val="75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1.4344535672575322E-2"/>
                  <c:y val="-1.12419455005054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525-4B40-B173-0C856A587523}"/>
                </c:ext>
              </c:extLst>
            </c:dLbl>
            <c:dLbl>
              <c:idx val="1"/>
              <c:layout>
                <c:manualLayout>
                  <c:x val="2.2129245577795022E-2"/>
                  <c:y val="-6.641555553898525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71C-46B8-BF31-B5FAB15D36F2}"/>
                </c:ext>
              </c:extLst>
            </c:dLbl>
            <c:dLbl>
              <c:idx val="2"/>
              <c:layout>
                <c:manualLayout>
                  <c:x val="1.9067539612026712E-2"/>
                  <c:y val="-8.954000716547307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712-4B76-8EC9-6BC7492E220F}"/>
                </c:ext>
              </c:extLst>
            </c:dLbl>
            <c:dLbl>
              <c:idx val="3"/>
              <c:layout>
                <c:manualLayout>
                  <c:x val="9.5070549713602744E-3"/>
                  <c:y val="-1.11110026451364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712-4B76-8EC9-6BC7492E220F}"/>
                </c:ext>
              </c:extLst>
            </c:dLbl>
            <c:dLbl>
              <c:idx val="4"/>
              <c:layout>
                <c:manualLayout>
                  <c:x val="1.4412626822919826E-2"/>
                  <c:y val="-4.1336514060176061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AEB-436C-AD67-A9BFD89DE1C9}"/>
                </c:ext>
              </c:extLst>
            </c:dLbl>
            <c:dLbl>
              <c:idx val="5"/>
              <c:layout>
                <c:manualLayout>
                  <c:x val="1.1197283876504063E-2"/>
                  <c:y val="-4.44447078618122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712-4B76-8EC9-6BC7492E220F}"/>
                </c:ext>
              </c:extLst>
            </c:dLbl>
            <c:dLbl>
              <c:idx val="6"/>
              <c:layout>
                <c:manualLayout>
                  <c:x val="1.4285901626445333E-2"/>
                  <c:y val="-2.182131554250762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712-4B76-8EC9-6BC7492E220F}"/>
                </c:ext>
              </c:extLst>
            </c:dLbl>
            <c:dLbl>
              <c:idx val="9"/>
              <c:layout>
                <c:manualLayout>
                  <c:x val="1.7183516438351046E-2"/>
                  <c:y val="-4.427736035809576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F78-4944-AFEF-B54DAAF2ABA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Лист1!$A$2:$A$11</c:f>
              <c:strCache>
                <c:ptCount val="10"/>
                <c:pt idx="0">
                  <c:v>Сельское и лесное хозяйство</c:v>
                </c:pt>
                <c:pt idx="1">
                  <c:v>Обрабатывающие производства</c:v>
                </c:pt>
                <c:pt idx="2">
                  <c:v>Образование</c:v>
                </c:pt>
                <c:pt idx="3">
                  <c:v>Строительство</c:v>
                </c:pt>
                <c:pt idx="4">
                  <c:v>Государственное управление</c:v>
                </c:pt>
                <c:pt idx="5">
                  <c:v>Транспортировка и хранение</c:v>
                </c:pt>
                <c:pt idx="6">
                  <c:v>Здравоохранение</c:v>
                </c:pt>
                <c:pt idx="7">
                  <c:v>Деятельность в области культуры, спорта</c:v>
                </c:pt>
                <c:pt idx="8">
                  <c:v>Торговля оптовая и розничная</c:v>
                </c:pt>
                <c:pt idx="9">
                  <c:v>Предоставление прочих видов услуг</c:v>
                </c:pt>
              </c:strCache>
            </c:strRef>
          </c:cat>
          <c:val>
            <c:numRef>
              <c:f>Лист1!$B$2:$B$11</c:f>
              <c:numCache>
                <c:formatCode>0.0</c:formatCode>
                <c:ptCount val="10"/>
                <c:pt idx="0">
                  <c:v>89.1</c:v>
                </c:pt>
                <c:pt idx="1">
                  <c:v>94.1</c:v>
                </c:pt>
                <c:pt idx="2">
                  <c:v>105.9</c:v>
                </c:pt>
                <c:pt idx="3">
                  <c:v>106.2</c:v>
                </c:pt>
                <c:pt idx="4">
                  <c:v>106.5</c:v>
                </c:pt>
                <c:pt idx="5" formatCode="General">
                  <c:v>106.8</c:v>
                </c:pt>
                <c:pt idx="6">
                  <c:v>109.1</c:v>
                </c:pt>
                <c:pt idx="7">
                  <c:v>111</c:v>
                </c:pt>
                <c:pt idx="8">
                  <c:v>115.7</c:v>
                </c:pt>
                <c:pt idx="9">
                  <c:v>117.2</c:v>
                </c:pt>
              </c:numCache>
            </c:numRef>
          </c:val>
          <c:shape val="box"/>
          <c:extLst>
            <c:ext xmlns:c16="http://schemas.microsoft.com/office/drawing/2014/chart" uri="{C3380CC4-5D6E-409C-BE32-E72D297353CC}">
              <c16:uniqueId val="{00000009-5712-4B76-8EC9-6BC7492E22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5"/>
        <c:shape val="cylinder"/>
        <c:axId val="1847785936"/>
        <c:axId val="1847788656"/>
        <c:axId val="0"/>
      </c:bar3DChart>
      <c:catAx>
        <c:axId val="1847785936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 algn="r">
              <a:defRPr sz="1200" b="0" i="0" u="none" strike="noStrike" kern="1200" cap="none" baseline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847788656"/>
        <c:crosses val="autoZero"/>
        <c:auto val="1"/>
        <c:lblAlgn val="r"/>
        <c:lblOffset val="100"/>
        <c:noMultiLvlLbl val="0"/>
      </c:catAx>
      <c:valAx>
        <c:axId val="1847788656"/>
        <c:scaling>
          <c:orientation val="minMax"/>
          <c:max val="140"/>
          <c:min val="100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47785936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>
        <a:alpha val="0"/>
      </a:schemeClr>
    </a:solidFill>
    <a:ln w="9525" cap="flat" cmpd="sng" algn="ctr">
      <a:noFill/>
      <a:round/>
    </a:ln>
    <a:effectLst/>
  </c:spPr>
  <c:txPr>
    <a:bodyPr/>
    <a:lstStyle/>
    <a:p>
      <a:pPr>
        <a:defRPr>
          <a:solidFill>
            <a:schemeClr val="dk1"/>
          </a:solidFill>
        </a:defRPr>
      </a:pPr>
      <a:endParaRPr lang="ru-RU"/>
    </a:p>
  </c:txPr>
  <c:externalData r:id="rId3">
    <c:autoUpdate val="0"/>
  </c:externalData>
  <c:userShapes r:id="rId4"/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dirty="0"/>
              <a:t>По муниципальному округу</a:t>
            </a: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 городскому округу</c:v>
                </c:pt>
              </c:strCache>
            </c:strRef>
          </c:tx>
          <c:spPr>
            <a:gradFill flip="none" rotWithShape="1">
              <a:gsLst>
                <a:gs pos="0">
                  <a:schemeClr val="accent6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6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6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</c:spPr>
          <c:invertIfNegative val="0"/>
          <c:dLbls>
            <c:dLbl>
              <c:idx val="0"/>
              <c:layout>
                <c:manualLayout>
                  <c:x val="4.166666666666663E-2"/>
                  <c:y val="-6.11252135418819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ED5-41C2-BEE6-9CA8FD5E22F7}"/>
                </c:ext>
              </c:extLst>
            </c:dLbl>
            <c:dLbl>
              <c:idx val="1"/>
              <c:layout>
                <c:manualLayout>
                  <c:x val="3.7499999999999922E-2"/>
                  <c:y val="-6.83164151350445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ED5-41C2-BEE6-9CA8FD5E22F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январь-март 2025 года</c:v>
                </c:pt>
                <c:pt idx="1">
                  <c:v>январь-март 2026 года</c:v>
                </c:pt>
              </c:strCache>
            </c:strRef>
          </c:cat>
          <c:val>
            <c:numRef>
              <c:f>Лист1!$B$2:$B$3</c:f>
              <c:numCache>
                <c:formatCode>0.00</c:formatCode>
                <c:ptCount val="2"/>
                <c:pt idx="0">
                  <c:v>3.97</c:v>
                </c:pt>
                <c:pt idx="1">
                  <c:v>3.61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ED5-41C2-BEE6-9CA8FD5E22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847786480"/>
        <c:axId val="1847783216"/>
        <c:axId val="0"/>
      </c:bar3DChart>
      <c:catAx>
        <c:axId val="184778648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847783216"/>
        <c:crosses val="autoZero"/>
        <c:auto val="1"/>
        <c:lblAlgn val="ctr"/>
        <c:lblOffset val="100"/>
        <c:noMultiLvlLbl val="0"/>
      </c:catAx>
      <c:valAx>
        <c:axId val="1847783216"/>
        <c:scaling>
          <c:orientation val="minMax"/>
          <c:min val="0"/>
        </c:scaling>
        <c:delete val="0"/>
        <c:axPos val="l"/>
        <c:majorGridlines>
          <c:spPr>
            <a:ln>
              <a:noFill/>
            </a:ln>
          </c:spPr>
        </c:majorGridlines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847786480"/>
        <c:crosses val="autoZero"/>
        <c:crossBetween val="between"/>
      </c:valAx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2750122911383581E-2"/>
          <c:y val="0.15446439453610533"/>
          <c:w val="0.93348622994883812"/>
          <c:h val="0.71676489585665559"/>
        </c:manualLayout>
      </c:layout>
      <c:lineChart>
        <c:grouping val="standard"/>
        <c:varyColors val="0"/>
        <c:ser>
          <c:idx val="1"/>
          <c:order val="1"/>
          <c:tx>
            <c:strRef>
              <c:f>Лист1!$C$1</c:f>
              <c:strCache>
                <c:ptCount val="1"/>
                <c:pt idx="0">
                  <c:v>январь-март 2026 года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3.3788935776872454E-2"/>
                  <c:y val="5.778985127901976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384-4250-AB65-00726F34C59C}"/>
                </c:ext>
              </c:extLst>
            </c:dLbl>
            <c:dLbl>
              <c:idx val="1"/>
              <c:layout>
                <c:manualLayout>
                  <c:x val="-3.5274163723108605E-2"/>
                  <c:y val="5.097098977117082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BBC-4547-BC31-C664C98C6BED}"/>
                </c:ext>
              </c:extLst>
            </c:dLbl>
            <c:dLbl>
              <c:idx val="2"/>
              <c:layout>
                <c:manualLayout>
                  <c:x val="-2.7848023991927845E-2"/>
                  <c:y val="-5.81307943544122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384-4250-AB65-00726F34C59C}"/>
                </c:ext>
              </c:extLst>
            </c:dLbl>
            <c:dLbl>
              <c:idx val="3"/>
              <c:layout>
                <c:manualLayout>
                  <c:x val="-3.3788935776872454E-2"/>
                  <c:y val="5.097098977117082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384-4250-AB65-00726F34C59C}"/>
                </c:ext>
              </c:extLst>
            </c:dLbl>
            <c:dLbl>
              <c:idx val="4"/>
              <c:layout>
                <c:manualLayout>
                  <c:x val="-3.2303707830636297E-2"/>
                  <c:y val="5.097098977117082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258-4A79-975E-BE1CB0AECACC}"/>
                </c:ext>
              </c:extLst>
            </c:dLbl>
            <c:dLbl>
              <c:idx val="5"/>
              <c:layout>
                <c:manualLayout>
                  <c:x val="-3.3788935776872454E-2"/>
                  <c:y val="-6.153982241966501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1400" b="1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5299452360202629E-2"/>
                      <c:h val="6.512012739995735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258-4A79-975E-BE1CB0AECACC}"/>
                </c:ext>
              </c:extLst>
            </c:dLbl>
            <c:dLbl>
              <c:idx val="6"/>
              <c:layout>
                <c:manualLayout>
                  <c:x val="-3.3788935776872558E-2"/>
                  <c:y val="5.097098977117082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EBB-49BD-A56E-DFB503D5C8EA}"/>
                </c:ext>
              </c:extLst>
            </c:dLbl>
            <c:dLbl>
              <c:idx val="7"/>
              <c:layout>
                <c:manualLayout>
                  <c:x val="-3.5274163723108709E-2"/>
                  <c:y val="-5.813079435441220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384-4250-AB65-00726F34C59C}"/>
                </c:ext>
              </c:extLst>
            </c:dLbl>
            <c:dLbl>
              <c:idx val="8"/>
              <c:layout>
                <c:manualLayout>
                  <c:x val="-3.2303707830636408E-2"/>
                  <c:y val="-5.81307943544122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384-4250-AB65-00726F34C59C}"/>
                </c:ext>
              </c:extLst>
            </c:dLbl>
            <c:dLbl>
              <c:idx val="9"/>
              <c:layout>
                <c:manualLayout>
                  <c:x val="-3.3788935776872454E-2"/>
                  <c:y val="-5.81307943544122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034-497B-BC5B-3FEFAFF0118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Лист1!$A$5:$A$10</c:f>
              <c:strCache>
                <c:ptCount val="6"/>
                <c:pt idx="0">
                  <c:v>госуправ</c:v>
                </c:pt>
                <c:pt idx="1">
                  <c:v>образование</c:v>
                </c:pt>
                <c:pt idx="2">
                  <c:v>здравоохран</c:v>
                </c:pt>
                <c:pt idx="3">
                  <c:v>сельское хоз-во</c:v>
                </c:pt>
                <c:pt idx="4">
                  <c:v>культура</c:v>
                </c:pt>
                <c:pt idx="5">
                  <c:v>прочие услуги</c:v>
                </c:pt>
              </c:strCache>
            </c:strRef>
          </c:cat>
          <c:val>
            <c:numRef>
              <c:f>Лист1!$C$2:$C$11</c:f>
              <c:numCache>
                <c:formatCode>0.00</c:formatCode>
                <c:ptCount val="10"/>
                <c:pt idx="0">
                  <c:v>4.45</c:v>
                </c:pt>
                <c:pt idx="1">
                  <c:v>4.18</c:v>
                </c:pt>
                <c:pt idx="2">
                  <c:v>3.16</c:v>
                </c:pt>
                <c:pt idx="3">
                  <c:v>2.84</c:v>
                </c:pt>
                <c:pt idx="4">
                  <c:v>2.82</c:v>
                </c:pt>
                <c:pt idx="5">
                  <c:v>2.73</c:v>
                </c:pt>
                <c:pt idx="6">
                  <c:v>2.5499999999999998</c:v>
                </c:pt>
                <c:pt idx="7">
                  <c:v>2.31</c:v>
                </c:pt>
                <c:pt idx="8">
                  <c:v>2.13</c:v>
                </c:pt>
                <c:pt idx="9">
                  <c:v>2.04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1BF5-448C-99E8-97FDE5C8E583}"/>
            </c:ext>
          </c:extLst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январь-март 2025 года</c:v>
                </c:pt>
              </c:strCache>
            </c:strRef>
          </c:tx>
          <c:spPr>
            <a:ln w="28575" cap="rnd">
              <a:solidFill>
                <a:schemeClr val="accent5">
                  <a:lumMod val="75000"/>
                  <a:alpha val="83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3.2303707830636297E-2"/>
                  <c:y val="-6.154022510833667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6384-4250-AB65-00726F34C59C}"/>
                </c:ext>
              </c:extLst>
            </c:dLbl>
            <c:dLbl>
              <c:idx val="1"/>
              <c:layout>
                <c:manualLayout>
                  <c:x val="-3.3788935776872454E-2"/>
                  <c:y val="-4.44930713387143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384-4250-AB65-00726F34C59C}"/>
                </c:ext>
              </c:extLst>
            </c:dLbl>
            <c:dLbl>
              <c:idx val="2"/>
              <c:layout>
                <c:manualLayout>
                  <c:x val="-2.9333251938163996E-2"/>
                  <c:y val="5.438042052509529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6384-4250-AB65-00726F34C59C}"/>
                </c:ext>
              </c:extLst>
            </c:dLbl>
            <c:dLbl>
              <c:idx val="3"/>
              <c:layout>
                <c:manualLayout>
                  <c:x val="-3.3788935776872454E-2"/>
                  <c:y val="-6.154022510833667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6384-4250-AB65-00726F34C59C}"/>
                </c:ext>
              </c:extLst>
            </c:dLbl>
            <c:dLbl>
              <c:idx val="4"/>
              <c:layout>
                <c:manualLayout>
                  <c:x val="-3.0818479884400202E-2"/>
                  <c:y val="-5.813079435441220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6384-4250-AB65-00726F34C59C}"/>
                </c:ext>
              </c:extLst>
            </c:dLbl>
            <c:dLbl>
              <c:idx val="5"/>
              <c:layout>
                <c:manualLayout>
                  <c:x val="-3.2303707830636297E-2"/>
                  <c:y val="5.438042052509529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6384-4250-AB65-00726F34C59C}"/>
                </c:ext>
              </c:extLst>
            </c:dLbl>
            <c:dLbl>
              <c:idx val="6"/>
              <c:layout>
                <c:manualLayout>
                  <c:x val="-3.3788935776872558E-2"/>
                  <c:y val="-6.154022510833667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6384-4250-AB65-00726F34C59C}"/>
                </c:ext>
              </c:extLst>
            </c:dLbl>
            <c:dLbl>
              <c:idx val="7"/>
              <c:layout>
                <c:manualLayout>
                  <c:x val="-3.5274163723108709E-2"/>
                  <c:y val="4.756155901724635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6384-4250-AB65-00726F34C59C}"/>
                </c:ext>
              </c:extLst>
            </c:dLbl>
            <c:dLbl>
              <c:idx val="8"/>
              <c:layout>
                <c:manualLayout>
                  <c:x val="-3.2303707830636408E-2"/>
                  <c:y val="5.438042052509529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6384-4250-AB65-00726F34C59C}"/>
                </c:ext>
              </c:extLst>
            </c:dLbl>
            <c:dLbl>
              <c:idx val="9"/>
              <c:layout>
                <c:manualLayout>
                  <c:x val="-3.2303707830636297E-2"/>
                  <c:y val="5.778985127901976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6384-4250-AB65-00726F34C59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Лист1!$A$5:$A$10</c:f>
              <c:strCache>
                <c:ptCount val="6"/>
                <c:pt idx="0">
                  <c:v>госуправ</c:v>
                </c:pt>
                <c:pt idx="1">
                  <c:v>образование</c:v>
                </c:pt>
                <c:pt idx="2">
                  <c:v>здравоохран</c:v>
                </c:pt>
                <c:pt idx="3">
                  <c:v>сельское хоз-во</c:v>
                </c:pt>
                <c:pt idx="4">
                  <c:v>культура</c:v>
                </c:pt>
                <c:pt idx="5">
                  <c:v>прочие услуги</c:v>
                </c:pt>
              </c:strCache>
            </c:strRef>
          </c:cat>
          <c:val>
            <c:numRef>
              <c:f>Лист1!$B$2:$B$11</c:f>
              <c:numCache>
                <c:formatCode>0.00</c:formatCode>
                <c:ptCount val="10"/>
                <c:pt idx="0">
                  <c:v>4.4800000000000004</c:v>
                </c:pt>
                <c:pt idx="1">
                  <c:v>4.74</c:v>
                </c:pt>
                <c:pt idx="2">
                  <c:v>3.16</c:v>
                </c:pt>
                <c:pt idx="3">
                  <c:v>2.85</c:v>
                </c:pt>
                <c:pt idx="4">
                  <c:v>2.84</c:v>
                </c:pt>
                <c:pt idx="5">
                  <c:v>2.67</c:v>
                </c:pt>
                <c:pt idx="6">
                  <c:v>3.06</c:v>
                </c:pt>
                <c:pt idx="7">
                  <c:v>2.2200000000000002</c:v>
                </c:pt>
                <c:pt idx="8">
                  <c:v>1.95</c:v>
                </c:pt>
                <c:pt idx="9">
                  <c:v>1.88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5-1BF5-448C-99E8-97FDE5C8E583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847779408"/>
        <c:axId val="1847787568"/>
      </c:lineChart>
      <c:valAx>
        <c:axId val="1847787568"/>
        <c:scaling>
          <c:orientation val="minMax"/>
        </c:scaling>
        <c:delete val="1"/>
        <c:axPos val="l"/>
        <c:numFmt formatCode="0.00" sourceLinked="1"/>
        <c:majorTickMark val="out"/>
        <c:minorTickMark val="none"/>
        <c:tickLblPos val="nextTo"/>
        <c:crossAx val="1847779408"/>
        <c:crosses val="autoZero"/>
        <c:crossBetween val="between"/>
      </c:valAx>
      <c:catAx>
        <c:axId val="184777940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84778756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43646732802580696"/>
          <c:y val="7.6947899065815978E-2"/>
          <c:w val="0.56056221608172074"/>
          <c:h val="0.1233048820363805"/>
        </c:manualLayout>
      </c:layout>
      <c:overlay val="0"/>
      <c:txPr>
        <a:bodyPr/>
        <a:lstStyle/>
        <a:p>
          <a:pPr>
            <a:defRPr sz="12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449719663884926"/>
          <c:y val="7.8409478903176802E-2"/>
          <c:w val="0.87550280336115072"/>
          <c:h val="0.5594303929866408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 01.08.2021</c:v>
                </c:pt>
              </c:strCache>
            </c:strRef>
          </c:tx>
          <c:spPr>
            <a:gradFill rotWithShape="1">
              <a:gsLst>
                <a:gs pos="0">
                  <a:srgbClr val="FF0000"/>
                </a:gs>
                <a:gs pos="2000">
                  <a:srgbClr val="FF0000"/>
                </a:gs>
                <a:gs pos="0">
                  <a:schemeClr val="accent3">
                    <a:shade val="82000"/>
                    <a:satMod val="125000"/>
                    <a:lumMod val="74000"/>
                  </a:schemeClr>
                </a:gs>
              </a:gsLst>
              <a:lin ang="5400000" scaled="0"/>
            </a:gradFill>
            <a:ln>
              <a:noFill/>
            </a:ln>
            <a:effectLst>
              <a:reflection blurRad="38100" stA="26000" endPos="23000" dist="25400" dir="5400000" sy="-100000" rotWithShape="0"/>
            </a:effectLst>
            <a:scene3d>
              <a:camera prst="orthographicFront">
                <a:rot lat="0" lon="0" rev="0"/>
              </a:camera>
              <a:lightRig rig="balanced" dir="tr"/>
            </a:scene3d>
            <a:sp3d contourW="14605" prstMaterial="plastic">
              <a:bevelT w="50800"/>
              <a:contourClr>
                <a:schemeClr val="accent3">
                  <a:shade val="30000"/>
                  <a:satMod val="120000"/>
                </a:schemeClr>
              </a:contourClr>
            </a:sp3d>
          </c:spPr>
          <c:invertIfNegative val="0"/>
          <c:cat>
            <c:strRef>
              <c:f>Лист1!$A$2:$A$3</c:f>
              <c:strCache>
                <c:ptCount val="2"/>
                <c:pt idx="0">
                  <c:v>Категория 1</c:v>
                </c:pt>
                <c:pt idx="1">
                  <c:v>Категория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180</c:v>
                </c:pt>
                <c:pt idx="1">
                  <c:v>340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150-441F-A386-B0B59B7B5C6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lumMod val="95000"/>
                  </a:schemeClr>
                </a:gs>
                <a:gs pos="100000">
                  <a:schemeClr val="accent1">
                    <a:shade val="82000"/>
                    <a:satMod val="125000"/>
                    <a:lumMod val="74000"/>
                  </a:schemeClr>
                </a:gs>
              </a:gsLst>
              <a:lin ang="5400000" scaled="0"/>
            </a:gradFill>
            <a:ln>
              <a:noFill/>
            </a:ln>
            <a:effectLst>
              <a:reflection blurRad="38100" stA="26000" endPos="23000" dist="25400" dir="5400000" sy="-100000" rotWithShape="0"/>
            </a:effectLst>
            <a:scene3d>
              <a:camera prst="orthographicFront">
                <a:rot lat="0" lon="0" rev="0"/>
              </a:camera>
              <a:lightRig rig="balanced" dir="tr"/>
            </a:scene3d>
            <a:sp3d contourW="14605" prstMaterial="plastic">
              <a:bevelT w="50800"/>
              <a:contourClr>
                <a:schemeClr val="accent1">
                  <a:shade val="30000"/>
                  <a:satMod val="120000"/>
                </a:schemeClr>
              </a:contourClr>
            </a:sp3d>
          </c:spPr>
          <c:invertIfNegative val="0"/>
          <c:cat>
            <c:strRef>
              <c:f>Лист1!$A$2:$A$3</c:f>
              <c:strCache>
                <c:ptCount val="2"/>
                <c:pt idx="0">
                  <c:v>Категория 1</c:v>
                </c:pt>
                <c:pt idx="1">
                  <c:v>Категория 2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1730</c:v>
                </c:pt>
                <c:pt idx="1">
                  <c:v>1700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150-441F-A386-B0B59B7B5C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680960192"/>
        <c:axId val="1680960736"/>
      </c:barChart>
      <c:catAx>
        <c:axId val="168096019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680960736"/>
        <c:crosses val="autoZero"/>
        <c:auto val="1"/>
        <c:lblAlgn val="ctr"/>
        <c:lblOffset val="100"/>
        <c:noMultiLvlLbl val="0"/>
      </c:catAx>
      <c:valAx>
        <c:axId val="1680960736"/>
        <c:scaling>
          <c:orientation val="minMax"/>
          <c:max val="24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ru-RU"/>
          </a:p>
        </c:txPr>
        <c:crossAx val="1680960192"/>
        <c:crosses val="autoZero"/>
        <c:crossBetween val="between"/>
        <c:majorUnit val="600"/>
        <c:minorUnit val="60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Количество безработных, чел.</a:t>
            </a:r>
          </a:p>
        </c:rich>
      </c:tx>
      <c:layout>
        <c:manualLayout>
          <c:xMode val="edge"/>
          <c:yMode val="edge"/>
          <c:x val="0.27063402989695645"/>
          <c:y val="1.1735910592691207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589742745203953"/>
          <c:y val="0.12552526670703901"/>
          <c:w val="0.79695050301682113"/>
          <c:h val="0.6436259836140814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flip="none" rotWithShape="1">
              <a:gsLst>
                <a:gs pos="0">
                  <a:schemeClr val="accent1">
                    <a:lumMod val="0"/>
                    <a:lumOff val="100000"/>
                  </a:schemeClr>
                </a:gs>
                <a:gs pos="8000">
                  <a:schemeClr val="accent1">
                    <a:lumMod val="0"/>
                    <a:lumOff val="10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c:spPr>
          <c:invertIfNegative val="0"/>
          <c:dLbls>
            <c:dLbl>
              <c:idx val="0"/>
              <c:layout>
                <c:manualLayout>
                  <c:x val="2.8401614573983967E-2"/>
                  <c:y val="-5.4767890795041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5816962249204978E-2"/>
                      <c:h val="9.819045195884977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641B-466F-8FBF-F06C68C9BCDA}"/>
                </c:ext>
              </c:extLst>
            </c:dLbl>
            <c:dLbl>
              <c:idx val="1"/>
              <c:layout>
                <c:manualLayout>
                  <c:x val="2.9043372325306026E-2"/>
                  <c:y val="-5.8679552963456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196074233513772"/>
                      <c:h val="9.036651156372230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641B-466F-8FBF-F06C68C9BCD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январь-март 2025 года</c:v>
                </c:pt>
                <c:pt idx="1">
                  <c:v>январь-март 2026 года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0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41B-466F-8FBF-F06C68C9BCD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847782128"/>
        <c:axId val="1847777776"/>
        <c:axId val="0"/>
      </c:bar3DChart>
      <c:catAx>
        <c:axId val="1847782128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1847777776"/>
        <c:crosses val="autoZero"/>
        <c:auto val="1"/>
        <c:lblAlgn val="ctr"/>
        <c:lblOffset val="100"/>
        <c:noMultiLvlLbl val="0"/>
      </c:catAx>
      <c:valAx>
        <c:axId val="1847777776"/>
        <c:scaling>
          <c:orientation val="minMax"/>
          <c:max val="4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847782128"/>
        <c:crosses val="autoZero"/>
        <c:crossBetween val="between"/>
        <c:majorUnit val="2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7026247027197754E-3"/>
          <c:y val="4.7945266891386513E-2"/>
          <c:w val="0.99829737529728024"/>
          <c:h val="0.5448290604945630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 муниципальному округу г.Первомайск</c:v>
                </c:pt>
              </c:strCache>
            </c:strRef>
          </c:tx>
          <c:spPr>
            <a:pattFill prst="pct75">
              <a:fgClr>
                <a:schemeClr val="accent4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2187260201741336E-2"/>
                  <c:y val="-2.878096327515250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7609148764919986E-2"/>
                      <c:h val="5.214047774438282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8FD5-442F-AFD6-589D349B55E2}"/>
                </c:ext>
              </c:extLst>
            </c:dLbl>
            <c:dLbl>
              <c:idx val="1"/>
              <c:layout>
                <c:manualLayout>
                  <c:x val="2.5664961910926869E-2"/>
                  <c:y val="-3.2863035567743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FD5-442F-AFD6-589D349B55E2}"/>
                </c:ext>
              </c:extLst>
            </c:dLbl>
            <c:dLbl>
              <c:idx val="2"/>
              <c:layout>
                <c:manualLayout>
                  <c:x val="2.3955176212870039E-2"/>
                  <c:y val="-2.99657918071166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DC6-4F7C-A9B6-0B5AC956FB26}"/>
                </c:ext>
              </c:extLst>
            </c:dLbl>
            <c:dLbl>
              <c:idx val="3"/>
              <c:layout>
                <c:manualLayout>
                  <c:x val="1.088871646039551E-2"/>
                  <c:y val="-2.69692126264049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BB5-4090-B2F2-B8060CB3D7A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m/d/yyyy</c:formatCode>
                <c:ptCount val="4"/>
                <c:pt idx="0">
                  <c:v>46023</c:v>
                </c:pt>
                <c:pt idx="1">
                  <c:v>46054</c:v>
                </c:pt>
                <c:pt idx="2">
                  <c:v>46082</c:v>
                </c:pt>
                <c:pt idx="3">
                  <c:v>46113</c:v>
                </c:pt>
              </c:numCache>
            </c:numRef>
          </c:cat>
          <c:val>
            <c:numRef>
              <c:f>Лист1!$B$2:$B$5</c:f>
              <c:numCache>
                <c:formatCode>0.00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0.01</c:v>
                </c:pt>
                <c:pt idx="3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FD5-442F-AFD6-589D349B55E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 Нижегородской области</c:v>
                </c:pt>
              </c:strCache>
            </c:strRef>
          </c:tx>
          <c:spPr>
            <a:pattFill prst="pct80">
              <a:fgClr>
                <a:srgbClr val="7030A0"/>
              </a:fgClr>
              <a:bgClr>
                <a:schemeClr val="bg1"/>
              </a:bgClr>
            </a:patt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3.0828957126750621E-2"/>
                  <c:y val="-3.33297468763611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FD5-442F-AFD6-589D349B55E2}"/>
                </c:ext>
              </c:extLst>
            </c:dLbl>
            <c:dLbl>
              <c:idx val="1"/>
              <c:layout>
                <c:manualLayout>
                  <c:x val="2.530992116397791E-2"/>
                  <c:y val="-3.534606714319359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7506365865804732E-2"/>
                      <c:h val="5.487703879461067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8FD5-442F-AFD6-589D349B55E2}"/>
                </c:ext>
              </c:extLst>
            </c:dLbl>
            <c:dLbl>
              <c:idx val="2"/>
              <c:layout>
                <c:manualLayout>
                  <c:x val="3.0488406089107425E-2"/>
                  <c:y val="-3.29623709878282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DC6-4F7C-A9B6-0B5AC956FB26}"/>
                </c:ext>
              </c:extLst>
            </c:dLbl>
            <c:dLbl>
              <c:idx val="3"/>
              <c:layout>
                <c:manualLayout>
                  <c:x val="2.3955176212870119E-2"/>
                  <c:y val="-2.69692126264049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BB5-4090-B2F2-B8060CB3D7A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m/d/yyyy</c:formatCode>
                <c:ptCount val="4"/>
                <c:pt idx="0">
                  <c:v>46023</c:v>
                </c:pt>
                <c:pt idx="1">
                  <c:v>46054</c:v>
                </c:pt>
                <c:pt idx="2">
                  <c:v>46082</c:v>
                </c:pt>
                <c:pt idx="3">
                  <c:v>46113</c:v>
                </c:pt>
              </c:numCache>
            </c:numRef>
          </c:cat>
          <c:val>
            <c:numRef>
              <c:f>Лист1!$C$2:$C$5</c:f>
              <c:numCache>
                <c:formatCode>0.00</c:formatCode>
                <c:ptCount val="4"/>
                <c:pt idx="0">
                  <c:v>0.01</c:v>
                </c:pt>
                <c:pt idx="1">
                  <c:v>0.01</c:v>
                </c:pt>
                <c:pt idx="2">
                  <c:v>0.01</c:v>
                </c:pt>
                <c:pt idx="3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8FD5-442F-AFD6-589D349B55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847778864"/>
        <c:axId val="1847791376"/>
        <c:axId val="0"/>
      </c:bar3DChart>
      <c:dateAx>
        <c:axId val="1847778864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extTo"/>
        <c:crossAx val="1847791376"/>
        <c:crosses val="autoZero"/>
        <c:auto val="1"/>
        <c:lblOffset val="100"/>
        <c:baseTimeUnit val="months"/>
      </c:dateAx>
      <c:valAx>
        <c:axId val="1847791376"/>
        <c:scaling>
          <c:orientation val="minMax"/>
          <c:max val="0.2"/>
          <c:min val="0"/>
        </c:scaling>
        <c:delete val="1"/>
        <c:axPos val="l"/>
        <c:numFmt formatCode="0.00" sourceLinked="1"/>
        <c:majorTickMark val="out"/>
        <c:minorTickMark val="none"/>
        <c:tickLblPos val="nextTo"/>
        <c:crossAx val="1847778864"/>
        <c:crosses val="autoZero"/>
        <c:crossBetween val="between"/>
        <c:majorUnit val="0.1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9898759070366908E-2"/>
          <c:y val="0.64483717721297373"/>
          <c:w val="0.87835414912911269"/>
          <c:h val="0.1020154110183854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31750"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26050460370800077"/>
          <c:y val="4.0877338176705524E-2"/>
        </c:manualLayout>
      </c:layout>
      <c:overlay val="0"/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title>
    <c:autoTitleDeleted val="0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3864825175028742"/>
          <c:y val="7.0545752934196751E-2"/>
          <c:w val="0.80445191960492735"/>
          <c:h val="0.88982142480097492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зарегистрированных преступлений</c:v>
                </c:pt>
              </c:strCache>
            </c:strRef>
          </c:tx>
          <c:spPr>
            <a:solidFill>
              <a:srgbClr val="A261A7">
                <a:alpha val="93000"/>
              </a:srgbClr>
            </a:solidFill>
          </c:spPr>
          <c:invertIfNegative val="0"/>
          <c:dLbls>
            <c:dLbl>
              <c:idx val="0"/>
              <c:layout>
                <c:manualLayout>
                  <c:x val="2.0895742647476553E-2"/>
                  <c:y val="-3.15476089437885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262-4C97-A255-793529904C48}"/>
                </c:ext>
              </c:extLst>
            </c:dLbl>
            <c:dLbl>
              <c:idx val="1"/>
              <c:layout>
                <c:manualLayout>
                  <c:x val="2.5239577474838199E-2"/>
                  <c:y val="-4.22750380165248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FDF-422D-820E-C35A94C237D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2026</c:v>
                </c:pt>
                <c:pt idx="1">
                  <c:v>2025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22</c:v>
                </c:pt>
                <c:pt idx="1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FDF-422D-820E-C35A94C237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847787024"/>
        <c:axId val="1847776688"/>
        <c:axId val="0"/>
      </c:bar3DChart>
      <c:catAx>
        <c:axId val="1847787024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1847776688"/>
        <c:crosses val="autoZero"/>
        <c:auto val="1"/>
        <c:lblAlgn val="ctr"/>
        <c:lblOffset val="100"/>
        <c:noMultiLvlLbl val="0"/>
      </c:catAx>
      <c:valAx>
        <c:axId val="1847776688"/>
        <c:scaling>
          <c:orientation val="minMax"/>
          <c:max val="25"/>
          <c:min val="0"/>
        </c:scaling>
        <c:delete val="1"/>
        <c:axPos val="b"/>
        <c:numFmt formatCode="General" sourceLinked="1"/>
        <c:majorTickMark val="out"/>
        <c:minorTickMark val="none"/>
        <c:tickLblPos val="nextTo"/>
        <c:crossAx val="1847787024"/>
        <c:crosses val="autoZero"/>
        <c:crossBetween val="between"/>
        <c:majorUnit val="5"/>
      </c:valAx>
      <c:spPr>
        <a:noFill/>
        <a:ln w="25400">
          <a:noFill/>
        </a:ln>
      </c:spPr>
    </c:plotArea>
    <c:plotVisOnly val="1"/>
    <c:dispBlanksAs val="gap"/>
    <c:showDLblsOverMax val="0"/>
  </c:chart>
  <c:spPr>
    <a:solidFill>
      <a:srgbClr val="C0504D">
        <a:lumMod val="40000"/>
        <a:lumOff val="60000"/>
        <a:alpha val="26000"/>
      </a:srgbClr>
    </a:solidFill>
    <a:ln>
      <a:solidFill>
        <a:schemeClr val="tx2">
          <a:lumMod val="60000"/>
          <a:lumOff val="40000"/>
        </a:schemeClr>
      </a:solidFill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40"/>
    </mc:Choice>
    <mc:Fallback>
      <c:style val="40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Число зарегистрированных преступлений в расчете на 10</a:t>
            </a:r>
            <a:r>
              <a:rPr lang="ru-RU" sz="1400" baseline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тыс.чел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</a:t>
            </a:r>
          </a:p>
        </c:rich>
      </c:tx>
      <c:layout>
        <c:manualLayout>
          <c:xMode val="edge"/>
          <c:yMode val="edge"/>
          <c:x val="0.11443726374832337"/>
          <c:y val="1.2904606843031885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7.8701956581353996E-2"/>
          <c:y val="0.20987090651306683"/>
          <c:w val="0.72048503703179967"/>
          <c:h val="0.642048221907754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 муниципальному округу</c:v>
                </c:pt>
              </c:strCache>
            </c:strRef>
          </c:tx>
          <c:spPr>
            <a:solidFill>
              <a:schemeClr val="accent5">
                <a:lumMod val="75000"/>
                <a:alpha val="8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-2.0914930072349898E-3"/>
                  <c:y val="-1.44453694815870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DFD-4EDE-8C37-B38F58C9E680}"/>
                </c:ext>
              </c:extLst>
            </c:dLbl>
            <c:dLbl>
              <c:idx val="1"/>
              <c:layout>
                <c:manualLayout>
                  <c:x val="-6.9755574140107452E-17"/>
                  <c:y val="-4.30153561434396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CE4-4068-B1CA-92C78F5E3C8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январь-март 2025 года</c:v>
                </c:pt>
                <c:pt idx="1">
                  <c:v>январь-март 2026 года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6.5</c:v>
                </c:pt>
                <c:pt idx="1">
                  <c:v>13.1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7D1-4BAD-A6D9-DA61CF9D4D3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 Нижегородской области</c:v>
                </c:pt>
              </c:strCache>
            </c:strRef>
          </c:tx>
          <c:spPr>
            <a:solidFill>
              <a:schemeClr val="accent2">
                <a:lumMod val="75000"/>
                <a:alpha val="68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9024467262486668E-3"/>
                  <c:y val="1.369277010087270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4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69A-4DC1-8BDB-74696C8DFF24}"/>
                </c:ext>
              </c:extLst>
            </c:dLbl>
            <c:dLbl>
              <c:idx val="1"/>
              <c:layout>
                <c:manualLayout>
                  <c:x val="3.8048934524974034E-3"/>
                  <c:y val="1.240874478481144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4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69A-4DC1-8BDB-74696C8DFF2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3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январь-март 2025 года</c:v>
                </c:pt>
                <c:pt idx="1">
                  <c:v>январь-март 2026 года</c:v>
                </c:pt>
              </c:strCache>
            </c:strRef>
          </c:cat>
          <c:val>
            <c:numRef>
              <c:f>Лист1!$C$2:$C$3</c:f>
              <c:numCache>
                <c:formatCode>0.0</c:formatCode>
                <c:ptCount val="2"/>
                <c:pt idx="0">
                  <c:v>29.1</c:v>
                </c:pt>
                <c:pt idx="1">
                  <c:v>23.5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7D1-4BAD-A6D9-DA61CF9D4D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47782672"/>
        <c:axId val="1847788112"/>
      </c:barChart>
      <c:catAx>
        <c:axId val="1847782672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1847788112"/>
        <c:crossesAt val="0"/>
        <c:auto val="1"/>
        <c:lblAlgn val="ctr"/>
        <c:lblOffset val="100"/>
        <c:noMultiLvlLbl val="0"/>
      </c:catAx>
      <c:valAx>
        <c:axId val="1847788112"/>
        <c:scaling>
          <c:orientation val="minMax"/>
          <c:max val="40"/>
          <c:min val="0"/>
        </c:scaling>
        <c:delete val="0"/>
        <c:axPos val="l"/>
        <c:majorGridlines>
          <c:spPr>
            <a:ln>
              <a:noFill/>
            </a:ln>
          </c:spPr>
        </c:majorGridlines>
        <c:numFmt formatCode="0.0" sourceLinked="0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847782672"/>
        <c:crosses val="autoZero"/>
        <c:crossBetween val="between"/>
        <c:majorUnit val="10"/>
      </c:valAx>
      <c:spPr>
        <a:solidFill>
          <a:srgbClr val="C0504D">
            <a:lumMod val="40000"/>
            <a:lumOff val="60000"/>
            <a:alpha val="7000"/>
          </a:srgbClr>
        </a:solidFill>
      </c:spPr>
    </c:plotArea>
    <c:legend>
      <c:legendPos val="r"/>
      <c:legendEntry>
        <c:idx val="0"/>
        <c:txPr>
          <a:bodyPr/>
          <a:lstStyle/>
          <a:p>
            <a:pPr>
              <a:defRPr sz="1200" spc="-100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200" spc="-100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70708102655426153"/>
          <c:y val="0.18262525089468554"/>
          <c:w val="0.28989887671755737"/>
          <c:h val="0.17680835541116247"/>
        </c:manualLayout>
      </c:layout>
      <c:overlay val="0"/>
      <c:txPr>
        <a:bodyPr/>
        <a:lstStyle/>
        <a:p>
          <a:pPr>
            <a:defRPr sz="1200" spc="-100" baseline="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rgbClr val="C0504D">
        <a:lumMod val="40000"/>
        <a:lumOff val="60000"/>
        <a:alpha val="38000"/>
      </a:srgbClr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2803083901426238"/>
          <c:y val="0.15175955501967231"/>
          <c:w val="0.85582028410833533"/>
          <c:h val="0.7396727859959481"/>
        </c:manualLayout>
      </c:layout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80961280"/>
        <c:axId val="1578262976"/>
      </c:barChart>
      <c:catAx>
        <c:axId val="168096128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578262976"/>
        <c:crosses val="autoZero"/>
        <c:auto val="1"/>
        <c:lblAlgn val="ctr"/>
        <c:lblOffset val="100"/>
        <c:noMultiLvlLbl val="0"/>
      </c:catAx>
      <c:valAx>
        <c:axId val="1578262976"/>
        <c:scaling>
          <c:orientation val="minMax"/>
          <c:max val="80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68096128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1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317820106766453"/>
          <c:y val="8.2644852539931882E-2"/>
          <c:w val="0.84679989247515564"/>
          <c:h val="0.8757785455381775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 01.08.2021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Лист1!$A$2:$A$3</c:f>
              <c:strCache>
                <c:ptCount val="2"/>
                <c:pt idx="0">
                  <c:v>Категория 1</c:v>
                </c:pt>
                <c:pt idx="1">
                  <c:v>Категория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120</c:v>
                </c:pt>
                <c:pt idx="1">
                  <c:v>120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150-441F-A386-B0B59B7B5C6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0-1EAF-4321-B545-37DF34B00161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1-1EAF-4321-B545-37DF34B00161}"/>
              </c:ext>
            </c:extLst>
          </c:dPt>
          <c:cat>
            <c:strRef>
              <c:f>Лист1!$A$2:$A$3</c:f>
              <c:strCache>
                <c:ptCount val="2"/>
                <c:pt idx="0">
                  <c:v>Категория 1</c:v>
                </c:pt>
                <c:pt idx="1">
                  <c:v>Категория 2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1150</c:v>
                </c:pt>
                <c:pt idx="1">
                  <c:v>1385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150-441F-A386-B0B59B7B5C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388343776"/>
        <c:axId val="1790884320"/>
      </c:barChart>
      <c:catAx>
        <c:axId val="138834377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790884320"/>
        <c:crosses val="autoZero"/>
        <c:auto val="1"/>
        <c:lblAlgn val="ctr"/>
        <c:lblOffset val="100"/>
        <c:noMultiLvlLbl val="0"/>
      </c:catAx>
      <c:valAx>
        <c:axId val="1790884320"/>
        <c:scaling>
          <c:orientation val="minMax"/>
          <c:max val="16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ru-RU"/>
          </a:p>
        </c:txPr>
        <c:crossAx val="1388343776"/>
        <c:crosses val="autoZero"/>
        <c:crossBetween val="between"/>
        <c:majorUnit val="400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9.2431465903065918E-2"/>
          <c:y val="0.17674345829229907"/>
          <c:w val="0.92934279281950627"/>
          <c:h val="0.64184347922128171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flip="none" rotWithShape="1"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dLbls>
            <c:dLbl>
              <c:idx val="0"/>
              <c:layout>
                <c:manualLayout>
                  <c:x val="2.9192702575649872E-2"/>
                  <c:y val="-0.22029415024928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E38-45EF-8C50-7FBB07987C50}"/>
                </c:ext>
              </c:extLst>
            </c:dLbl>
            <c:dLbl>
              <c:idx val="1"/>
              <c:layout>
                <c:manualLayout>
                  <c:x val="2.5076685635047113E-2"/>
                  <c:y val="-0.287185660085308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</c:ext>
                <c:ext xmlns:c16="http://schemas.microsoft.com/office/drawing/2014/chart" uri="{C3380CC4-5D6E-409C-BE32-E72D297353CC}">
                  <c16:uniqueId val="{00000000-18D8-4920-A50B-7F2A01BF7C91}"/>
                </c:ext>
              </c:extLst>
            </c:dLbl>
            <c:dLbl>
              <c:idx val="2"/>
              <c:layout>
                <c:manualLayout>
                  <c:x val="2.9987356798028504E-2"/>
                  <c:y val="-0.2998486950599197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4F5-4807-829E-5CA9C5D90E3A}"/>
                </c:ext>
              </c:extLst>
            </c:dLbl>
            <c:dLbl>
              <c:idx val="3"/>
              <c:layout>
                <c:manualLayout>
                  <c:x val="1.6384001305104718E-2"/>
                  <c:y val="-0.1745373114140589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3617049548153624E-2"/>
                      <c:h val="0.105709370461802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FE38-45EF-8C50-7FBB07987C50}"/>
                </c:ext>
              </c:extLst>
            </c:dLbl>
            <c:dLbl>
              <c:idx val="4"/>
              <c:layout>
                <c:manualLayout>
                  <c:x val="1.6169345923586976E-2"/>
                  <c:y val="-0.2170503580136594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841598939129713"/>
                      <c:h val="0.1673166122899948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FE38-45EF-8C50-7FBB07987C50}"/>
                </c:ext>
              </c:extLst>
            </c:dLbl>
            <c:dLbl>
              <c:idx val="5"/>
              <c:layout>
                <c:manualLayout>
                  <c:x val="1.3474776919394858E-2"/>
                  <c:y val="-0.2473377573654612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9279899513396201E-2"/>
                      <c:h val="0.105709370461802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59E3-4BA9-B622-4D612AF574E9}"/>
                </c:ext>
              </c:extLst>
            </c:dLbl>
            <c:dLbl>
              <c:idx val="6"/>
              <c:layout>
                <c:manualLayout>
                  <c:x val="1.3630616726376639E-2"/>
                  <c:y val="-0.259191244882303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8D8-4920-A50B-7F2A01BF7C91}"/>
                </c:ext>
              </c:extLst>
            </c:dLbl>
            <c:dLbl>
              <c:idx val="7"/>
              <c:layout>
                <c:manualLayout>
                  <c:x val="9.5414317084635443E-3"/>
                  <c:y val="-0.2185337947046872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9962070394085811E-2"/>
                      <c:h val="0.1260380955506103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21A9-4BA5-BD4C-B7CB6D01A42C}"/>
                </c:ext>
              </c:extLst>
            </c:dLbl>
            <c:dLbl>
              <c:idx val="8"/>
              <c:layout>
                <c:manualLayout>
                  <c:x val="1.090449338110141E-2"/>
                  <c:y val="-0.2439447010656974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74F-441A-B585-E0CFA782D586}"/>
                </c:ext>
              </c:extLst>
            </c:dLbl>
            <c:dLbl>
              <c:idx val="9"/>
              <c:layout>
                <c:manualLayout>
                  <c:x val="1.3630616726376738E-2"/>
                  <c:y val="-0.2337803385212933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D04-41E3-ADA5-D7180BD9B72A}"/>
                </c:ext>
              </c:extLst>
            </c:dLbl>
            <c:dLbl>
              <c:idx val="10"/>
              <c:layout>
                <c:manualLayout>
                  <c:x val="1.0904493381101311E-2"/>
                  <c:y val="-0.2337803385212933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1AD-454C-A3BD-75F0B6BDA18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Январь </c:v>
                </c:pt>
                <c:pt idx="1">
                  <c:v>Февраль</c:v>
                </c:pt>
                <c:pt idx="2">
                  <c:v>Март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585.6</c:v>
                </c:pt>
                <c:pt idx="1">
                  <c:v>822.5</c:v>
                </c:pt>
                <c:pt idx="2" formatCode="General">
                  <c:v>883.1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E38-45EF-8C50-7FBB07987C5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790883776"/>
        <c:axId val="1790885408"/>
        <c:axId val="0"/>
      </c:bar3DChart>
      <c:catAx>
        <c:axId val="17908837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790885408"/>
        <c:crosses val="autoZero"/>
        <c:auto val="1"/>
        <c:lblAlgn val="ctr"/>
        <c:lblOffset val="100"/>
        <c:noMultiLvlLbl val="0"/>
      </c:catAx>
      <c:valAx>
        <c:axId val="1790885408"/>
        <c:scaling>
          <c:orientation val="minMax"/>
          <c:max val="1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1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млн.руб</a:t>
                </a:r>
                <a:r>
                  <a:rPr lang="ru-RU" sz="10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c:rich>
          </c:tx>
          <c:layout>
            <c:manualLayout>
              <c:xMode val="edge"/>
              <c:yMode val="edge"/>
              <c:x val="4.2901662157938227E-3"/>
              <c:y val="0.39334362308302717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790883776"/>
        <c:crosses val="autoZero"/>
        <c:crossBetween val="between"/>
        <c:majorUnit val="200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2942123101023928E-2"/>
          <c:y val="0.16886437559549233"/>
          <c:w val="0.93705782767920798"/>
          <c:h val="0.64772316588362844"/>
        </c:manualLayout>
      </c:layout>
      <c:bar3DChart>
        <c:barDir val="col"/>
        <c:grouping val="stacked"/>
        <c:varyColors val="0"/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790894656"/>
        <c:axId val="1790893024"/>
        <c:axId val="0"/>
      </c:bar3DChart>
      <c:catAx>
        <c:axId val="1790894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790893024"/>
        <c:crosses val="autoZero"/>
        <c:auto val="1"/>
        <c:lblAlgn val="ctr"/>
        <c:lblOffset val="100"/>
        <c:noMultiLvlLbl val="0"/>
      </c:catAx>
      <c:valAx>
        <c:axId val="1790893024"/>
        <c:scaling>
          <c:orientation val="minMax"/>
          <c:max val="1000"/>
          <c:min val="0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crossAx val="17908946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title>
      <c:tx>
        <c:rich>
          <a:bodyPr/>
          <a:lstStyle/>
          <a:p>
            <a:pPr>
              <a:defRPr sz="1400" b="1"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сельскохозяйственной продукции</a:t>
            </a:r>
          </a:p>
        </c:rich>
      </c:tx>
      <c:layout>
        <c:manualLayout>
          <c:xMode val="edge"/>
          <c:yMode val="edge"/>
          <c:x val="0.13410765099555305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4724164888545199"/>
          <c:y val="0.23123724610125623"/>
          <c:w val="0.82431006688457942"/>
          <c:h val="0.6655241579340250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Производство сельскохозяйственной продукции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0"/>
                  <c:y val="2.41218448049567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ADB2-4DD2-BB95-D921BA23102A}"/>
                </c:ext>
              </c:extLst>
            </c:dLbl>
            <c:dLbl>
              <c:idx val="1"/>
              <c:layout>
                <c:manualLayout>
                  <c:x val="3.1609204699964023E-3"/>
                  <c:y val="8.040614934985587E-3"/>
                </c:manualLayout>
              </c:layout>
              <c:tx>
                <c:rich>
                  <a:bodyPr/>
                  <a:lstStyle/>
                  <a:p>
                    <a:fld id="{D60AFD77-2B49-4039-81DA-A70434A370A1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B62F-4452-AF10-1454C1FA30A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январь-март 2025</c:v>
                </c:pt>
                <c:pt idx="1">
                  <c:v>январь-март 2026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28346</c:v>
                </c:pt>
                <c:pt idx="1">
                  <c:v>19367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E39-4651-9BEE-36699ED0FC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90895200"/>
        <c:axId val="1790881056"/>
      </c:barChart>
      <c:catAx>
        <c:axId val="179089520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790881056"/>
        <c:crosses val="autoZero"/>
        <c:auto val="1"/>
        <c:lblAlgn val="ctr"/>
        <c:lblOffset val="100"/>
        <c:noMultiLvlLbl val="0"/>
      </c:catAx>
      <c:valAx>
        <c:axId val="1790881056"/>
        <c:scaling>
          <c:orientation val="minMax"/>
          <c:max val="30000"/>
          <c:min val="50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1790895200"/>
        <c:crosses val="autoZero"/>
        <c:crossBetween val="between"/>
        <c:majorUnit val="5000"/>
        <c:minorUnit val="4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3"/>
    </mc:Choice>
    <mc:Fallback>
      <c:style val="23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258911866420944"/>
          <c:y val="3.619694951559916E-2"/>
          <c:w val="0.72224157285801927"/>
          <c:h val="0.8528569322099035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январь-март 2025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095595855201646E-2"/>
                  <c:y val="-2.40640944563298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3E68-40D1-88D8-CADE47D1E53F}"/>
                </c:ext>
              </c:extLst>
            </c:dLbl>
            <c:dLbl>
              <c:idx val="1"/>
              <c:layout>
                <c:manualLayout>
                  <c:x val="1.5064847395374467E-2"/>
                  <c:y val="3.069108572636189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773269738637012"/>
                      <c:h val="7.7881406325388328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34CE-435B-A545-C3D87D7C910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мясо</c:v>
                </c:pt>
                <c:pt idx="1">
                  <c:v>молоко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19.5</c:v>
                </c:pt>
                <c:pt idx="1">
                  <c:v>585.1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FDC-46D1-9B69-AB6DEE071D9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январь-март 2026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dLbl>
              <c:idx val="0"/>
              <c:layout>
                <c:manualLayout>
                  <c:x val="2.4651392005659252E-2"/>
                  <c:y val="-7.051281695372416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3386-44C2-9D0B-903C6E29E2E6}"/>
                </c:ext>
              </c:extLst>
            </c:dLbl>
            <c:dLbl>
              <c:idx val="1"/>
              <c:layout>
                <c:manualLayout>
                  <c:x val="3.5607566230396695E-2"/>
                  <c:y val="-1.01158455739259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34CE-435B-A545-C3D87D7C910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мясо</c:v>
                </c:pt>
                <c:pt idx="1">
                  <c:v>молоко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16.3</c:v>
                </c:pt>
                <c:pt idx="1">
                  <c:v>497.7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FDC-46D1-9B69-AB6DEE071D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790881600"/>
        <c:axId val="1790882144"/>
        <c:axId val="0"/>
      </c:bar3DChart>
      <c:catAx>
        <c:axId val="179088160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790882144"/>
        <c:crosses val="autoZero"/>
        <c:auto val="1"/>
        <c:lblAlgn val="ctr"/>
        <c:lblOffset val="100"/>
        <c:noMultiLvlLbl val="0"/>
      </c:catAx>
      <c:valAx>
        <c:axId val="1790882144"/>
        <c:scaling>
          <c:orientation val="minMax"/>
          <c:max val="60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1790881600"/>
        <c:crosses val="autoZero"/>
        <c:crossBetween val="between"/>
        <c:majorUnit val="200"/>
        <c:minorUnit val="50"/>
      </c:valAx>
    </c:plotArea>
    <c:legend>
      <c:legendPos val="r"/>
      <c:layout>
        <c:manualLayout>
          <c:xMode val="edge"/>
          <c:yMode val="edge"/>
          <c:x val="0.82119717770677347"/>
          <c:y val="0.32249292051118611"/>
          <c:w val="0.17436255231411438"/>
          <c:h val="0.27705647684696577"/>
        </c:manualLayout>
      </c:layout>
      <c:overlay val="0"/>
      <c:txPr>
        <a:bodyPr/>
        <a:lstStyle/>
        <a:p>
          <a:pPr>
            <a:defRPr sz="11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5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0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8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sp3d/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/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rawing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39.jpe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0.70726</cdr:x>
      <cdr:y>0.58043</cdr:y>
    </cdr:from>
    <cdr:to>
      <cdr:x>0.86831</cdr:x>
      <cdr:y>0.68726</cdr:y>
    </cdr:to>
    <cdr:sp macro="" textlink="">
      <cdr:nvSpPr>
        <cdr:cNvPr id="2" name="Скругленный прямоугольник 1"/>
        <cdr:cNvSpPr/>
      </cdr:nvSpPr>
      <cdr:spPr>
        <a:xfrm xmlns:a="http://schemas.openxmlformats.org/drawingml/2006/main">
          <a:off x="2978842" y="1408623"/>
          <a:ext cx="678307" cy="259261"/>
        </a:xfrm>
        <a:prstGeom xmlns:a="http://schemas.openxmlformats.org/drawingml/2006/main" prst="roundRect">
          <a:avLst/>
        </a:prstGeom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7,2 раза меньше</a:t>
          </a:r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0.5</cdr:x>
      <cdr:y>0.31454</cdr:y>
    </cdr:from>
    <cdr:to>
      <cdr:x>0.64772</cdr:x>
      <cdr:y>0.35764</cdr:y>
    </cdr:to>
    <cdr:sp macro="" textlink="">
      <cdr:nvSpPr>
        <cdr:cNvPr id="9" name="TextBox 1">
          <a:extLst xmlns:a="http://schemas.openxmlformats.org/drawingml/2006/main">
            <a:ext uri="{FF2B5EF4-FFF2-40B4-BE49-F238E27FC236}">
              <a16:creationId xmlns:a16="http://schemas.microsoft.com/office/drawing/2014/main" id="{64FC594D-3366-413F-8577-944A0E964226}"/>
            </a:ext>
          </a:extLst>
        </cdr:cNvPr>
        <cdr:cNvSpPr txBox="1"/>
      </cdr:nvSpPr>
      <cdr:spPr>
        <a:xfrm xmlns:a="http://schemas.openxmlformats.org/drawingml/2006/main">
          <a:off x="3965273" y="1771681"/>
          <a:ext cx="1171501" cy="24276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dirty="0">
              <a:latin typeface="Times New Roman" panose="02020603050405020304" pitchFamily="18" charset="0"/>
              <a:cs typeface="Times New Roman" panose="02020603050405020304" pitchFamily="18" charset="0"/>
            </a:rPr>
            <a:t>(53,0 тыс. руб.)</a:t>
          </a:r>
          <a:endParaRPr lang="ru-RU" sz="1200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0.69963</cdr:x>
      <cdr:y>0.74652</cdr:y>
    </cdr:from>
    <cdr:to>
      <cdr:x>0.83825</cdr:x>
      <cdr:y>0.8237</cdr:y>
    </cdr:to>
    <cdr:sp macro="" textlink="">
      <cdr:nvSpPr>
        <cdr:cNvPr id="5" name="Скругленный прямоугольник 4"/>
        <cdr:cNvSpPr/>
      </cdr:nvSpPr>
      <cdr:spPr>
        <a:xfrm xmlns:a="http://schemas.openxmlformats.org/drawingml/2006/main">
          <a:off x="3017782" y="2057864"/>
          <a:ext cx="597909" cy="212751"/>
        </a:xfrm>
        <a:prstGeom xmlns:a="http://schemas.openxmlformats.org/drawingml/2006/main" prst="roundRect">
          <a:avLst/>
        </a:prstGeom>
        <a:gradFill xmlns:a="http://schemas.openxmlformats.org/drawingml/2006/main" flip="none" rotWithShape="1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  <a:ln xmlns:a="http://schemas.openxmlformats.org/drawingml/2006/main">
          <a:solidFill>
            <a:schemeClr val="accent6">
              <a:lumMod val="50000"/>
            </a:schemeClr>
          </a:solidFill>
        </a:ln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9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150,6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0.19503</cdr:x>
      <cdr:y>0.63005</cdr:y>
    </cdr:from>
    <cdr:to>
      <cdr:x>0.45862</cdr:x>
      <cdr:y>0.8898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76585" y="2218057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dirty="0"/>
            <a:t>н</a:t>
          </a:r>
          <a:r>
            <a:rPr lang="ru-RU" sz="1100" dirty="0"/>
            <a:t>а 01.03.2025</a:t>
          </a:r>
        </a:p>
      </cdr:txBody>
    </cdr:sp>
  </cdr:relSizeAnchor>
  <cdr:relSizeAnchor xmlns:cdr="http://schemas.openxmlformats.org/drawingml/2006/chartDrawing">
    <cdr:from>
      <cdr:x>0.62945</cdr:x>
      <cdr:y>0.62827</cdr:y>
    </cdr:from>
    <cdr:to>
      <cdr:x>0.93948</cdr:x>
      <cdr:y>0.92385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183596" y="2090324"/>
          <a:ext cx="1075509" cy="98343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dirty="0"/>
            <a:t>н</a:t>
          </a:r>
          <a:r>
            <a:rPr lang="ru-RU" sz="1100" dirty="0"/>
            <a:t>а 01.03.2026</a:t>
          </a:r>
        </a:p>
      </cdr:txBody>
    </cdr:sp>
  </cdr:relSizeAnchor>
  <cdr:relSizeAnchor xmlns:cdr="http://schemas.openxmlformats.org/drawingml/2006/chartDrawing">
    <cdr:from>
      <cdr:x>0.70388</cdr:x>
      <cdr:y>0.08973</cdr:y>
    </cdr:from>
    <cdr:to>
      <cdr:x>0.89087</cdr:x>
      <cdr:y>0.21357</cdr:y>
    </cdr:to>
    <cdr:sp macro="" textlink="">
      <cdr:nvSpPr>
        <cdr:cNvPr id="3" name="TextBox 2"/>
        <cdr:cNvSpPr txBox="1"/>
      </cdr:nvSpPr>
      <cdr:spPr>
        <a:xfrm xmlns:a="http://schemas.openxmlformats.org/drawingml/2006/main" rot="10800000" flipV="1">
          <a:off x="2441805" y="298540"/>
          <a:ext cx="648678" cy="412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>
              <a:cs typeface="Calibri" panose="020F0502020204030204" pitchFamily="34" charset="0"/>
            </a:rPr>
            <a:t>2151</a:t>
          </a:r>
        </a:p>
      </cdr:txBody>
    </cdr:sp>
  </cdr:relSizeAnchor>
  <cdr:relSizeAnchor xmlns:cdr="http://schemas.openxmlformats.org/drawingml/2006/chartDrawing">
    <cdr:from>
      <cdr:x>0.28727</cdr:x>
      <cdr:y>0.24279</cdr:y>
    </cdr:from>
    <cdr:to>
      <cdr:x>0.55086</cdr:x>
      <cdr:y>0.33438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996564" y="854738"/>
          <a:ext cx="914400" cy="32241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0.28727</cdr:x>
      <cdr:y>0.22515</cdr:y>
    </cdr:from>
    <cdr:to>
      <cdr:x>0.55086</cdr:x>
      <cdr:y>0.30283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996564" y="792635"/>
          <a:ext cx="914400" cy="2734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0.19849</cdr:x>
      <cdr:y>0.18276</cdr:y>
    </cdr:from>
    <cdr:to>
      <cdr:x>0.47315</cdr:x>
      <cdr:y>0.29364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688589" y="643378"/>
          <a:ext cx="952778" cy="3903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0.26979</cdr:x>
      <cdr:y>0.1169</cdr:y>
    </cdr:from>
    <cdr:to>
      <cdr:x>0.4331</cdr:x>
      <cdr:y>0.19553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935912" y="388944"/>
          <a:ext cx="566531" cy="26161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/>
            <a:t>1974</a:t>
          </a: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0.68167</cdr:x>
      <cdr:y>0.03991</cdr:y>
    </cdr:from>
    <cdr:to>
      <cdr:x>0.84443</cdr:x>
      <cdr:y>0.18324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530621" y="94051"/>
          <a:ext cx="604230" cy="33777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/>
            <a:t>1519</a:t>
          </a:r>
        </a:p>
      </cdr:txBody>
    </cdr:sp>
  </cdr:relSizeAnchor>
  <cdr:relSizeAnchor xmlns:cdr="http://schemas.openxmlformats.org/drawingml/2006/chartDrawing">
    <cdr:from>
      <cdr:x>0.28727</cdr:x>
      <cdr:y>0.24279</cdr:y>
    </cdr:from>
    <cdr:to>
      <cdr:x>0.55086</cdr:x>
      <cdr:y>0.33438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996564" y="854738"/>
          <a:ext cx="914400" cy="32241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0.28727</cdr:x>
      <cdr:y>0.22515</cdr:y>
    </cdr:from>
    <cdr:to>
      <cdr:x>0.55086</cdr:x>
      <cdr:y>0.30283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996564" y="792635"/>
          <a:ext cx="914400" cy="2734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0.19849</cdr:x>
      <cdr:y>0.18276</cdr:y>
    </cdr:from>
    <cdr:to>
      <cdr:x>0.47315</cdr:x>
      <cdr:y>0.29364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688589" y="643378"/>
          <a:ext cx="952778" cy="3903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0.25231</cdr:x>
      <cdr:y>0.16562</cdr:y>
    </cdr:from>
    <cdr:to>
      <cdr:x>0.4073</cdr:x>
      <cdr:y>0.26071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936666" y="390313"/>
          <a:ext cx="575386" cy="22409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/>
            <a:t>1356</a:t>
          </a:r>
        </a:p>
      </cdr:txBody>
    </cdr:sp>
  </cdr:relSizeAnchor>
  <cdr:relSizeAnchor xmlns:cdr="http://schemas.openxmlformats.org/drawingml/2006/chartDrawing">
    <cdr:from>
      <cdr:x>0.25703</cdr:x>
      <cdr:y>0.66089</cdr:y>
    </cdr:from>
    <cdr:to>
      <cdr:x>0.40872</cdr:x>
      <cdr:y>0.74617</cdr:y>
    </cdr:to>
    <cdr:sp macro="" textlink="">
      <cdr:nvSpPr>
        <cdr:cNvPr id="9" name="Скругленный прямоугольник 8"/>
        <cdr:cNvSpPr/>
      </cdr:nvSpPr>
      <cdr:spPr>
        <a:xfrm xmlns:a="http://schemas.openxmlformats.org/drawingml/2006/main">
          <a:off x="954199" y="1557478"/>
          <a:ext cx="563128" cy="200975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114,2</a:t>
          </a:r>
        </a:p>
      </cdr:txBody>
    </cdr:sp>
  </cdr:relSizeAnchor>
  <cdr:relSizeAnchor xmlns:cdr="http://schemas.openxmlformats.org/drawingml/2006/chartDrawing">
    <cdr:from>
      <cdr:x>0.68283</cdr:x>
      <cdr:y>0.64994</cdr:y>
    </cdr:from>
    <cdr:to>
      <cdr:x>0.82382</cdr:x>
      <cdr:y>0.73816</cdr:y>
    </cdr:to>
    <cdr:sp macro="" textlink="">
      <cdr:nvSpPr>
        <cdr:cNvPr id="10" name="Скругленный прямоугольник 9"/>
        <cdr:cNvSpPr/>
      </cdr:nvSpPr>
      <cdr:spPr>
        <a:xfrm xmlns:a="http://schemas.openxmlformats.org/drawingml/2006/main">
          <a:off x="2534957" y="1531679"/>
          <a:ext cx="523408" cy="207898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112,0</a:t>
          </a:r>
          <a:endParaRPr lang="ru-RU" sz="1100" dirty="0">
            <a:solidFill>
              <a:prstClr val="black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0.27836</cdr:x>
      <cdr:y>0.61199</cdr:y>
    </cdr:from>
    <cdr:to>
      <cdr:x>0.52467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033380" y="215859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0.25585</cdr:x>
      <cdr:y>0.8531</cdr:y>
    </cdr:from>
    <cdr:to>
      <cdr:x>0.51881</cdr:x>
      <cdr:y>0.97883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949804" y="2010457"/>
          <a:ext cx="976225" cy="2962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>
              <a:solidFill>
                <a:schemeClr val="bg1"/>
              </a:solidFill>
            </a:rPr>
            <a:t>295,1</a:t>
          </a: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0.07831</cdr:x>
      <cdr:y>0</cdr:y>
    </cdr:from>
    <cdr:to>
      <cdr:x>0.97289</cdr:x>
      <cdr:y>0.16432</cdr:y>
    </cdr:to>
    <cdr:sp macro="" textlink="">
      <cdr:nvSpPr>
        <cdr:cNvPr id="2" name="TextBox 23">
          <a:extLst xmlns:a="http://schemas.openxmlformats.org/drawingml/2006/main">
            <a:ext uri="{FF2B5EF4-FFF2-40B4-BE49-F238E27FC236}">
              <a16:creationId xmlns:a16="http://schemas.microsoft.com/office/drawing/2014/main" id="{50E5EFCD-195F-45D1-8F7B-65C742D9846E}"/>
            </a:ext>
          </a:extLst>
        </cdr:cNvPr>
        <cdr:cNvSpPr txBox="1"/>
      </cdr:nvSpPr>
      <cdr:spPr>
        <a:xfrm xmlns:a="http://schemas.openxmlformats.org/drawingml/2006/main">
          <a:off x="347599" y="0"/>
          <a:ext cx="3970819" cy="40011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>
            <a:defRPr sz="2128" b="1" i="0" u="none" strike="noStrike" kern="1200" baseline="0">
              <a:solidFill>
                <a:srgbClr val="4584D3">
                  <a:lumMod val="75000"/>
                </a:srgbClr>
              </a:solidFill>
              <a:latin typeface="+mn-lt"/>
              <a:ea typeface="+mn-ea"/>
              <a:cs typeface="+mn-cs"/>
            </a:defRPr>
          </a:pPr>
          <a:endParaRPr lang="ru-RU" sz="2000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0.08815</cdr:x>
      <cdr:y>0.03008</cdr:y>
    </cdr:from>
    <cdr:to>
      <cdr:x>0.59902</cdr:x>
      <cdr:y>0.92507</cdr:y>
    </cdr:to>
    <cdr:pic>
      <cdr:nvPicPr>
        <cdr:cNvPr id="2" name="Picture 6" descr="https://static.elcode.ru/upload/files/2017-05/590c2d222d212/hrdbg.jpg">
          <a:extLst xmlns:a="http://schemas.openxmlformats.org/drawingml/2006/main">
            <a:ext uri="{FF2B5EF4-FFF2-40B4-BE49-F238E27FC236}">
              <a16:creationId xmlns:a16="http://schemas.microsoft.com/office/drawing/2014/main" id="{6AEF502A-E7BA-4B72-8C2B-15E421A404C6}"/>
            </a:ext>
          </a:extLst>
        </cdr:cNvPr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1" cstate="print">
          <a:extLs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469831" y="87742"/>
          <a:ext cx="2723020" cy="2610972"/>
        </a:xfrm>
        <a:prstGeom xmlns:a="http://schemas.openxmlformats.org/drawingml/2006/main" prst="flowChartConnector">
          <a:avLst/>
        </a:prstGeom>
        <a:ln xmlns:a="http://schemas.openxmlformats.org/drawingml/2006/main">
          <a:noFill/>
        </a:ln>
        <a:effectLst xmlns:a="http://schemas.openxmlformats.org/drawingml/2006/main">
          <a:softEdge rad="112500"/>
        </a:effectLst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cdr:spPr>
    </cdr:pic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0.00335</cdr:x>
      <cdr:y>0.39588</cdr:y>
    </cdr:from>
    <cdr:to>
      <cdr:x>0.05095</cdr:x>
      <cdr:y>0.56013</cdr:y>
    </cdr:to>
    <cdr:sp macro="" textlink="">
      <cdr:nvSpPr>
        <cdr:cNvPr id="2" name="TextBox 5"/>
        <cdr:cNvSpPr txBox="1"/>
      </cdr:nvSpPr>
      <cdr:spPr>
        <a:xfrm xmlns:a="http://schemas.openxmlformats.org/drawingml/2006/main" rot="16200000">
          <a:off x="-85986" y="1194620"/>
          <a:ext cx="452803" cy="24622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000" b="1" dirty="0">
              <a:latin typeface="Times New Roman" panose="02020603050405020304" pitchFamily="18" charset="0"/>
              <a:cs typeface="Times New Roman" panose="02020603050405020304" pitchFamily="18" charset="0"/>
            </a:rPr>
            <a:t>руб.</a:t>
          </a: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0.74109</cdr:x>
      <cdr:y>0.21922</cdr:y>
    </cdr:from>
    <cdr:to>
      <cdr:x>0.79344</cdr:x>
      <cdr:y>0.28153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64FC594D-3366-413F-8577-944A0E964226}"/>
            </a:ext>
          </a:extLst>
        </cdr:cNvPr>
        <cdr:cNvSpPr txBox="1"/>
      </cdr:nvSpPr>
      <cdr:spPr>
        <a:xfrm xmlns:a="http://schemas.openxmlformats.org/drawingml/2006/main">
          <a:off x="3411805" y="695367"/>
          <a:ext cx="241005" cy="19764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dirty="0"/>
            <a:t>*</a:t>
          </a:r>
          <a:endParaRPr lang="ru-RU" sz="1100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0.01423</cdr:x>
      <cdr:y>0.10921</cdr:y>
    </cdr:from>
    <cdr:to>
      <cdr:x>0.20291</cdr:x>
      <cdr:y>0.19538</cdr:y>
    </cdr:to>
    <cdr:sp macro="" textlink="">
      <cdr:nvSpPr>
        <cdr:cNvPr id="2" name="TextBox 24"/>
        <cdr:cNvSpPr txBox="1"/>
      </cdr:nvSpPr>
      <cdr:spPr>
        <a:xfrm xmlns:a="http://schemas.openxmlformats.org/drawingml/2006/main">
          <a:off x="114223" y="626501"/>
          <a:ext cx="1514929" cy="49432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ru-RU" sz="1200" b="1" dirty="0">
              <a:latin typeface="Times New Roman" pitchFamily="18" charset="0"/>
              <a:cs typeface="Times New Roman" pitchFamily="18" charset="0"/>
            </a:rPr>
            <a:t>Обрабатывающие</a:t>
          </a:r>
          <a:r>
            <a:rPr lang="ru-RU" sz="1400" b="1" dirty="0">
              <a:latin typeface="Times New Roman" pitchFamily="18" charset="0"/>
              <a:cs typeface="Times New Roman" pitchFamily="18" charset="0"/>
            </a:rPr>
            <a:t>    </a:t>
          </a:r>
          <a:r>
            <a:rPr lang="ru-RU" sz="1200" b="1" dirty="0">
              <a:latin typeface="Times New Roman" pitchFamily="18" charset="0"/>
              <a:cs typeface="Times New Roman" pitchFamily="18" charset="0"/>
            </a:rPr>
            <a:t>производства</a:t>
          </a:r>
        </a:p>
      </cdr:txBody>
    </cdr:sp>
  </cdr:relSizeAnchor>
  <cdr:relSizeAnchor xmlns:cdr="http://schemas.openxmlformats.org/drawingml/2006/chartDrawing">
    <cdr:from>
      <cdr:x>0.01379</cdr:x>
      <cdr:y>0.2978</cdr:y>
    </cdr:from>
    <cdr:to>
      <cdr:x>0.20749</cdr:x>
      <cdr:y>0.37858</cdr:y>
    </cdr:to>
    <cdr:sp macro="" textlink="">
      <cdr:nvSpPr>
        <cdr:cNvPr id="3" name="TextBox 24"/>
        <cdr:cNvSpPr txBox="1"/>
      </cdr:nvSpPr>
      <cdr:spPr>
        <a:xfrm xmlns:a="http://schemas.openxmlformats.org/drawingml/2006/main">
          <a:off x="110719" y="1708324"/>
          <a:ext cx="1555234" cy="46340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ru-RU" sz="1200" b="1" dirty="0">
              <a:latin typeface="Times New Roman" pitchFamily="18" charset="0"/>
              <a:cs typeface="Times New Roman" pitchFamily="18" charset="0"/>
            </a:rPr>
            <a:t>Государственное управление</a:t>
          </a:r>
        </a:p>
      </cdr:txBody>
    </cdr:sp>
  </cdr:relSizeAnchor>
  <cdr:relSizeAnchor xmlns:cdr="http://schemas.openxmlformats.org/drawingml/2006/chartDrawing">
    <cdr:from>
      <cdr:x>0.01113</cdr:x>
      <cdr:y>0.20625</cdr:y>
    </cdr:from>
    <cdr:to>
      <cdr:x>0.20434</cdr:x>
      <cdr:y>0.28703</cdr:y>
    </cdr:to>
    <cdr:sp macro="" textlink="">
      <cdr:nvSpPr>
        <cdr:cNvPr id="4" name="TextBox 34"/>
        <cdr:cNvSpPr txBox="1"/>
      </cdr:nvSpPr>
      <cdr:spPr>
        <a:xfrm xmlns:a="http://schemas.openxmlformats.org/drawingml/2006/main">
          <a:off x="89395" y="1183171"/>
          <a:ext cx="1551301" cy="46340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ru-RU" sz="1200" b="1" dirty="0">
              <a:latin typeface="Times New Roman" pitchFamily="18" charset="0"/>
              <a:cs typeface="Times New Roman" pitchFamily="18" charset="0"/>
            </a:rPr>
            <a:t>Транспортировка и хранение</a:t>
          </a:r>
        </a:p>
      </cdr:txBody>
    </cdr:sp>
  </cdr:relSizeAnchor>
  <cdr:relSizeAnchor xmlns:cdr="http://schemas.openxmlformats.org/drawingml/2006/chartDrawing">
    <cdr:from>
      <cdr:x>0.00634</cdr:x>
      <cdr:y>0.48344</cdr:y>
    </cdr:from>
    <cdr:to>
      <cdr:x>0.20276</cdr:x>
      <cdr:y>0.53191</cdr:y>
    </cdr:to>
    <cdr:sp macro="" textlink="">
      <cdr:nvSpPr>
        <cdr:cNvPr id="5" name="TextBox 38"/>
        <cdr:cNvSpPr txBox="1"/>
      </cdr:nvSpPr>
      <cdr:spPr>
        <a:xfrm xmlns:a="http://schemas.openxmlformats.org/drawingml/2006/main">
          <a:off x="50930" y="2773295"/>
          <a:ext cx="1577074" cy="27805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ru-RU" sz="1200" b="1" dirty="0">
              <a:latin typeface="Times New Roman" pitchFamily="18" charset="0"/>
              <a:cs typeface="Times New Roman" pitchFamily="18" charset="0"/>
            </a:rPr>
            <a:t>Здравоохранение</a:t>
          </a:r>
        </a:p>
      </cdr:txBody>
    </cdr:sp>
  </cdr:relSizeAnchor>
  <cdr:relSizeAnchor xmlns:cdr="http://schemas.openxmlformats.org/drawingml/2006/chartDrawing">
    <cdr:from>
      <cdr:x>0.01268</cdr:x>
      <cdr:y>0.40141</cdr:y>
    </cdr:from>
    <cdr:to>
      <cdr:x>0.20038</cdr:x>
      <cdr:y>0.44989</cdr:y>
    </cdr:to>
    <cdr:sp macro="" textlink="">
      <cdr:nvSpPr>
        <cdr:cNvPr id="6" name="TextBox 36"/>
        <cdr:cNvSpPr txBox="1"/>
      </cdr:nvSpPr>
      <cdr:spPr>
        <a:xfrm xmlns:a="http://schemas.openxmlformats.org/drawingml/2006/main">
          <a:off x="101780" y="2302720"/>
          <a:ext cx="1507060" cy="278109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ru-RU" sz="1200" b="1" dirty="0">
              <a:latin typeface="Times New Roman" pitchFamily="18" charset="0"/>
              <a:cs typeface="Times New Roman" pitchFamily="18" charset="0"/>
            </a:rPr>
            <a:t>Образование</a:t>
          </a:r>
        </a:p>
      </cdr:txBody>
    </cdr:sp>
  </cdr:relSizeAnchor>
  <cdr:relSizeAnchor xmlns:cdr="http://schemas.openxmlformats.org/drawingml/2006/chartDrawing">
    <cdr:from>
      <cdr:x>0.01483</cdr:x>
      <cdr:y>0.04396</cdr:y>
    </cdr:from>
    <cdr:to>
      <cdr:x>0.20232</cdr:x>
      <cdr:y>0.09243</cdr:y>
    </cdr:to>
    <cdr:sp macro="" textlink="">
      <cdr:nvSpPr>
        <cdr:cNvPr id="7" name="TextBox 28"/>
        <cdr:cNvSpPr txBox="1"/>
      </cdr:nvSpPr>
      <cdr:spPr>
        <a:xfrm xmlns:a="http://schemas.openxmlformats.org/drawingml/2006/main">
          <a:off x="119038" y="252190"/>
          <a:ext cx="1505375" cy="27805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ru-RU" sz="1200" b="1" dirty="0">
              <a:latin typeface="Times New Roman" pitchFamily="18" charset="0"/>
              <a:cs typeface="Times New Roman" pitchFamily="18" charset="0"/>
            </a:rPr>
            <a:t>Строительство</a:t>
          </a:r>
        </a:p>
      </cdr:txBody>
    </cdr:sp>
  </cdr:relSizeAnchor>
  <cdr:relSizeAnchor xmlns:cdr="http://schemas.openxmlformats.org/drawingml/2006/chartDrawing">
    <cdr:from>
      <cdr:x>0.02686</cdr:x>
      <cdr:y>0.55796</cdr:y>
    </cdr:from>
    <cdr:to>
      <cdr:x>0.20945</cdr:x>
      <cdr:y>0.63844</cdr:y>
    </cdr:to>
    <cdr:sp macro="" textlink="">
      <cdr:nvSpPr>
        <cdr:cNvPr id="8" name="TextBox 45"/>
        <cdr:cNvSpPr txBox="1"/>
      </cdr:nvSpPr>
      <cdr:spPr>
        <a:xfrm xmlns:a="http://schemas.openxmlformats.org/drawingml/2006/main">
          <a:off x="215661" y="3200774"/>
          <a:ext cx="1466032" cy="461679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rPr>
            <a:t>Сельское и лесное </a:t>
          </a:r>
        </a:p>
        <a:p xmlns:a="http://schemas.openxmlformats.org/drawingml/2006/main">
          <a:r>
            <a: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rPr>
            <a:t>               хозяйство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8" y="41"/>
            <a:ext cx="2918834" cy="495026"/>
          </a:xfrm>
          <a:prstGeom prst="rect">
            <a:avLst/>
          </a:prstGeom>
        </p:spPr>
        <p:txBody>
          <a:bodyPr vert="horz" lIns="90617" tIns="45310" rIns="90617" bIns="4531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417" y="41"/>
            <a:ext cx="2918834" cy="495026"/>
          </a:xfrm>
          <a:prstGeom prst="rect">
            <a:avLst/>
          </a:prstGeom>
        </p:spPr>
        <p:txBody>
          <a:bodyPr vert="horz" lIns="90617" tIns="45310" rIns="90617" bIns="45310" rtlCol="0"/>
          <a:lstStyle>
            <a:lvl1pPr algn="r">
              <a:defRPr sz="1200"/>
            </a:lvl1pPr>
          </a:lstStyle>
          <a:p>
            <a:fld id="{ACD80D7A-674E-43E5-BB60-F854B6DC6D9E}" type="datetimeFigureOut">
              <a:rPr lang="ru-RU" smtClean="0"/>
              <a:pPr/>
              <a:t>25.06.2026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0463" y="1239838"/>
            <a:ext cx="4414837" cy="3311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617" tIns="45310" rIns="90617" bIns="4531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748165"/>
            <a:ext cx="5388610" cy="3884861"/>
          </a:xfrm>
          <a:prstGeom prst="rect">
            <a:avLst/>
          </a:prstGeom>
        </p:spPr>
        <p:txBody>
          <a:bodyPr vert="horz" lIns="90617" tIns="45310" rIns="90617" bIns="4531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8" y="9371301"/>
            <a:ext cx="2918834" cy="495025"/>
          </a:xfrm>
          <a:prstGeom prst="rect">
            <a:avLst/>
          </a:prstGeom>
        </p:spPr>
        <p:txBody>
          <a:bodyPr vert="horz" lIns="90617" tIns="45310" rIns="90617" bIns="4531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417" y="9371301"/>
            <a:ext cx="2918834" cy="495025"/>
          </a:xfrm>
          <a:prstGeom prst="rect">
            <a:avLst/>
          </a:prstGeom>
        </p:spPr>
        <p:txBody>
          <a:bodyPr vert="horz" lIns="90617" tIns="45310" rIns="90617" bIns="45310" rtlCol="0" anchor="b"/>
          <a:lstStyle>
            <a:lvl1pPr algn="r">
              <a:defRPr sz="1200"/>
            </a:lvl1pPr>
          </a:lstStyle>
          <a:p>
            <a:fld id="{ED25FCA1-4DAF-4AB7-86AD-BB03C5D1D8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1981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25FCA1-4DAF-4AB7-86AD-BB03C5D1D870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75019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50963" y="1146175"/>
            <a:ext cx="4105275" cy="3079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3167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  <a:latin typeface="Calibri" panose="020F0502020204030204"/>
              </a:rPr>
              <a:pPr defTabSz="453167">
                <a:defRPr/>
              </a:pPr>
              <a:t>15</a:t>
            </a:fld>
            <a:endParaRPr lang="ru-R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0429837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1070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</a:rPr>
              <a:pPr defTabSz="451070">
                <a:defRPr/>
              </a:pPr>
              <a:t>16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4186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25FCA1-4DAF-4AB7-86AD-BB03C5D1D870}" type="slidenum">
              <a:rPr lang="ru-RU" smtClean="0">
                <a:solidFill>
                  <a:prstClr val="black"/>
                </a:solidFill>
              </a:rPr>
              <a:pPr/>
              <a:t>17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75455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33475" y="1230313"/>
            <a:ext cx="4406900" cy="33051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2832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</a:rPr>
              <a:pPr defTabSz="452832">
                <a:defRPr/>
              </a:pPr>
              <a:t>18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9692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25FCA1-4DAF-4AB7-86AD-BB03C5D1D870}" type="slidenum">
              <a:rPr lang="ru-RU" smtClean="0">
                <a:solidFill>
                  <a:prstClr val="black"/>
                </a:solidFill>
              </a:rPr>
              <a:pPr/>
              <a:t>19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4924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25FCA1-4DAF-4AB7-86AD-BB03C5D1D870}" type="slidenum">
              <a:rPr lang="ru-RU" smtClean="0">
                <a:solidFill>
                  <a:prstClr val="black"/>
                </a:solidFill>
              </a:rPr>
              <a:pPr/>
              <a:t>20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17414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60463" y="1239838"/>
            <a:ext cx="4414837" cy="33131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3071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</a:rPr>
              <a:pPr defTabSz="453071">
                <a:defRPr/>
              </a:pPr>
              <a:t>21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80416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33475" y="1239838"/>
            <a:ext cx="4406900" cy="33067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0892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</a:rPr>
              <a:pPr defTabSz="450892">
                <a:defRPr/>
              </a:pPr>
              <a:t>22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9011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57288" y="1238250"/>
            <a:ext cx="4421187" cy="331628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3167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</a:rPr>
              <a:pPr defTabSz="453167">
                <a:defRPr/>
              </a:pPr>
              <a:t>23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9139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200150" y="1239838"/>
            <a:ext cx="4421188" cy="33178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5071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</a:rPr>
              <a:pPr defTabSz="455071">
                <a:defRPr/>
              </a:pPr>
              <a:t>24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4273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5FCA1-4DAF-4AB7-86AD-BB03C5D1D870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00030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60463" y="1239838"/>
            <a:ext cx="4414837" cy="33131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3071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</a:rPr>
              <a:pPr defTabSz="453071">
                <a:defRPr/>
              </a:pPr>
              <a:t>25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0459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25FCA1-4DAF-4AB7-86AD-BB03C5D1D870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0035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5FCA1-4DAF-4AB7-86AD-BB03C5D1D870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71444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7510CD-F932-45A1-B967-43778D05CD33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015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5FCA1-4DAF-4AB7-86AD-BB03C5D1D870}" type="slidenum">
              <a:rPr lang="ru-RU" smtClean="0">
                <a:solidFill>
                  <a:prstClr val="black"/>
                </a:solidFill>
              </a:rPr>
              <a:pPr/>
              <a:t>11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08399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5FCA1-4DAF-4AB7-86AD-BB03C5D1D870}" type="slidenum">
              <a:rPr lang="ru-RU" smtClean="0">
                <a:solidFill>
                  <a:prstClr val="black"/>
                </a:solidFill>
              </a:rPr>
              <a:pPr/>
              <a:t>12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7399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3071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  <a:latin typeface="Calibri" panose="020F0502020204030204"/>
              </a:rPr>
              <a:pPr defTabSz="453071">
                <a:defRPr/>
              </a:pPr>
              <a:t>13</a:t>
            </a:fld>
            <a:endParaRPr lang="ru-R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8568674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0846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  <a:latin typeface="Calibri" panose="020F0502020204030204"/>
              </a:rPr>
              <a:pPr defTabSz="450846">
                <a:defRPr/>
              </a:pPr>
              <a:t>14</a:t>
            </a:fld>
            <a:endParaRPr lang="ru-R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8221147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D86-F813-4867-9675-318740CA6D31}" type="datetime1">
              <a:rPr lang="ru-RU" smtClean="0"/>
              <a:t>25.06.2026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28482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9D429-A8A1-4B9E-A295-9BC639295243}" type="datetime1">
              <a:rPr lang="ru-RU" smtClean="0"/>
              <a:t>25.06.2026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98461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21DB6-18F7-4662-8B2E-821811341E39}" type="datetime1">
              <a:rPr lang="ru-RU" smtClean="0"/>
              <a:t>25.06.2026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9877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32AED-87EC-440A-A885-7627A67D00E1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25.06.2026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53059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10FC4-046E-44DB-A155-5BE7F6BBE0E3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25.06.2026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10579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7CE69-96D8-439F-ABD7-D3A62D96A7E9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25.06.2026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4352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7391F-E5BC-4DC4-A75F-F4C366CF359D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25.06.2026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2827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94D6A-FFCE-4C46-BBD0-9EB2E2552E37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25.06.2026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89271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65B0E-4353-4107-AF16-B0AD1983DE97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25.06.2026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4248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55012-CD80-4C78-B1CF-80AA72C82F03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25.06.2026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0118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703D8-44A8-4059-ACD7-DD4FA4BF02BC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25.06.2026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721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C0EE5-4EB5-48A5-A695-2633103A66C0}" type="datetime1">
              <a:rPr lang="ru-RU" smtClean="0"/>
              <a:t>25.06.2026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14570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94501-AF61-4577-AF02-B63B3FEF4662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25.06.2026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64313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76DCD-5F06-4149-8CDC-17EC16AC2269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25.06.2026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16659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F862B-3E27-405B-9566-06F38E184C9A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25.06.2026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3802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67B5-2101-4777-A0D9-0442399AFE10}" type="datetimeFigureOut">
              <a:rPr lang="ru-RU" smtClean="0"/>
              <a:t>25.06.2026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05042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67B5-2101-4777-A0D9-0442399AFE10}" type="datetimeFigureOut">
              <a:rPr lang="ru-RU" smtClean="0"/>
              <a:t>25.06.2026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28759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67B5-2101-4777-A0D9-0442399AFE10}" type="datetimeFigureOut">
              <a:rPr lang="ru-RU" smtClean="0"/>
              <a:t>25.06.2026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723526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67B5-2101-4777-A0D9-0442399AFE10}" type="datetimeFigureOut">
              <a:rPr lang="ru-RU" smtClean="0"/>
              <a:t>25.06.2026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122438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67B5-2101-4777-A0D9-0442399AFE10}" type="datetimeFigureOut">
              <a:rPr lang="ru-RU" smtClean="0"/>
              <a:t>25.06.2026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91357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67B5-2101-4777-A0D9-0442399AFE10}" type="datetimeFigureOut">
              <a:rPr lang="ru-RU" smtClean="0"/>
              <a:t>25.06.2026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28457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67B5-2101-4777-A0D9-0442399AFE10}" type="datetimeFigureOut">
              <a:rPr lang="ru-RU" smtClean="0"/>
              <a:t>25.06.2026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5638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EA489-2B37-4603-A00D-4068AC32A2F9}" type="datetime1">
              <a:rPr lang="ru-RU" smtClean="0"/>
              <a:t>25.06.2026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10799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67B5-2101-4777-A0D9-0442399AFE10}" type="datetimeFigureOut">
              <a:rPr lang="ru-RU" smtClean="0"/>
              <a:t>25.06.2026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99125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67B5-2101-4777-A0D9-0442399AFE10}" type="datetimeFigureOut">
              <a:rPr lang="ru-RU" smtClean="0"/>
              <a:t>25.06.2026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898251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67B5-2101-4777-A0D9-0442399AFE10}" type="datetimeFigureOut">
              <a:rPr lang="ru-RU" smtClean="0"/>
              <a:t>25.06.2026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185490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67B5-2101-4777-A0D9-0442399AFE10}" type="datetimeFigureOut">
              <a:rPr lang="ru-RU" smtClean="0"/>
              <a:t>25.06.2026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145271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9056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715226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93397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05598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481569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900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4BE0B-8AFF-4AD6-BAB7-239B83E7A31D}" type="datetime1">
              <a:rPr lang="ru-RU" smtClean="0"/>
              <a:t>25.06.2026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77319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11535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38083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1966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87569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9373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E017A-6923-4CC1-B45F-2A33FCA22AB1}" type="datetime1">
              <a:rPr lang="ru-RU" smtClean="0"/>
              <a:t>25.06.2026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94512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4BF7A-6CB6-4F29-A206-2AD95C471F8A}" type="datetime1">
              <a:rPr lang="ru-RU" smtClean="0"/>
              <a:t>25.06.2026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4192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5BB67-DD60-460D-B89F-487E37234D9F}" type="datetime1">
              <a:rPr lang="ru-RU" smtClean="0"/>
              <a:t>25.06.2026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0488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5907E-F47D-4403-8AA0-3498E43D1C6B}" type="datetime1">
              <a:rPr lang="ru-RU" smtClean="0"/>
              <a:t>25.06.2026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679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89ECC-12BF-4B19-BA3C-D34D0D84821A}" type="datetime1">
              <a:rPr lang="ru-RU" smtClean="0"/>
              <a:t>25.06.2026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02369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E33E90-8759-4C3E-B47B-60D9B3D6F016}" type="datetime1">
              <a:rPr lang="ru-RU" smtClean="0"/>
              <a:t>25.06.2026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1703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D68E83A-5315-4B47-A31B-1A5158371117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25.06.2026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602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267B5-2101-4777-A0D9-0442399AFE10}" type="datetimeFigureOut">
              <a:rPr lang="ru-RU" smtClean="0"/>
              <a:t>25.06.2026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5436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7" r:id="rId1"/>
    <p:sldLayoutId id="2147483858" r:id="rId2"/>
    <p:sldLayoutId id="2147483859" r:id="rId3"/>
    <p:sldLayoutId id="2147483860" r:id="rId4"/>
    <p:sldLayoutId id="2147483861" r:id="rId5"/>
    <p:sldLayoutId id="2147483862" r:id="rId6"/>
    <p:sldLayoutId id="2147483863" r:id="rId7"/>
    <p:sldLayoutId id="2147483864" r:id="rId8"/>
    <p:sldLayoutId id="2147483865" r:id="rId9"/>
    <p:sldLayoutId id="2147483866" r:id="rId10"/>
    <p:sldLayoutId id="21474838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980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9" r:id="rId1"/>
    <p:sldLayoutId id="2147483870" r:id="rId2"/>
    <p:sldLayoutId id="2147483871" r:id="rId3"/>
    <p:sldLayoutId id="2147483872" r:id="rId4"/>
    <p:sldLayoutId id="2147483873" r:id="rId5"/>
    <p:sldLayoutId id="2147483874" r:id="rId6"/>
    <p:sldLayoutId id="2147483875" r:id="rId7"/>
    <p:sldLayoutId id="2147483876" r:id="rId8"/>
    <p:sldLayoutId id="2147483877" r:id="rId9"/>
    <p:sldLayoutId id="2147483878" r:id="rId10"/>
    <p:sldLayoutId id="21474838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4.png"/><Relationship Id="rId5" Type="http://schemas.openxmlformats.org/officeDocument/2006/relationships/image" Target="../media/image21.png"/><Relationship Id="rId4" Type="http://schemas.openxmlformats.org/officeDocument/2006/relationships/chart" Target="../charts/chart1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5.png"/><Relationship Id="rId7" Type="http://schemas.openxmlformats.org/officeDocument/2006/relationships/image" Target="../media/image21.png"/><Relationship Id="rId12" Type="http://schemas.openxmlformats.org/officeDocument/2006/relationships/image" Target="../media/image3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6.png"/><Relationship Id="rId11" Type="http://schemas.microsoft.com/office/2007/relationships/hdphoto" Target="../media/hdphoto8.wdp"/><Relationship Id="rId5" Type="http://schemas.openxmlformats.org/officeDocument/2006/relationships/chart" Target="../charts/chart16.xml"/><Relationship Id="rId10" Type="http://schemas.openxmlformats.org/officeDocument/2006/relationships/image" Target="../media/image38.png"/><Relationship Id="rId4" Type="http://schemas.microsoft.com/office/2007/relationships/hdphoto" Target="../media/hdphoto6.wdp"/><Relationship Id="rId9" Type="http://schemas.microsoft.com/office/2007/relationships/hdphoto" Target="../media/hdphoto7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chart" Target="../charts/chart17.xml"/><Relationship Id="rId7" Type="http://schemas.openxmlformats.org/officeDocument/2006/relationships/chart" Target="../charts/chart18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6" Type="http://schemas.microsoft.com/office/2007/relationships/hdphoto" Target="../media/hdphoto9.wdp"/><Relationship Id="rId11" Type="http://schemas.openxmlformats.org/officeDocument/2006/relationships/image" Target="../media/image44.png"/><Relationship Id="rId5" Type="http://schemas.openxmlformats.org/officeDocument/2006/relationships/image" Target="../media/image40.png"/><Relationship Id="rId10" Type="http://schemas.openxmlformats.org/officeDocument/2006/relationships/image" Target="../media/image43.png"/><Relationship Id="rId4" Type="http://schemas.openxmlformats.org/officeDocument/2006/relationships/image" Target="../media/image21.png"/><Relationship Id="rId9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png"/><Relationship Id="rId4" Type="http://schemas.openxmlformats.org/officeDocument/2006/relationships/image" Target="../media/image4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9.png"/><Relationship Id="rId4" Type="http://schemas.openxmlformats.org/officeDocument/2006/relationships/chart" Target="../charts/chart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45.png"/><Relationship Id="rId5" Type="http://schemas.openxmlformats.org/officeDocument/2006/relationships/chart" Target="../charts/chart20.xml"/><Relationship Id="rId4" Type="http://schemas.openxmlformats.org/officeDocument/2006/relationships/image" Target="../media/image5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chart" Target="../charts/chart21.xml"/><Relationship Id="rId4" Type="http://schemas.openxmlformats.org/officeDocument/2006/relationships/image" Target="../media/image5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23.xml"/><Relationship Id="rId5" Type="http://schemas.openxmlformats.org/officeDocument/2006/relationships/image" Target="../media/image10.jpeg"/><Relationship Id="rId4" Type="http://schemas.openxmlformats.org/officeDocument/2006/relationships/chart" Target="../charts/chart2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51.jpeg"/><Relationship Id="rId7" Type="http://schemas.openxmlformats.org/officeDocument/2006/relationships/image" Target="../media/image5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25.xml"/><Relationship Id="rId5" Type="http://schemas.openxmlformats.org/officeDocument/2006/relationships/chart" Target="../charts/chart24.xml"/><Relationship Id="rId10" Type="http://schemas.openxmlformats.org/officeDocument/2006/relationships/image" Target="../media/image55.jpeg"/><Relationship Id="rId4" Type="http://schemas.openxmlformats.org/officeDocument/2006/relationships/image" Target="../media/image10.jpeg"/><Relationship Id="rId9" Type="http://schemas.openxmlformats.org/officeDocument/2006/relationships/image" Target="../media/image54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chart" Target="../charts/chart26.xml"/><Relationship Id="rId3" Type="http://schemas.openxmlformats.org/officeDocument/2006/relationships/image" Target="../media/image51.jpeg"/><Relationship Id="rId7" Type="http://schemas.openxmlformats.org/officeDocument/2006/relationships/image" Target="../media/image59.jpeg"/><Relationship Id="rId12" Type="http://schemas.openxmlformats.org/officeDocument/2006/relationships/image" Target="../media/image6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jpeg"/><Relationship Id="rId11" Type="http://schemas.openxmlformats.org/officeDocument/2006/relationships/image" Target="../media/image63.jpeg"/><Relationship Id="rId5" Type="http://schemas.openxmlformats.org/officeDocument/2006/relationships/image" Target="../media/image57.jpeg"/><Relationship Id="rId15" Type="http://schemas.openxmlformats.org/officeDocument/2006/relationships/image" Target="../media/image10.jpeg"/><Relationship Id="rId10" Type="http://schemas.openxmlformats.org/officeDocument/2006/relationships/image" Target="../media/image62.jpeg"/><Relationship Id="rId4" Type="http://schemas.openxmlformats.org/officeDocument/2006/relationships/image" Target="../media/image56.jpeg"/><Relationship Id="rId9" Type="http://schemas.openxmlformats.org/officeDocument/2006/relationships/image" Target="../media/image61.jpeg"/><Relationship Id="rId14" Type="http://schemas.openxmlformats.org/officeDocument/2006/relationships/image" Target="../media/image65.jpe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7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11" Type="http://schemas.openxmlformats.org/officeDocument/2006/relationships/image" Target="../media/image15.png"/><Relationship Id="rId5" Type="http://schemas.openxmlformats.org/officeDocument/2006/relationships/image" Target="../media/image10.jpeg"/><Relationship Id="rId10" Type="http://schemas.openxmlformats.org/officeDocument/2006/relationships/image" Target="../media/image14.png"/><Relationship Id="rId4" Type="http://schemas.openxmlformats.org/officeDocument/2006/relationships/image" Target="../media/image9.png"/><Relationship Id="rId9" Type="http://schemas.openxmlformats.org/officeDocument/2006/relationships/image" Target="../media/image13.jpeg"/><Relationship Id="rId1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chart" Target="../charts/chart27.xml"/><Relationship Id="rId3" Type="http://schemas.openxmlformats.org/officeDocument/2006/relationships/image" Target="../media/image51.jpeg"/><Relationship Id="rId7" Type="http://schemas.openxmlformats.org/officeDocument/2006/relationships/image" Target="../media/image59.jpeg"/><Relationship Id="rId12" Type="http://schemas.openxmlformats.org/officeDocument/2006/relationships/image" Target="../media/image6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jpeg"/><Relationship Id="rId11" Type="http://schemas.openxmlformats.org/officeDocument/2006/relationships/image" Target="../media/image63.jpeg"/><Relationship Id="rId5" Type="http://schemas.openxmlformats.org/officeDocument/2006/relationships/image" Target="../media/image57.jpeg"/><Relationship Id="rId15" Type="http://schemas.openxmlformats.org/officeDocument/2006/relationships/image" Target="../media/image10.jpeg"/><Relationship Id="rId10" Type="http://schemas.openxmlformats.org/officeDocument/2006/relationships/image" Target="../media/image62.jpeg"/><Relationship Id="rId4" Type="http://schemas.openxmlformats.org/officeDocument/2006/relationships/image" Target="../media/image56.jpeg"/><Relationship Id="rId9" Type="http://schemas.openxmlformats.org/officeDocument/2006/relationships/image" Target="../media/image61.jpeg"/><Relationship Id="rId14" Type="http://schemas.openxmlformats.org/officeDocument/2006/relationships/image" Target="../media/image6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0.wdp"/><Relationship Id="rId5" Type="http://schemas.openxmlformats.org/officeDocument/2006/relationships/image" Target="../media/image67.png"/><Relationship Id="rId4" Type="http://schemas.openxmlformats.org/officeDocument/2006/relationships/chart" Target="../charts/chart2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9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0.wdp"/><Relationship Id="rId4" Type="http://schemas.openxmlformats.org/officeDocument/2006/relationships/image" Target="../media/image6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0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.png"/><Relationship Id="rId5" Type="http://schemas.openxmlformats.org/officeDocument/2006/relationships/chart" Target="../charts/chart31.xml"/><Relationship Id="rId4" Type="http://schemas.openxmlformats.org/officeDocument/2006/relationships/image" Target="../media/image68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png"/><Relationship Id="rId5" Type="http://schemas.openxmlformats.org/officeDocument/2006/relationships/chart" Target="../charts/chart33.xml"/><Relationship Id="rId4" Type="http://schemas.openxmlformats.org/officeDocument/2006/relationships/chart" Target="../charts/chart3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18.png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5.xml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20.png"/><Relationship Id="rId4" Type="http://schemas.openxmlformats.org/officeDocument/2006/relationships/chart" Target="../charts/char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1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emf"/><Relationship Id="rId5" Type="http://schemas.openxmlformats.org/officeDocument/2006/relationships/chart" Target="../charts/chart9.xml"/><Relationship Id="rId10" Type="http://schemas.openxmlformats.org/officeDocument/2006/relationships/image" Target="../media/image25.png"/><Relationship Id="rId4" Type="http://schemas.openxmlformats.org/officeDocument/2006/relationships/chart" Target="../charts/chart8.xml"/><Relationship Id="rId9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chart" Target="../charts/chart10.xml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1.xml"/><Relationship Id="rId11" Type="http://schemas.openxmlformats.org/officeDocument/2006/relationships/image" Target="../media/image22.emf"/><Relationship Id="rId5" Type="http://schemas.openxmlformats.org/officeDocument/2006/relationships/image" Target="../media/image28.png"/><Relationship Id="rId10" Type="http://schemas.microsoft.com/office/2007/relationships/hdphoto" Target="../media/hdphoto5.wdp"/><Relationship Id="rId4" Type="http://schemas.openxmlformats.org/officeDocument/2006/relationships/image" Target="../media/image27.jpeg"/><Relationship Id="rId9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8.xml"/><Relationship Id="rId5" Type="http://schemas.openxmlformats.org/officeDocument/2006/relationships/chart" Target="../charts/chart13.xml"/><Relationship Id="rId4" Type="http://schemas.openxmlformats.org/officeDocument/2006/relationships/chart" Target="../charts/char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2.jp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509"/>
            <a:ext cx="9139257" cy="6932334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25" name="Блок-схема: задержка 24"/>
          <p:cNvSpPr/>
          <p:nvPr/>
        </p:nvSpPr>
        <p:spPr>
          <a:xfrm rot="10800000">
            <a:off x="2447464" y="-15509"/>
            <a:ext cx="6767993" cy="6932334"/>
          </a:xfrm>
          <a:prstGeom prst="flowChartDelay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rgbClr val="C5D4ED"/>
              </a:gs>
              <a:gs pos="100000">
                <a:schemeClr val="accent1">
                  <a:lumMod val="45000"/>
                  <a:lumOff val="55000"/>
                </a:schemeClr>
              </a:gs>
              <a:gs pos="56000">
                <a:schemeClr val="bg1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AutoShape 2" descr="https://guu.ru/wp-content/uploads/vvp-rf2018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AutoShape 4" descr="https://guu.ru/wp-content/uploads/vvp-rf2018-1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AutoShape 6" descr="https://guu.ru/wp-content/uploads/vvp-rf2018-1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AutoShape 2" descr="https://guu.ru/wp-content/uploads/vvp-rf2018-1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AutoShape 4" descr="https://www.kiprinform.com/wp-content/uploads/2015/07/deoffshorisation-of-Russian-economy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AutoShape 6" descr="https://ru.newsbtc.com/wp-content/uploads/sites/5/2018/09/marketmanipulation.jpg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63" t="33361" r="32614" b="22755"/>
          <a:stretch/>
        </p:blipFill>
        <p:spPr>
          <a:xfrm>
            <a:off x="3542393" y="1647480"/>
            <a:ext cx="1093862" cy="1538243"/>
          </a:xfrm>
          <a:prstGeom prst="rect">
            <a:avLst/>
          </a:prstGeom>
        </p:spPr>
      </p:pic>
      <p:pic>
        <p:nvPicPr>
          <p:cNvPr id="11" name="Picture 11" descr="герб г12">
            <a:extLst>
              <a:ext uri="{FF2B5EF4-FFF2-40B4-BE49-F238E27FC236}">
                <a16:creationId xmlns:a16="http://schemas.microsoft.com/office/drawing/2014/main" id="{4F9F73B7-C351-4D92-B173-D476E1AA0E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9750" y="614192"/>
            <a:ext cx="514693" cy="634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Заголовок 2">
            <a:extLst>
              <a:ext uri="{FF2B5EF4-FFF2-40B4-BE49-F238E27FC236}">
                <a16:creationId xmlns:a16="http://schemas.microsoft.com/office/drawing/2014/main" id="{AE418C2B-57AE-490D-B2E9-AF6004759F5A}"/>
              </a:ext>
            </a:extLst>
          </p:cNvPr>
          <p:cNvSpPr txBox="1">
            <a:spLocks/>
          </p:cNvSpPr>
          <p:nvPr/>
        </p:nvSpPr>
        <p:spPr>
          <a:xfrm>
            <a:off x="5457168" y="-15609"/>
            <a:ext cx="3438904" cy="12012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34000"/>
              </a:lnSpc>
            </a:pPr>
            <a:r>
              <a:rPr lang="ru-RU" sz="1000" b="1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АДМИНИСТРАЦИЯ МУНИЦИПАЛЬНОГО ОКРУГА ГОРОД ПЕРВОМАЙСК НИЖЕГОРОДСКОЙ ОБЛАСТИ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3700813" y="2111829"/>
            <a:ext cx="539776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ИТОГИ</a:t>
            </a:r>
          </a:p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СОЦИАЛЬНО-ЭКОНОМИЧЕСКОГО РАЗВИТИЯ МУНИЦИПАЛЬНОГО ОКРУГА ГОРОД ПЕРВОМАЙСК</a:t>
            </a:r>
          </a:p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ЗА ЯНВАРЬ-МАРТ 2026 ГОДА</a:t>
            </a:r>
          </a:p>
        </p:txBody>
      </p:sp>
      <p:sp>
        <p:nvSpPr>
          <p:cNvPr id="19" name="Полилиния 18"/>
          <p:cNvSpPr/>
          <p:nvPr/>
        </p:nvSpPr>
        <p:spPr>
          <a:xfrm rot="5580000">
            <a:off x="560397" y="701961"/>
            <a:ext cx="4299191" cy="5256000"/>
          </a:xfrm>
          <a:custGeom>
            <a:avLst/>
            <a:gdLst>
              <a:gd name="connsiteX0" fmla="*/ 3219253 w 3413760"/>
              <a:gd name="connsiteY0" fmla="*/ 2756625 h 3766913"/>
              <a:gd name="connsiteX1" fmla="*/ 1706880 w 3413760"/>
              <a:gd name="connsiteY1" fmla="*/ 3766913 h 3766913"/>
              <a:gd name="connsiteX2" fmla="*/ 194507 w 3413760"/>
              <a:gd name="connsiteY2" fmla="*/ 2756625 h 3766913"/>
              <a:gd name="connsiteX3" fmla="*/ 1706880 w 3413760"/>
              <a:gd name="connsiteY3" fmla="*/ 1883457 h 3766913"/>
              <a:gd name="connsiteX4" fmla="*/ 3219253 w 3413760"/>
              <a:gd name="connsiteY4" fmla="*/ 2756625 h 3766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3760" h="3766913">
                <a:moveTo>
                  <a:pt x="3219253" y="2756625"/>
                </a:moveTo>
                <a:cubicBezTo>
                  <a:pt x="2924767" y="3377680"/>
                  <a:pt x="2342097" y="3766913"/>
                  <a:pt x="1706880" y="3766913"/>
                </a:cubicBezTo>
                <a:cubicBezTo>
                  <a:pt x="1071664" y="3766913"/>
                  <a:pt x="488993" y="3377680"/>
                  <a:pt x="194507" y="2756625"/>
                </a:cubicBezTo>
                <a:lnTo>
                  <a:pt x="1706880" y="1883457"/>
                </a:lnTo>
                <a:lnTo>
                  <a:pt x="3219253" y="2756625"/>
                </a:lnTo>
                <a:close/>
              </a:path>
            </a:pathLst>
          </a:custGeom>
          <a:blipFill dpi="0" rotWithShape="0">
            <a:blip r:embed="rId5"/>
            <a:srcRect/>
            <a:stretch>
              <a:fillRect l="-18000" r="10000" b="1000"/>
            </a:stretch>
          </a:blipFill>
          <a:ln w="57150">
            <a:solidFill>
              <a:schemeClr val="bg1"/>
            </a:solidFill>
          </a:ln>
        </p:spPr>
        <p:style>
          <a:lnRef idx="2">
            <a:scrgbClr r="0" g="0" b="0"/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85519" tIns="2427541" rIns="985520" bIns="275022" numCol="1" spcCol="1270" anchor="ctr" anchorCtr="0">
            <a:noAutofit/>
          </a:bodyPr>
          <a:lstStyle/>
          <a:p>
            <a:pPr lvl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4000" kern="1200" dirty="0"/>
          </a:p>
        </p:txBody>
      </p:sp>
      <p:sp>
        <p:nvSpPr>
          <p:cNvPr id="20" name="Полилиния 19"/>
          <p:cNvSpPr/>
          <p:nvPr/>
        </p:nvSpPr>
        <p:spPr>
          <a:xfrm rot="3408194">
            <a:off x="331838" y="534135"/>
            <a:ext cx="4047132" cy="4401146"/>
          </a:xfrm>
          <a:custGeom>
            <a:avLst/>
            <a:gdLst>
              <a:gd name="connsiteX0" fmla="*/ 250399 w 3413760"/>
              <a:gd name="connsiteY0" fmla="*/ 2453611 h 3225422"/>
              <a:gd name="connsiteX1" fmla="*/ 250399 w 3413760"/>
              <a:gd name="connsiteY1" fmla="*/ 771812 h 3225422"/>
              <a:gd name="connsiteX2" fmla="*/ 1706880 w 3413760"/>
              <a:gd name="connsiteY2" fmla="*/ 1 h 3225422"/>
              <a:gd name="connsiteX3" fmla="*/ 1706880 w 3413760"/>
              <a:gd name="connsiteY3" fmla="*/ 1612711 h 3225422"/>
              <a:gd name="connsiteX4" fmla="*/ 250399 w 3413760"/>
              <a:gd name="connsiteY4" fmla="*/ 2453611 h 322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3760" h="3225422">
                <a:moveTo>
                  <a:pt x="250399" y="2453611"/>
                </a:moveTo>
                <a:cubicBezTo>
                  <a:pt x="-83466" y="1937386"/>
                  <a:pt x="-83466" y="1288037"/>
                  <a:pt x="250399" y="771812"/>
                </a:cubicBezTo>
                <a:cubicBezTo>
                  <a:pt x="560457" y="292399"/>
                  <a:pt x="1112239" y="1"/>
                  <a:pt x="1706880" y="1"/>
                </a:cubicBezTo>
                <a:lnTo>
                  <a:pt x="1706880" y="1612711"/>
                </a:lnTo>
                <a:lnTo>
                  <a:pt x="250399" y="2453611"/>
                </a:lnTo>
                <a:close/>
              </a:path>
            </a:pathLst>
          </a:custGeom>
          <a:blipFill dpi="0" rotWithShape="0">
            <a:blip r:embed="rId6"/>
            <a:srcRect/>
            <a:stretch>
              <a:fillRect l="2000" t="-11000" r="2000" b="1000"/>
            </a:stretch>
          </a:blipFill>
          <a:ln w="57150">
            <a:solidFill>
              <a:schemeClr val="bg1"/>
            </a:solidFill>
          </a:ln>
        </p:spPr>
        <p:style>
          <a:lnRef idx="2">
            <a:scrgbClr r="0" g="0" b="0"/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03860" tIns="671664" rIns="1927859" bIns="1554817" numCol="1" spcCol="1270" anchor="ctr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000" kern="1200" dirty="0"/>
          </a:p>
        </p:txBody>
      </p:sp>
      <p:sp>
        <p:nvSpPr>
          <p:cNvPr id="30" name="Полилиния 29"/>
          <p:cNvSpPr/>
          <p:nvPr/>
        </p:nvSpPr>
        <p:spPr>
          <a:xfrm rot="14086473">
            <a:off x="293707" y="1799780"/>
            <a:ext cx="3866755" cy="3469310"/>
          </a:xfrm>
          <a:custGeom>
            <a:avLst/>
            <a:gdLst>
              <a:gd name="connsiteX0" fmla="*/ 250399 w 3413760"/>
              <a:gd name="connsiteY0" fmla="*/ 2453611 h 3225422"/>
              <a:gd name="connsiteX1" fmla="*/ 250399 w 3413760"/>
              <a:gd name="connsiteY1" fmla="*/ 771812 h 3225422"/>
              <a:gd name="connsiteX2" fmla="*/ 1706880 w 3413760"/>
              <a:gd name="connsiteY2" fmla="*/ 1 h 3225422"/>
              <a:gd name="connsiteX3" fmla="*/ 1706880 w 3413760"/>
              <a:gd name="connsiteY3" fmla="*/ 1612711 h 3225422"/>
              <a:gd name="connsiteX4" fmla="*/ 250399 w 3413760"/>
              <a:gd name="connsiteY4" fmla="*/ 2453611 h 322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3760" h="3225422">
                <a:moveTo>
                  <a:pt x="250399" y="2453611"/>
                </a:moveTo>
                <a:cubicBezTo>
                  <a:pt x="-83466" y="1937386"/>
                  <a:pt x="-83466" y="1288037"/>
                  <a:pt x="250399" y="771812"/>
                </a:cubicBezTo>
                <a:cubicBezTo>
                  <a:pt x="560457" y="292399"/>
                  <a:pt x="1112239" y="1"/>
                  <a:pt x="1706880" y="1"/>
                </a:cubicBezTo>
                <a:lnTo>
                  <a:pt x="1706880" y="1612711"/>
                </a:lnTo>
                <a:lnTo>
                  <a:pt x="250399" y="2453611"/>
                </a:lnTo>
                <a:close/>
              </a:path>
            </a:pathLst>
          </a:custGeom>
          <a:blipFill dpi="0" rotWithShape="0">
            <a:blip r:embed="rId7"/>
            <a:srcRect/>
            <a:stretch>
              <a:fillRect l="2000" t="-11000" r="2000" b="1000"/>
            </a:stretch>
          </a:blipFill>
          <a:ln w="57150">
            <a:solidFill>
              <a:schemeClr val="bg1"/>
            </a:solidFill>
          </a:ln>
        </p:spPr>
        <p:style>
          <a:lnRef idx="2">
            <a:scrgbClr r="0" g="0" b="0"/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03860" tIns="671664" rIns="1927859" bIns="1554817" numCol="1" spcCol="1270" anchor="ctr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000" kern="1200" dirty="0"/>
          </a:p>
        </p:txBody>
      </p:sp>
      <p:sp>
        <p:nvSpPr>
          <p:cNvPr id="27" name="Блок-схема: узел 26"/>
          <p:cNvSpPr/>
          <p:nvPr/>
        </p:nvSpPr>
        <p:spPr>
          <a:xfrm>
            <a:off x="1751801" y="2172351"/>
            <a:ext cx="1833671" cy="1842323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76" t="7866" r="41869" b="53543"/>
          <a:stretch/>
        </p:blipFill>
        <p:spPr>
          <a:xfrm>
            <a:off x="1843755" y="2232674"/>
            <a:ext cx="1702220" cy="172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6750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4792" y="1480502"/>
            <a:ext cx="1858927" cy="91440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rgbClr val="4584D3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59,9</a:t>
            </a:r>
            <a:r>
              <a:rPr lang="ru-RU" sz="2000" b="1" dirty="0">
                <a:solidFill>
                  <a:srgbClr val="4584D3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16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млн.руб.</a:t>
            </a:r>
          </a:p>
          <a:p>
            <a:r>
              <a:rPr lang="ru-RU" sz="16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платных услуг населению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04791" y="2521028"/>
            <a:ext cx="1858927" cy="1064303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>
                <a:solidFill>
                  <a:srgbClr val="4584D3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sz="2000" b="1" dirty="0">
                <a:solidFill>
                  <a:srgbClr val="4584D3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5,8</a:t>
            </a:r>
            <a:r>
              <a:rPr lang="ru-RU" sz="2000" b="1" dirty="0">
                <a:solidFill>
                  <a:srgbClr val="4584D3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</a:p>
          <a:p>
            <a:r>
              <a:rPr lang="ru-RU" sz="16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 роста в</a:t>
            </a:r>
          </a:p>
          <a:p>
            <a:r>
              <a:rPr lang="ru-RU" sz="16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сопоставимых ценах</a:t>
            </a:r>
          </a:p>
        </p:txBody>
      </p:sp>
      <p:pic>
        <p:nvPicPr>
          <p:cNvPr id="1028" name="Picture 4" descr="https://sat42.ru/%D1%84%D0%B0%D0%B9%D0%BB%D1%8B/%D0%BA%D0%B0%D1%80%D1%82%D0%B8%D0%BD%D0%BA%D0%B8/%D0%BF%D0%B0%D1%80%D1%82%D0%BD%D1%91%D1%80%D1%8B/1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8913" y="4441851"/>
            <a:ext cx="3421286" cy="2232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0F275154-B400-4202-9D98-B264D62B3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65309" y="6674308"/>
            <a:ext cx="378690" cy="179395"/>
          </a:xfrm>
        </p:spPr>
        <p:txBody>
          <a:bodyPr/>
          <a:lstStyle/>
          <a:p>
            <a:pPr algn="r"/>
            <a:fld id="{AA00D778-7FD4-4A53-9280-583F47611C41}" type="slidenum">
              <a:rPr lang="ru-RU" sz="1050" smtClean="0">
                <a:solidFill>
                  <a:prstClr val="black"/>
                </a:solidFill>
              </a:rPr>
              <a:pPr algn="r"/>
              <a:t>10</a:t>
            </a:fld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524544169"/>
              </p:ext>
            </p:extLst>
          </p:nvPr>
        </p:nvGraphicFramePr>
        <p:xfrm>
          <a:off x="2011678" y="1192258"/>
          <a:ext cx="7132321" cy="3422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Скругленный прямоугольник 15"/>
          <p:cNvSpPr/>
          <p:nvPr/>
        </p:nvSpPr>
        <p:spPr>
          <a:xfrm>
            <a:off x="89302" y="3752414"/>
            <a:ext cx="1858927" cy="10210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43,2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млн.руб.</a:t>
            </a:r>
          </a:p>
          <a:p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жилищно-коммунальных услуг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89302" y="4890555"/>
            <a:ext cx="1858927" cy="10210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>
                <a:solidFill>
                  <a:srgbClr val="4584D3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sz="2000" b="1" dirty="0">
                <a:solidFill>
                  <a:srgbClr val="4584D3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7,9</a:t>
            </a:r>
            <a:r>
              <a:rPr lang="ru-RU" sz="2000" b="1" dirty="0">
                <a:solidFill>
                  <a:srgbClr val="4584D3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</a:p>
          <a:p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 роста в</a:t>
            </a:r>
          </a:p>
          <a:p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сопоставимых ценах</a:t>
            </a: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737529220"/>
              </p:ext>
            </p:extLst>
          </p:nvPr>
        </p:nvGraphicFramePr>
        <p:xfrm>
          <a:off x="5410201" y="4037393"/>
          <a:ext cx="3533776" cy="27273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1" name="Скругленный прямоугольник 20"/>
          <p:cNvSpPr/>
          <p:nvPr/>
        </p:nvSpPr>
        <p:spPr>
          <a:xfrm>
            <a:off x="6441947" y="6092981"/>
            <a:ext cx="585434" cy="26593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115,3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608466" y="6092980"/>
            <a:ext cx="585434" cy="26593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115,5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8410442" y="6031015"/>
            <a:ext cx="733557" cy="38986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роста, %</a:t>
            </a:r>
          </a:p>
        </p:txBody>
      </p:sp>
      <p:cxnSp>
        <p:nvCxnSpPr>
          <p:cNvPr id="24" name="Прямая со стрелкой 23"/>
          <p:cNvCxnSpPr>
            <a:cxnSpLocks/>
          </p:cNvCxnSpPr>
          <p:nvPr/>
        </p:nvCxnSpPr>
        <p:spPr>
          <a:xfrm flipH="1">
            <a:off x="8193900" y="6261426"/>
            <a:ext cx="21654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Box 2">
            <a:extLst>
              <a:ext uri="{FF2B5EF4-FFF2-40B4-BE49-F238E27FC236}">
                <a16:creationId xmlns:a16="http://schemas.microsoft.com/office/drawing/2014/main" id="{861DD451-4E0B-4AC0-80C4-A6C6F10E24D0}"/>
              </a:ext>
            </a:extLst>
          </p:cNvPr>
          <p:cNvSpPr txBox="1"/>
          <p:nvPr/>
        </p:nvSpPr>
        <p:spPr>
          <a:xfrm>
            <a:off x="5332177" y="4642609"/>
            <a:ext cx="84098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</a:t>
            </a:r>
            <a:r>
              <a:rPr lang="ru-RU" sz="1050" dirty="0">
                <a:solidFill>
                  <a:prstClr val="black"/>
                </a:solidFill>
              </a:rPr>
              <a:t>.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DC7E65DF-893C-42C2-B463-52243071A7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1363" y="-59801"/>
            <a:ext cx="9266723" cy="111985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51" y="67594"/>
            <a:ext cx="851026" cy="8554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1166478" y="264466"/>
            <a:ext cx="64314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ОБЪЁМ ПЛАТНЫХ УСЛУГ НАСЕЛЕНИЮ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9300" y="5900093"/>
            <a:ext cx="14821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оценке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04854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42541" y="4328835"/>
            <a:ext cx="4539813" cy="2451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582439697"/>
              </p:ext>
            </p:extLst>
          </p:nvPr>
        </p:nvGraphicFramePr>
        <p:xfrm>
          <a:off x="-107740" y="1319567"/>
          <a:ext cx="4963510" cy="31296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65985" y="1588944"/>
            <a:ext cx="311150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0" name="Прямая со стрелкой 19"/>
          <p:cNvCxnSpPr>
            <a:cxnSpLocks/>
          </p:cNvCxnSpPr>
          <p:nvPr/>
        </p:nvCxnSpPr>
        <p:spPr>
          <a:xfrm flipH="1" flipV="1">
            <a:off x="3706785" y="3967558"/>
            <a:ext cx="333060" cy="4567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Скругленный прямоугольник 21"/>
          <p:cNvSpPr/>
          <p:nvPr/>
        </p:nvSpPr>
        <p:spPr>
          <a:xfrm>
            <a:off x="3069967" y="3787459"/>
            <a:ext cx="530490" cy="26593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99,6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304605" y="3805157"/>
            <a:ext cx="580642" cy="26593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133,4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DC7E65DF-893C-42C2-B463-52243071A7C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61363" y="-59801"/>
            <a:ext cx="9266723" cy="1119859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1087405" y="67594"/>
            <a:ext cx="64314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ОБЪЁМ ПЛАТНЫХ УСЛУГ НАСЕЛЕНИЮ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8856" y="514186"/>
            <a:ext cx="40057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УСЛУГИ В СФЕРЕ КУЛЬТУРЫ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0F275154-B400-4202-9D98-B264D62B3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03664" y="6601398"/>
            <a:ext cx="378690" cy="179395"/>
          </a:xfrm>
        </p:spPr>
        <p:txBody>
          <a:bodyPr/>
          <a:lstStyle/>
          <a:p>
            <a:pPr algn="r"/>
            <a:fld id="{AA00D778-7FD4-4A53-9280-583F47611C41}" type="slidenum">
              <a:rPr lang="ru-RU" sz="1050" smtClean="0">
                <a:solidFill>
                  <a:prstClr val="black"/>
                </a:solidFill>
              </a:rPr>
              <a:pPr algn="r"/>
              <a:t>11</a:t>
            </a:fld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804" y="4404078"/>
            <a:ext cx="4418172" cy="2354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71" t="5429" r="4302" b="15204"/>
          <a:stretch/>
        </p:blipFill>
        <p:spPr>
          <a:xfrm>
            <a:off x="4609790" y="1098962"/>
            <a:ext cx="4534210" cy="24963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9990D40B-1A7D-4447-8244-8B3F19B64F7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51" y="67594"/>
            <a:ext cx="851026" cy="8554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30A7E97E-1D33-45B6-84B7-A053A0C5E133}"/>
              </a:ext>
            </a:extLst>
          </p:cNvPr>
          <p:cNvCxnSpPr>
            <a:cxnSpLocks/>
          </p:cNvCxnSpPr>
          <p:nvPr/>
        </p:nvCxnSpPr>
        <p:spPr>
          <a:xfrm>
            <a:off x="1222218" y="465138"/>
            <a:ext cx="6120142" cy="0"/>
          </a:xfrm>
          <a:prstGeom prst="line">
            <a:avLst/>
          </a:prstGeom>
          <a:noFill/>
          <a:ln w="63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6" name="Скругленный прямоугольник 28">
            <a:extLst>
              <a:ext uri="{FF2B5EF4-FFF2-40B4-BE49-F238E27FC236}">
                <a16:creationId xmlns:a16="http://schemas.microsoft.com/office/drawing/2014/main" id="{C7974FD2-C388-A242-5EB4-AA121E2BD155}"/>
              </a:ext>
            </a:extLst>
          </p:cNvPr>
          <p:cNvSpPr/>
          <p:nvPr/>
        </p:nvSpPr>
        <p:spPr>
          <a:xfrm>
            <a:off x="4039845" y="3813412"/>
            <a:ext cx="745790" cy="297283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ИФО</a:t>
            </a: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%</a:t>
            </a:r>
          </a:p>
        </p:txBody>
      </p:sp>
    </p:spTree>
    <p:extLst>
      <p:ext uri="{BB962C8B-B14F-4D97-AF65-F5344CB8AC3E}">
        <p14:creationId xmlns:p14="http://schemas.microsoft.com/office/powerpoint/2010/main" val="32561950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0A0A2FE2-8074-40FF-BC62-13E1ACB0F5F4}"/>
              </a:ext>
            </a:extLst>
          </p:cNvPr>
          <p:cNvSpPr/>
          <p:nvPr/>
        </p:nvSpPr>
        <p:spPr>
          <a:xfrm>
            <a:off x="0" y="943104"/>
            <a:ext cx="9205360" cy="6010080"/>
          </a:xfrm>
          <a:prstGeom prst="rect">
            <a:avLst/>
          </a:prstGeom>
          <a:gradFill flip="none" rotWithShape="1">
            <a:gsLst>
              <a:gs pos="0">
                <a:srgbClr val="5B9BD5">
                  <a:lumMod val="0"/>
                  <a:lumOff val="100000"/>
                  <a:alpha val="0"/>
                </a:srgbClr>
              </a:gs>
              <a:gs pos="74000">
                <a:srgbClr val="5B9BD5">
                  <a:lumMod val="45000"/>
                  <a:lumOff val="55000"/>
                </a:srgbClr>
              </a:gs>
              <a:gs pos="83000">
                <a:srgbClr val="5B9BD5">
                  <a:lumMod val="45000"/>
                  <a:lumOff val="55000"/>
                </a:srgbClr>
              </a:gs>
              <a:gs pos="100000">
                <a:srgbClr val="5B9BD5">
                  <a:lumMod val="30000"/>
                  <a:lumOff val="7000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22507311"/>
              </p:ext>
            </p:extLst>
          </p:nvPr>
        </p:nvGraphicFramePr>
        <p:xfrm>
          <a:off x="61583" y="4071330"/>
          <a:ext cx="5330163" cy="29173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CEB60D9C-10A0-4216-A6C4-ED818CD9B5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7044" y="6714522"/>
            <a:ext cx="386956" cy="143478"/>
          </a:xfrm>
        </p:spPr>
        <p:txBody>
          <a:bodyPr/>
          <a:lstStyle/>
          <a:p>
            <a:pPr algn="r"/>
            <a:fld id="{AA00D778-7FD4-4A53-9280-583F47611C41}" type="slidenum">
              <a:rPr lang="ru-RU" sz="1050" smtClean="0">
                <a:solidFill>
                  <a:prstClr val="black"/>
                </a:solidFill>
              </a:rPr>
              <a:pPr algn="r"/>
              <a:t>12</a:t>
            </a:fld>
            <a:endParaRPr lang="ru-RU" sz="1050" dirty="0">
              <a:solidFill>
                <a:prstClr val="black"/>
              </a:solidFill>
            </a:endParaRPr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DC7E65DF-893C-42C2-B463-52243071A7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1363" y="-59801"/>
            <a:ext cx="9266723" cy="1119859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38B3D8FB-380B-464E-A13A-ED88570262C7}"/>
              </a:ext>
            </a:extLst>
          </p:cNvPr>
          <p:cNvSpPr txBox="1"/>
          <p:nvPr/>
        </p:nvSpPr>
        <p:spPr>
          <a:xfrm>
            <a:off x="1259111" y="67873"/>
            <a:ext cx="74390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ЗАКУПКИ ТОВАРОВ, РАБОТ, УСЛУГ ДЛЯ ОБЕСПЕЧЕНИЯ МУНИЦИПАЛЬНЫХ НУЖД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hotocopy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011" y="45549"/>
            <a:ext cx="911888" cy="830096"/>
          </a:xfrm>
          <a:prstGeom prst="ellips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23" name="Диаграмма 22">
            <a:extLst>
              <a:ext uri="{FF2B5EF4-FFF2-40B4-BE49-F238E27FC236}">
                <a16:creationId xmlns:a16="http://schemas.microsoft.com/office/drawing/2014/main" id="{07A68B52-8540-4B53-8AC4-BC95970DA3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43758099"/>
              </p:ext>
            </p:extLst>
          </p:nvPr>
        </p:nvGraphicFramePr>
        <p:xfrm>
          <a:off x="-363634" y="818486"/>
          <a:ext cx="4437191" cy="31296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43" name="TextBox 42">
            <a:extLst>
              <a:ext uri="{FF2B5EF4-FFF2-40B4-BE49-F238E27FC236}">
                <a16:creationId xmlns:a16="http://schemas.microsoft.com/office/drawing/2014/main" id="{D94B295B-2BC0-46DC-A793-39D8DD6654B2}"/>
              </a:ext>
            </a:extLst>
          </p:cNvPr>
          <p:cNvSpPr txBox="1"/>
          <p:nvPr/>
        </p:nvSpPr>
        <p:spPr>
          <a:xfrm>
            <a:off x="1317111" y="2413659"/>
            <a:ext cx="17498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01EE7B2-7646-4B84-8BEA-1F7679BBEF7E}"/>
              </a:ext>
            </a:extLst>
          </p:cNvPr>
          <p:cNvSpPr txBox="1"/>
          <p:nvPr/>
        </p:nvSpPr>
        <p:spPr>
          <a:xfrm>
            <a:off x="433833" y="1086046"/>
            <a:ext cx="38727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Размещено и проведено 48 процедур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696A7B6-FBE4-4785-ABDA-C658DD42008D}"/>
              </a:ext>
            </a:extLst>
          </p:cNvPr>
          <p:cNvSpPr txBox="1"/>
          <p:nvPr/>
        </p:nvSpPr>
        <p:spPr>
          <a:xfrm>
            <a:off x="3771286" y="2124156"/>
            <a:ext cx="27968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электронных аукциона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F301AB4-D511-473C-8080-01862D9AEE86}"/>
              </a:ext>
            </a:extLst>
          </p:cNvPr>
          <p:cNvSpPr txBox="1"/>
          <p:nvPr/>
        </p:nvSpPr>
        <p:spPr>
          <a:xfrm>
            <a:off x="4009107" y="2624115"/>
            <a:ext cx="3258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13 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закупок у единственного поставщика</a:t>
            </a:r>
          </a:p>
        </p:txBody>
      </p:sp>
      <p:pic>
        <p:nvPicPr>
          <p:cNvPr id="53" name="Picture 16" descr="http://www.jeffdalrymplelaw.com/img/2175/085.jpg?sitetimestamp=636079104190000000">
            <a:extLst>
              <a:ext uri="{FF2B5EF4-FFF2-40B4-BE49-F238E27FC236}">
                <a16:creationId xmlns:a16="http://schemas.microsoft.com/office/drawing/2014/main" id="{76BB7DE2-4AE1-431E-9334-41EAB1527B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4234" y="1041591"/>
            <a:ext cx="2236288" cy="1349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3F3BBB2-2AF2-4BC2-8DD8-ECE471F2B73A}"/>
              </a:ext>
            </a:extLst>
          </p:cNvPr>
          <p:cNvSpPr/>
          <p:nvPr/>
        </p:nvSpPr>
        <p:spPr>
          <a:xfrm>
            <a:off x="3665481" y="2204073"/>
            <a:ext cx="353086" cy="219057"/>
          </a:xfrm>
          <a:prstGeom prst="rect">
            <a:avLst/>
          </a:prstGeom>
          <a:solidFill>
            <a:srgbClr val="4D8EE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71BEBD7A-2C6F-41F3-BC20-CB5C3ADB1B62}"/>
              </a:ext>
            </a:extLst>
          </p:cNvPr>
          <p:cNvSpPr/>
          <p:nvPr/>
        </p:nvSpPr>
        <p:spPr>
          <a:xfrm>
            <a:off x="3686478" y="3155150"/>
            <a:ext cx="353086" cy="219057"/>
          </a:xfrm>
          <a:prstGeom prst="rect">
            <a:avLst/>
          </a:prstGeom>
          <a:solidFill>
            <a:srgbClr val="A8F0B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43B6D87A-56A8-49A3-AD5D-2D15C09F8240}"/>
              </a:ext>
            </a:extLst>
          </p:cNvPr>
          <p:cNvSpPr/>
          <p:nvPr/>
        </p:nvSpPr>
        <p:spPr>
          <a:xfrm>
            <a:off x="3686478" y="2667255"/>
            <a:ext cx="353086" cy="219057"/>
          </a:xfrm>
          <a:prstGeom prst="rect">
            <a:avLst/>
          </a:prstGeom>
          <a:solidFill>
            <a:srgbClr val="9CDC5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2EBEC97-5CEF-4847-82B5-E9BD47E46C5C}"/>
              </a:ext>
            </a:extLst>
          </p:cNvPr>
          <p:cNvSpPr txBox="1"/>
          <p:nvPr/>
        </p:nvSpPr>
        <p:spPr>
          <a:xfrm>
            <a:off x="4141533" y="3085847"/>
            <a:ext cx="47297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электронных закупок у единственного поставщика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201888" y="3959863"/>
            <a:ext cx="42778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 данным процедурам: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с двумя вырезанными противолежащими углами 36"/>
          <p:cNvSpPr/>
          <p:nvPr/>
        </p:nvSpPr>
        <p:spPr>
          <a:xfrm>
            <a:off x="3477961" y="4727625"/>
            <a:ext cx="5331400" cy="569381"/>
          </a:xfrm>
          <a:prstGeom prst="snip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defRPr/>
            </a:pP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39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контракта заключено</a:t>
            </a:r>
          </a:p>
        </p:txBody>
      </p:sp>
      <p:pic>
        <p:nvPicPr>
          <p:cNvPr id="33" name="Picture 2" descr="https://cdn.hipwallpaper.com/i/67/81/5pFEXj.pn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8"/>
          <a:stretch/>
        </p:blipFill>
        <p:spPr bwMode="auto">
          <a:xfrm>
            <a:off x="3586730" y="4682282"/>
            <a:ext cx="562684" cy="594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Прямоугольник с двумя вырезанными противолежащими углами 36"/>
          <p:cNvSpPr/>
          <p:nvPr/>
        </p:nvSpPr>
        <p:spPr>
          <a:xfrm>
            <a:off x="3478179" y="6046919"/>
            <a:ext cx="5393089" cy="569381"/>
          </a:xfrm>
          <a:prstGeom prst="snip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defRPr/>
            </a:pPr>
            <a:r>
              <a:rPr lang="ru-RU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процедур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статусе заключения контракта</a:t>
            </a:r>
          </a:p>
        </p:txBody>
      </p:sp>
      <p:pic>
        <p:nvPicPr>
          <p:cNvPr id="36" name="Picture 2" descr="https://cdn.hipwallpaper.com/i/67/81/5pFEXj.pn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8"/>
          <a:stretch/>
        </p:blipFill>
        <p:spPr bwMode="auto">
          <a:xfrm>
            <a:off x="3507785" y="6021823"/>
            <a:ext cx="501322" cy="594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рямоугольник с двумя вырезанными противолежащими углами 36"/>
          <p:cNvSpPr/>
          <p:nvPr/>
        </p:nvSpPr>
        <p:spPr>
          <a:xfrm>
            <a:off x="3478180" y="5379405"/>
            <a:ext cx="5393088" cy="569381"/>
          </a:xfrm>
          <a:prstGeom prst="snip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defRPr/>
            </a:pP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4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процедуры на стадии подачи заявок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539868" y="5375297"/>
            <a:ext cx="560881" cy="597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2347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E7EAA64C-E4ED-4ACA-BCB6-656B545C5874}"/>
              </a:ext>
            </a:extLst>
          </p:cNvPr>
          <p:cNvSpPr/>
          <p:nvPr/>
        </p:nvSpPr>
        <p:spPr>
          <a:xfrm>
            <a:off x="-2" y="5214796"/>
            <a:ext cx="9144000" cy="1649156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  <a:alpha val="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CC5576A2-C3B8-4769-B00E-9F1E7CAE2771}"/>
              </a:ext>
            </a:extLst>
          </p:cNvPr>
          <p:cNvSpPr/>
          <p:nvPr/>
        </p:nvSpPr>
        <p:spPr>
          <a:xfrm>
            <a:off x="-4391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E358F63-FB11-4976-94C3-BA594A9279AA}"/>
              </a:ext>
            </a:extLst>
          </p:cNvPr>
          <p:cNvSpPr/>
          <p:nvPr/>
        </p:nvSpPr>
        <p:spPr>
          <a:xfrm>
            <a:off x="1230370" y="42872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ИСПОЛНЕНИЕ БЮДЖЕТА</a:t>
            </a:r>
          </a:p>
        </p:txBody>
      </p: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E182CD72-AC69-4785-8C3A-0EFC8E63D7BE}"/>
              </a:ext>
            </a:extLst>
          </p:cNvPr>
          <p:cNvCxnSpPr>
            <a:cxnSpLocks/>
          </p:cNvCxnSpPr>
          <p:nvPr/>
        </p:nvCxnSpPr>
        <p:spPr>
          <a:xfrm>
            <a:off x="1321806" y="465138"/>
            <a:ext cx="404689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BBA0B004-3974-41CD-93ED-DB6C4272A0F6}"/>
              </a:ext>
            </a:extLst>
          </p:cNvPr>
          <p:cNvSpPr txBox="1"/>
          <p:nvPr/>
        </p:nvSpPr>
        <p:spPr>
          <a:xfrm>
            <a:off x="1230370" y="540799"/>
            <a:ext cx="76569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ОСНОВНЫЕ ПАРАМЕТРЫ БЮДЖЕТА, тыс.руб.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D8F6036A-41CA-44C4-BD68-BA0086FFCE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74" y="66854"/>
            <a:ext cx="848676" cy="874055"/>
          </a:xfrm>
          <a:prstGeom prst="rect">
            <a:avLst/>
          </a:prstGeom>
        </p:spPr>
      </p:pic>
      <p:pic>
        <p:nvPicPr>
          <p:cNvPr id="29" name="Picture 6" descr="Picture background">
            <a:extLst>
              <a:ext uri="{FF2B5EF4-FFF2-40B4-BE49-F238E27FC236}">
                <a16:creationId xmlns:a16="http://schemas.microsoft.com/office/drawing/2014/main" id="{2C9EFE11-9C93-460E-8EA0-5427CF97D4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736" y="1032779"/>
            <a:ext cx="3787550" cy="2526397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Freeform 52">
            <a:extLst>
              <a:ext uri="{FF2B5EF4-FFF2-40B4-BE49-F238E27FC236}">
                <a16:creationId xmlns:a16="http://schemas.microsoft.com/office/drawing/2014/main" id="{B700A28F-3B1D-466D-A630-568246E8F5EF}"/>
              </a:ext>
            </a:extLst>
          </p:cNvPr>
          <p:cNvSpPr>
            <a:spLocks/>
          </p:cNvSpPr>
          <p:nvPr/>
        </p:nvSpPr>
        <p:spPr bwMode="gray">
          <a:xfrm rot="5773565">
            <a:off x="7573393" y="5043032"/>
            <a:ext cx="781493" cy="1429074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EB621C03-24CE-47C6-9824-9B201124D5F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21" b="8922"/>
          <a:stretch/>
        </p:blipFill>
        <p:spPr>
          <a:xfrm flipH="1">
            <a:off x="2532252" y="926803"/>
            <a:ext cx="5207329" cy="5702085"/>
          </a:xfrm>
          <a:prstGeom prst="rect">
            <a:avLst/>
          </a:prstGeom>
        </p:spPr>
      </p:pic>
      <p:sp>
        <p:nvSpPr>
          <p:cNvPr id="32" name="TextBox 24">
            <a:extLst>
              <a:ext uri="{FF2B5EF4-FFF2-40B4-BE49-F238E27FC236}">
                <a16:creationId xmlns:a16="http://schemas.microsoft.com/office/drawing/2014/main" id="{781C37D5-63ED-4DAD-ABF1-348D36ED5B99}"/>
              </a:ext>
            </a:extLst>
          </p:cNvPr>
          <p:cNvSpPr txBox="1"/>
          <p:nvPr/>
        </p:nvSpPr>
        <p:spPr>
          <a:xfrm>
            <a:off x="2468080" y="3849248"/>
            <a:ext cx="260346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5696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Доходы</a:t>
            </a:r>
          </a:p>
          <a:p>
            <a:pPr lvl="0" algn="ctr">
              <a:defRPr/>
            </a:pPr>
            <a:r>
              <a:rPr lang="ru-RU" sz="3200" b="1" dirty="0">
                <a:solidFill>
                  <a:srgbClr val="D51C09"/>
                </a:solidFill>
                <a:latin typeface="Bookman Old Style" pitchFamily="18" charset="0"/>
              </a:rPr>
              <a:t>198588,2</a:t>
            </a:r>
          </a:p>
        </p:txBody>
      </p:sp>
      <p:sp>
        <p:nvSpPr>
          <p:cNvPr id="33" name="TextBox 23">
            <a:extLst>
              <a:ext uri="{FF2B5EF4-FFF2-40B4-BE49-F238E27FC236}">
                <a16:creationId xmlns:a16="http://schemas.microsoft.com/office/drawing/2014/main" id="{7EFCE066-A1AD-4F03-ABEF-218984248401}"/>
              </a:ext>
            </a:extLst>
          </p:cNvPr>
          <p:cNvSpPr txBox="1"/>
          <p:nvPr/>
        </p:nvSpPr>
        <p:spPr>
          <a:xfrm>
            <a:off x="5310322" y="4201912"/>
            <a:ext cx="251865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5696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Расходы</a:t>
            </a:r>
          </a:p>
          <a:p>
            <a:pPr lvl="0" algn="ctr">
              <a:defRPr/>
            </a:pPr>
            <a:r>
              <a:rPr lang="ru-RU" sz="3200" b="1" dirty="0">
                <a:solidFill>
                  <a:srgbClr val="D51C09"/>
                </a:solidFill>
                <a:latin typeface="Bookman Old Style" pitchFamily="18" charset="0"/>
              </a:rPr>
              <a:t>221108,9</a:t>
            </a:r>
            <a:endParaRPr lang="ru-RU" sz="1600" b="1" dirty="0">
              <a:solidFill>
                <a:srgbClr val="D51C09"/>
              </a:solidFill>
              <a:latin typeface="Bookman Old Style" pitchFamily="18" charset="0"/>
            </a:endParaRPr>
          </a:p>
        </p:txBody>
      </p:sp>
      <p:sp>
        <p:nvSpPr>
          <p:cNvPr id="36" name="TextBox 27">
            <a:extLst>
              <a:ext uri="{FF2B5EF4-FFF2-40B4-BE49-F238E27FC236}">
                <a16:creationId xmlns:a16="http://schemas.microsoft.com/office/drawing/2014/main" id="{D1212E55-B865-42BC-9714-7FC50E744A80}"/>
              </a:ext>
            </a:extLst>
          </p:cNvPr>
          <p:cNvSpPr txBox="1"/>
          <p:nvPr/>
        </p:nvSpPr>
        <p:spPr>
          <a:xfrm>
            <a:off x="5535363" y="6216420"/>
            <a:ext cx="34445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5696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Дефицит – 22520,7</a:t>
            </a:r>
          </a:p>
        </p:txBody>
      </p:sp>
      <p:sp>
        <p:nvSpPr>
          <p:cNvPr id="37" name="TextBox 13">
            <a:extLst>
              <a:ext uri="{FF2B5EF4-FFF2-40B4-BE49-F238E27FC236}">
                <a16:creationId xmlns:a16="http://schemas.microsoft.com/office/drawing/2014/main" id="{93C81A49-50CA-44E7-A02F-4E21839CCAA2}"/>
              </a:ext>
            </a:extLst>
          </p:cNvPr>
          <p:cNvSpPr txBox="1"/>
          <p:nvPr/>
        </p:nvSpPr>
        <p:spPr>
          <a:xfrm>
            <a:off x="2981758" y="5214796"/>
            <a:ext cx="1450969" cy="307777"/>
          </a:xfrm>
          <a:prstGeom prst="rect">
            <a:avLst/>
          </a:prstGeom>
          <a:solidFill>
            <a:schemeClr val="accent1">
              <a:lumMod val="40000"/>
              <a:lumOff val="60000"/>
              <a:alpha val="57000"/>
            </a:schemeClr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12,8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%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меньше</a:t>
            </a:r>
          </a:p>
        </p:txBody>
      </p:sp>
      <p:sp>
        <p:nvSpPr>
          <p:cNvPr id="38" name="TextBox 14">
            <a:extLst>
              <a:ext uri="{FF2B5EF4-FFF2-40B4-BE49-F238E27FC236}">
                <a16:creationId xmlns:a16="http://schemas.microsoft.com/office/drawing/2014/main" id="{B2F70508-FD9D-4F84-BFB5-907468A1D2FF}"/>
              </a:ext>
            </a:extLst>
          </p:cNvPr>
          <p:cNvSpPr txBox="1"/>
          <p:nvPr/>
        </p:nvSpPr>
        <p:spPr>
          <a:xfrm>
            <a:off x="5762138" y="5561720"/>
            <a:ext cx="1495494" cy="307777"/>
          </a:xfrm>
          <a:prstGeom prst="rect">
            <a:avLst/>
          </a:prstGeom>
          <a:solidFill>
            <a:schemeClr val="accent1">
              <a:lumMod val="40000"/>
              <a:lumOff val="60000"/>
              <a:alpha val="68000"/>
            </a:schemeClr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 4,8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%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больше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21001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D3C55D0-56A4-4F7E-A7DA-5475DA4B8F42}"/>
              </a:ext>
            </a:extLst>
          </p:cNvPr>
          <p:cNvSpPr/>
          <p:nvPr/>
        </p:nvSpPr>
        <p:spPr>
          <a:xfrm>
            <a:off x="-4391" y="296500"/>
            <a:ext cx="9148389" cy="6552484"/>
          </a:xfrm>
          <a:prstGeom prst="rect">
            <a:avLst/>
          </a:prstGeom>
          <a:gradFill flip="none" rotWithShape="1">
            <a:gsLst>
              <a:gs pos="69078">
                <a:srgbClr val="C3DBF0"/>
              </a:gs>
              <a:gs pos="5100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7" name="Picture 3" descr="E:\Net\Отчет главы 2017\Материалы к презентациям\выноска.png">
            <a:extLst>
              <a:ext uri="{FF2B5EF4-FFF2-40B4-BE49-F238E27FC236}">
                <a16:creationId xmlns:a16="http://schemas.microsoft.com/office/drawing/2014/main" id="{BD359C8D-19CB-4B1D-A94B-C480AEAA1F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0800000" flipV="1">
            <a:off x="5776685" y="2374046"/>
            <a:ext cx="2109479" cy="9223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Picture 3" descr="E:\Net\Отчет главы 2017\Материалы к презентациям\выноска.png">
            <a:extLst>
              <a:ext uri="{FF2B5EF4-FFF2-40B4-BE49-F238E27FC236}">
                <a16:creationId xmlns:a16="http://schemas.microsoft.com/office/drawing/2014/main" id="{D9A06A49-2F89-4612-9CDC-C1AE9DF2A2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64174" y="2841422"/>
            <a:ext cx="2038769" cy="869684"/>
          </a:xfrm>
          <a:prstGeom prst="rect">
            <a:avLst/>
          </a:prstGeom>
          <a:noFill/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F3739EFA-A36B-48BB-9086-10C5A16D4DF1}"/>
              </a:ext>
            </a:extLst>
          </p:cNvPr>
          <p:cNvSpPr txBox="1"/>
          <p:nvPr/>
        </p:nvSpPr>
        <p:spPr>
          <a:xfrm>
            <a:off x="572050" y="2841422"/>
            <a:ext cx="21132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Налоговые доходы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111 398,5 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тыс.руб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7" name="Picture 3" descr="E:\Net\Отчет главы 2017\Материалы к презентациям\выноска.png">
            <a:extLst>
              <a:ext uri="{FF2B5EF4-FFF2-40B4-BE49-F238E27FC236}">
                <a16:creationId xmlns:a16="http://schemas.microsoft.com/office/drawing/2014/main" id="{A5A31CE1-9D01-4C1B-AE1B-416282AC54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flipV="1">
            <a:off x="3072032" y="4944703"/>
            <a:ext cx="2014496" cy="67520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1" name="Диаграмма 10">
            <a:extLst>
              <a:ext uri="{FF2B5EF4-FFF2-40B4-BE49-F238E27FC236}">
                <a16:creationId xmlns:a16="http://schemas.microsoft.com/office/drawing/2014/main" id="{07A68B52-8540-4B53-8AC4-BC95970DA3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26736792"/>
              </p:ext>
            </p:extLst>
          </p:nvPr>
        </p:nvGraphicFramePr>
        <p:xfrm>
          <a:off x="1722063" y="872656"/>
          <a:ext cx="5793253" cy="4221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B53A806F-E104-415C-BAD6-6F14CFE63808}"/>
              </a:ext>
            </a:extLst>
          </p:cNvPr>
          <p:cNvSpPr txBox="1"/>
          <p:nvPr/>
        </p:nvSpPr>
        <p:spPr>
          <a:xfrm>
            <a:off x="5872292" y="2345247"/>
            <a:ext cx="21132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Поступления из 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областного бюджета-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78 930,7 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тыс.руб.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CBA51D2-1270-4266-BA4C-8FBEC7519F6B}"/>
              </a:ext>
            </a:extLst>
          </p:cNvPr>
          <p:cNvSpPr txBox="1"/>
          <p:nvPr/>
        </p:nvSpPr>
        <p:spPr>
          <a:xfrm>
            <a:off x="2732590" y="5125907"/>
            <a:ext cx="25336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Неналоговые доходы – 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8 259,0 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тыс.руб.</a:t>
            </a:r>
          </a:p>
        </p:txBody>
      </p:sp>
      <p:sp>
        <p:nvSpPr>
          <p:cNvPr id="35" name="Овал 34">
            <a:extLst>
              <a:ext uri="{FF2B5EF4-FFF2-40B4-BE49-F238E27FC236}">
                <a16:creationId xmlns:a16="http://schemas.microsoft.com/office/drawing/2014/main" id="{EE6FB981-0BCE-4396-8A14-991DC0B14F82}"/>
              </a:ext>
            </a:extLst>
          </p:cNvPr>
          <p:cNvSpPr/>
          <p:nvPr/>
        </p:nvSpPr>
        <p:spPr>
          <a:xfrm>
            <a:off x="3276113" y="2445381"/>
            <a:ext cx="1909777" cy="1874010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</a:schemeClr>
              </a:gs>
              <a:gs pos="35000">
                <a:schemeClr val="accent5">
                  <a:lumMod val="0"/>
                  <a:lumOff val="100000"/>
                </a:schemeClr>
              </a:gs>
              <a:gs pos="100000">
                <a:schemeClr val="accent5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 w="25400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5853565-459B-42FA-BD20-F9B92BD83BA2}"/>
              </a:ext>
            </a:extLst>
          </p:cNvPr>
          <p:cNvSpPr txBox="1"/>
          <p:nvPr/>
        </p:nvSpPr>
        <p:spPr>
          <a:xfrm>
            <a:off x="3401338" y="2807528"/>
            <a:ext cx="17498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Доходы -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198 588,2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тыс.руб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0" name="Picture 2" descr="C:\Documents and Settings\N\Мои документы\Мои рисунки\Рисунок1.png">
            <a:extLst>
              <a:ext uri="{FF2B5EF4-FFF2-40B4-BE49-F238E27FC236}">
                <a16:creationId xmlns:a16="http://schemas.microsoft.com/office/drawing/2014/main" id="{4DB73118-F40A-4BD2-95A7-770D53D2D3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/>
          <a:srcRect l="7050" r="8838" b="13900"/>
          <a:stretch/>
        </p:blipFill>
        <p:spPr bwMode="auto">
          <a:xfrm>
            <a:off x="6053890" y="4532373"/>
            <a:ext cx="2907166" cy="2233508"/>
          </a:xfrm>
          <a:prstGeom prst="rect">
            <a:avLst/>
          </a:prstGeom>
          <a:noFill/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B2E76612-31A0-4F03-B4E0-B72DD76BB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66182" y="6659418"/>
            <a:ext cx="1477818" cy="198582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00D778-7FD4-4A53-9280-583F47611C41}" type="slidenum">
              <a:rPr kumimoji="0" lang="ru-RU" sz="105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ru-RU" sz="10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43C0C510-32C9-47BF-84EA-82598FB7CD98}"/>
              </a:ext>
            </a:extLst>
          </p:cNvPr>
          <p:cNvSpPr/>
          <p:nvPr/>
        </p:nvSpPr>
        <p:spPr>
          <a:xfrm>
            <a:off x="-4391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7C0F6F6-F0AC-463A-9886-7662D7BC7707}"/>
              </a:ext>
            </a:extLst>
          </p:cNvPr>
          <p:cNvSpPr/>
          <p:nvPr/>
        </p:nvSpPr>
        <p:spPr>
          <a:xfrm>
            <a:off x="1224015" y="223651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СТРУКТУРА ДОХОДОВ</a:t>
            </a: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92330831-F965-49B6-B4BA-74983461409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74" y="66854"/>
            <a:ext cx="848676" cy="874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3101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Рисунок 56">
            <a:extLst>
              <a:ext uri="{FF2B5EF4-FFF2-40B4-BE49-F238E27FC236}">
                <a16:creationId xmlns:a16="http://schemas.microsoft.com/office/drawing/2014/main" id="{A2837F88-3569-4B0F-947D-7345C718E3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4449" y="3587349"/>
            <a:ext cx="504774" cy="1179158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882AAA46-3123-471D-89F7-5E40FBBBCB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986385"/>
            <a:ext cx="9143999" cy="5875148"/>
          </a:xfrm>
          <a:prstGeom prst="rect">
            <a:avLst/>
          </a:prstGeom>
        </p:spPr>
      </p:pic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8DE44550-B710-4F32-AAC3-68DCB3B25D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04648839"/>
              </p:ext>
            </p:extLst>
          </p:nvPr>
        </p:nvGraphicFramePr>
        <p:xfrm>
          <a:off x="130175" y="1679633"/>
          <a:ext cx="8892015" cy="4685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447373F1-9AA4-4920-8D4D-3D044420DC6D}"/>
              </a:ext>
            </a:extLst>
          </p:cNvPr>
          <p:cNvSpPr/>
          <p:nvPr/>
        </p:nvSpPr>
        <p:spPr>
          <a:xfrm>
            <a:off x="130177" y="1316579"/>
            <a:ext cx="8892013" cy="369332"/>
          </a:xfrm>
          <a:prstGeom prst="rect">
            <a:avLst/>
          </a:prstGeom>
          <a:gradFill>
            <a:gsLst>
              <a:gs pos="100000">
                <a:schemeClr val="accent6">
                  <a:lumMod val="5000"/>
                  <a:lumOff val="95000"/>
                </a:schemeClr>
              </a:gs>
              <a:gs pos="0">
                <a:schemeClr val="accent6">
                  <a:lumMod val="45000"/>
                  <a:lumOff val="55000"/>
                </a:schemeClr>
              </a:gs>
              <a:gs pos="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</a:gradFill>
          <a:ln w="1270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Кредиторская задолженность бюджета на 01.04.2026 составила 43 406,9 тыс. руб. 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Calibri"/>
              <a:cs typeface="+mn-cs"/>
            </a:endParaRP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86AD20F8-5FFB-45BA-AA3E-542443412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10623" y="6705602"/>
            <a:ext cx="333377" cy="15197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00D778-7FD4-4A53-9280-583F47611C41}" type="slidenum">
              <a:rPr kumimoji="0" lang="ru-RU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67C39E5-88DE-41A9-9BC5-5FD26B7ABB42}"/>
              </a:ext>
            </a:extLst>
          </p:cNvPr>
          <p:cNvSpPr/>
          <p:nvPr/>
        </p:nvSpPr>
        <p:spPr>
          <a:xfrm>
            <a:off x="130175" y="6393882"/>
            <a:ext cx="5755047" cy="3385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 состоянию на 01.04.2026 просроченная кредиторская задолженность отсутствует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3D442031-C4FD-4297-B566-787A35FFF93D}"/>
              </a:ext>
            </a:extLst>
          </p:cNvPr>
          <p:cNvSpPr/>
          <p:nvPr/>
        </p:nvSpPr>
        <p:spPr>
          <a:xfrm>
            <a:off x="-4391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E70F7D49-FCDA-4BA0-8F60-1C86BD1F6828}"/>
              </a:ext>
            </a:extLst>
          </p:cNvPr>
          <p:cNvSpPr/>
          <p:nvPr/>
        </p:nvSpPr>
        <p:spPr>
          <a:xfrm>
            <a:off x="1106596" y="293138"/>
            <a:ext cx="79155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КРЕДИТОРСКАЯ  ЗАДОЛЖЕННОСТЬ БЮДЖЕТА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05F40E63-7FC4-4499-8F7F-47BB79E6111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74" y="66854"/>
            <a:ext cx="848676" cy="874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6624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Рисунок 56">
            <a:extLst>
              <a:ext uri="{FF2B5EF4-FFF2-40B4-BE49-F238E27FC236}">
                <a16:creationId xmlns:a16="http://schemas.microsoft.com/office/drawing/2014/main" id="{A2837F88-3569-4B0F-947D-7345C718E3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4449" y="3461514"/>
            <a:ext cx="504774" cy="1179158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882AAA46-3123-471D-89F7-5E40FBBBCB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986385"/>
            <a:ext cx="9143999" cy="5875148"/>
          </a:xfrm>
          <a:prstGeom prst="rect">
            <a:avLst/>
          </a:prstGeom>
        </p:spPr>
      </p:pic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BAD3EF6F-6218-440C-8552-B6BAC65BD846}"/>
              </a:ext>
            </a:extLst>
          </p:cNvPr>
          <p:cNvSpPr/>
          <p:nvPr/>
        </p:nvSpPr>
        <p:spPr>
          <a:xfrm>
            <a:off x="138545" y="1292336"/>
            <a:ext cx="8829964" cy="369332"/>
          </a:xfrm>
          <a:prstGeom prst="rect">
            <a:avLst/>
          </a:prstGeom>
          <a:gradFill flip="none" rotWithShape="1">
            <a:gsLst>
              <a:gs pos="100000">
                <a:schemeClr val="accent5">
                  <a:lumMod val="5000"/>
                  <a:lumOff val="95000"/>
                </a:schemeClr>
              </a:gs>
              <a:gs pos="0">
                <a:schemeClr val="accent5">
                  <a:lumMod val="45000"/>
                  <a:lumOff val="55000"/>
                </a:schemeClr>
              </a:gs>
              <a:gs pos="9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R="71120" algn="ctr" hangingPunct="0">
              <a:tabLst>
                <a:tab pos="571500" algn="l"/>
              </a:tabLst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Дебиторская задолженность бюджета </a:t>
            </a:r>
            <a:r>
              <a:rPr lang="ru-RU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 01.04.2026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составила 8 820,2 тыс. руб. </a:t>
            </a:r>
            <a:endParaRPr lang="ru-RU" sz="11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86AD20F8-5FFB-45BA-AA3E-542443412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10621" y="6705600"/>
            <a:ext cx="333377" cy="151975"/>
          </a:xfrm>
        </p:spPr>
        <p:txBody>
          <a:bodyPr/>
          <a:lstStyle/>
          <a:p>
            <a:pPr>
              <a:defRPr/>
            </a:pPr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>
                <a:defRPr/>
              </a:pPr>
              <a:t>16</a:t>
            </a:fld>
            <a:endParaRPr lang="ru-RU" b="1" dirty="0">
              <a:solidFill>
                <a:prstClr val="black"/>
              </a:solidFill>
            </a:endParaRPr>
          </a:p>
        </p:txBody>
      </p:sp>
      <p:graphicFrame>
        <p:nvGraphicFramePr>
          <p:cNvPr id="13" name="Диаграмма 12">
            <a:extLst>
              <a:ext uri="{FF2B5EF4-FFF2-40B4-BE49-F238E27FC236}">
                <a16:creationId xmlns:a16="http://schemas.microsoft.com/office/drawing/2014/main" id="{9BF93F6D-8360-4CB4-8381-616BF3B526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51805685"/>
              </p:ext>
            </p:extLst>
          </p:nvPr>
        </p:nvGraphicFramePr>
        <p:xfrm>
          <a:off x="138545" y="1656928"/>
          <a:ext cx="8829964" cy="4497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D96653BF-14EB-462C-8817-E32E2E380347}"/>
              </a:ext>
            </a:extLst>
          </p:cNvPr>
          <p:cNvSpPr/>
          <p:nvPr/>
        </p:nvSpPr>
        <p:spPr>
          <a:xfrm>
            <a:off x="138545" y="6179923"/>
            <a:ext cx="6587939" cy="3385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состоянию на 01.04.2026 просроченная дебиторская задолженность отсутствует.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83DD7D87-25CB-4227-94B7-AC6A19130046}"/>
              </a:ext>
            </a:extLst>
          </p:cNvPr>
          <p:cNvSpPr/>
          <p:nvPr/>
        </p:nvSpPr>
        <p:spPr>
          <a:xfrm>
            <a:off x="-4391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62841AAE-C271-447F-A4FE-990CDC2D9D22}"/>
              </a:ext>
            </a:extLst>
          </p:cNvPr>
          <p:cNvSpPr/>
          <p:nvPr/>
        </p:nvSpPr>
        <p:spPr>
          <a:xfrm>
            <a:off x="1129082" y="293138"/>
            <a:ext cx="79155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ДЕБИТОРСКАЯ  ЗАДОЛЖЕННОСТЬ БЮДЖЕТА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F5602F14-A4B5-4270-9F45-13786C87FD0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74" y="66854"/>
            <a:ext cx="848676" cy="874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7658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4772279B-A6E3-4BF1-8BAB-6F297FEA6D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986385"/>
            <a:ext cx="9143999" cy="5875148"/>
          </a:xfrm>
          <a:prstGeom prst="rect">
            <a:avLst/>
          </a:prstGeom>
        </p:spPr>
      </p:pic>
      <p:graphicFrame>
        <p:nvGraphicFramePr>
          <p:cNvPr id="27" name="Диаграмма 26"/>
          <p:cNvGraphicFramePr/>
          <p:nvPr>
            <p:extLst>
              <p:ext uri="{D42A27DB-BD31-4B8C-83A1-F6EECF244321}">
                <p14:modId xmlns:p14="http://schemas.microsoft.com/office/powerpoint/2010/main" val="820246677"/>
              </p:ext>
            </p:extLst>
          </p:nvPr>
        </p:nvGraphicFramePr>
        <p:xfrm>
          <a:off x="76920" y="1280139"/>
          <a:ext cx="4386881" cy="2591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9" name="TextBox 1">
            <a:extLst>
              <a:ext uri="{FF2B5EF4-FFF2-40B4-BE49-F238E27FC236}">
                <a16:creationId xmlns:a16="http://schemas.microsoft.com/office/drawing/2014/main" id="{735E1950-2DC6-4E53-BECD-84024F8A1186}"/>
              </a:ext>
            </a:extLst>
          </p:cNvPr>
          <p:cNvSpPr txBox="1"/>
          <p:nvPr/>
        </p:nvSpPr>
        <p:spPr>
          <a:xfrm>
            <a:off x="3008544" y="6326218"/>
            <a:ext cx="1121007" cy="415618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4FAFFC7-5907-4E25-A9C7-B7A921947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85615" y="6742387"/>
            <a:ext cx="403344" cy="115613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17</a:t>
            </a:fld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1403539" y="3127847"/>
            <a:ext cx="500411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124,8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2881427" y="3127847"/>
            <a:ext cx="500411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97,3</a:t>
            </a:r>
          </a:p>
        </p:txBody>
      </p:sp>
      <p:cxnSp>
        <p:nvCxnSpPr>
          <p:cNvPr id="22" name="Прямая со стрелкой 21">
            <a:extLst>
              <a:ext uri="{FF2B5EF4-FFF2-40B4-BE49-F238E27FC236}">
                <a16:creationId xmlns:a16="http://schemas.microsoft.com/office/drawing/2014/main" id="{1CD53C12-EB0B-4092-8F5A-7C0EA52AE046}"/>
              </a:ext>
            </a:extLst>
          </p:cNvPr>
          <p:cNvCxnSpPr>
            <a:cxnSpLocks/>
          </p:cNvCxnSpPr>
          <p:nvPr/>
        </p:nvCxnSpPr>
        <p:spPr>
          <a:xfrm flipH="1">
            <a:off x="3569047" y="3234526"/>
            <a:ext cx="248294" cy="2616"/>
          </a:xfrm>
          <a:prstGeom prst="straightConnector1">
            <a:avLst/>
          </a:prstGeom>
          <a:ln w="254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1BE72831-24AB-483F-B571-A26C51F94153}"/>
              </a:ext>
            </a:extLst>
          </p:cNvPr>
          <p:cNvSpPr txBox="1"/>
          <p:nvPr/>
        </p:nvSpPr>
        <p:spPr>
          <a:xfrm>
            <a:off x="3730981" y="3055694"/>
            <a:ext cx="681000" cy="400110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роста, %</a:t>
            </a:r>
          </a:p>
        </p:txBody>
      </p:sp>
      <p:sp>
        <p:nvSpPr>
          <p:cNvPr id="6" name="TextBox 5"/>
          <p:cNvSpPr txBox="1"/>
          <p:nvPr/>
        </p:nvSpPr>
        <p:spPr>
          <a:xfrm rot="16200000">
            <a:off x="-16034" y="2471225"/>
            <a:ext cx="4154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руб.</a:t>
            </a: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-58967" y="3875017"/>
            <a:ext cx="4706830" cy="237293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 В основном за счёт снижения заработной платы в АО «Транспневматика»</a:t>
            </a:r>
            <a:endParaRPr lang="ru-RU" sz="105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3448555" y="1899806"/>
            <a:ext cx="240983" cy="197644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*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2C3EBF76-090E-4054-96A6-FA816421FC40}"/>
              </a:ext>
            </a:extLst>
          </p:cNvPr>
          <p:cNvSpPr/>
          <p:nvPr/>
        </p:nvSpPr>
        <p:spPr>
          <a:xfrm>
            <a:off x="-18267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5" name="Picture 2" descr="Picture background">
            <a:extLst>
              <a:ext uri="{FF2B5EF4-FFF2-40B4-BE49-F238E27FC236}">
                <a16:creationId xmlns:a16="http://schemas.microsoft.com/office/drawing/2014/main" id="{4568CE33-E161-4C8E-BB69-A3E8788D96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24" y="91864"/>
            <a:ext cx="828513" cy="82851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968DE22F-6801-40C8-B81C-28692B9782A4}"/>
              </a:ext>
            </a:extLst>
          </p:cNvPr>
          <p:cNvSpPr/>
          <p:nvPr/>
        </p:nvSpPr>
        <p:spPr>
          <a:xfrm>
            <a:off x="1230370" y="42872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УРОВЕНЬ ЖИЗНИ НАСЕЛЕНИЯ</a:t>
            </a:r>
          </a:p>
        </p:txBody>
      </p:sp>
      <p:cxnSp>
        <p:nvCxnSpPr>
          <p:cNvPr id="40" name="Прямая соединительная линия 39">
            <a:extLst>
              <a:ext uri="{FF2B5EF4-FFF2-40B4-BE49-F238E27FC236}">
                <a16:creationId xmlns:a16="http://schemas.microsoft.com/office/drawing/2014/main" id="{EC3A84F3-7C3C-4A9B-A180-AE15A0F06C31}"/>
              </a:ext>
            </a:extLst>
          </p:cNvPr>
          <p:cNvCxnSpPr>
            <a:cxnSpLocks/>
          </p:cNvCxnSpPr>
          <p:nvPr/>
        </p:nvCxnSpPr>
        <p:spPr>
          <a:xfrm>
            <a:off x="1321806" y="465138"/>
            <a:ext cx="404689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C2A6C387-9DA8-47CF-8B31-17BA095841C0}"/>
              </a:ext>
            </a:extLst>
          </p:cNvPr>
          <p:cNvSpPr txBox="1"/>
          <p:nvPr/>
        </p:nvSpPr>
        <p:spPr>
          <a:xfrm>
            <a:off x="1230370" y="540799"/>
            <a:ext cx="76569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СРЕДНЯЯ ЗАРАБОТНАЯ ПЛАТА (оценка)</a:t>
            </a:r>
          </a:p>
        </p:txBody>
      </p:sp>
      <p:graphicFrame>
        <p:nvGraphicFramePr>
          <p:cNvPr id="30" name="Диаграмма 29"/>
          <p:cNvGraphicFramePr/>
          <p:nvPr>
            <p:extLst>
              <p:ext uri="{D42A27DB-BD31-4B8C-83A1-F6EECF244321}">
                <p14:modId xmlns:p14="http://schemas.microsoft.com/office/powerpoint/2010/main" val="4093160836"/>
              </p:ext>
            </p:extLst>
          </p:nvPr>
        </p:nvGraphicFramePr>
        <p:xfrm>
          <a:off x="4411981" y="4178318"/>
          <a:ext cx="4386881" cy="23674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50" name="TextBox 49"/>
          <p:cNvSpPr txBox="1"/>
          <p:nvPr/>
        </p:nvSpPr>
        <p:spPr>
          <a:xfrm rot="16200000">
            <a:off x="4312452" y="5238951"/>
            <a:ext cx="4117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руб.</a:t>
            </a:r>
          </a:p>
        </p:txBody>
      </p:sp>
    </p:spTree>
    <p:extLst>
      <p:ext uri="{BB962C8B-B14F-4D97-AF65-F5344CB8AC3E}">
        <p14:creationId xmlns:p14="http://schemas.microsoft.com/office/powerpoint/2010/main" val="36117812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39541D81-66B2-49D0-AF9C-F9E1856F4D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045570"/>
            <a:ext cx="9143999" cy="587514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 rot="16200000">
            <a:off x="-88967" y="2879688"/>
            <a:ext cx="4395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руб.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04EFE556-23E6-4EF6-A2CC-DCCB17F0E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54473" y="6687127"/>
            <a:ext cx="489526" cy="154899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18</a:t>
            </a:fld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E6673E3-9AF1-4F2D-8515-65F570AABBDA}"/>
              </a:ext>
            </a:extLst>
          </p:cNvPr>
          <p:cNvSpPr txBox="1"/>
          <p:nvPr/>
        </p:nvSpPr>
        <p:spPr>
          <a:xfrm>
            <a:off x="1623372" y="738101"/>
            <a:ext cx="75543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СРЕДНЯЯ ЗАРАБОТНАЯ ПЛАТА РАБОТНИКОВ БЮДЖЕТНОЙ СФЕРЫ</a:t>
            </a:r>
          </a:p>
        </p:txBody>
      </p:sp>
      <p:cxnSp>
        <p:nvCxnSpPr>
          <p:cNvPr id="29" name="Прямая со стрелкой 28">
            <a:extLst>
              <a:ext uri="{FF2B5EF4-FFF2-40B4-BE49-F238E27FC236}">
                <a16:creationId xmlns:a16="http://schemas.microsoft.com/office/drawing/2014/main" id="{1CD53C12-EB0B-4092-8F5A-7C0EA52AE046}"/>
              </a:ext>
            </a:extLst>
          </p:cNvPr>
          <p:cNvCxnSpPr>
            <a:cxnSpLocks/>
          </p:cNvCxnSpPr>
          <p:nvPr/>
        </p:nvCxnSpPr>
        <p:spPr>
          <a:xfrm flipH="1" flipV="1">
            <a:off x="3701928" y="3812962"/>
            <a:ext cx="264460" cy="1887"/>
          </a:xfrm>
          <a:prstGeom prst="straightConnector1">
            <a:avLst/>
          </a:prstGeom>
          <a:ln w="1905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0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196671" y="4444113"/>
            <a:ext cx="4706830" cy="517945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в связи с увеличением МРОТ с 01.01.2026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22F14D5C-264D-46D3-B7E3-4390DE06DE27}"/>
              </a:ext>
            </a:extLst>
          </p:cNvPr>
          <p:cNvSpPr/>
          <p:nvPr/>
        </p:nvSpPr>
        <p:spPr>
          <a:xfrm>
            <a:off x="-18267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Picture 2" descr="Picture background">
            <a:extLst>
              <a:ext uri="{FF2B5EF4-FFF2-40B4-BE49-F238E27FC236}">
                <a16:creationId xmlns:a16="http://schemas.microsoft.com/office/drawing/2014/main" id="{48A33AC7-0F42-404C-940D-ECBE62EDC5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24" y="91864"/>
            <a:ext cx="828513" cy="82851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B0437F1B-F3C5-46EB-8AD6-93EF02894A1D}"/>
              </a:ext>
            </a:extLst>
          </p:cNvPr>
          <p:cNvSpPr txBox="1"/>
          <p:nvPr/>
        </p:nvSpPr>
        <p:spPr>
          <a:xfrm>
            <a:off x="1103610" y="125193"/>
            <a:ext cx="78463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СРЕДНЯЯ ЗАРАБОТНАЯ ПЛАТА РАБОТНИКОВ БЮДЖЕТНОЙ СФЕРЫ</a:t>
            </a:r>
          </a:p>
        </p:txBody>
      </p:sp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val="734864980"/>
              </p:ext>
            </p:extLst>
          </p:nvPr>
        </p:nvGraphicFramePr>
        <p:xfrm>
          <a:off x="4013285" y="4128718"/>
          <a:ext cx="5013268" cy="26110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7" name="Диаграмма 26"/>
          <p:cNvGraphicFramePr/>
          <p:nvPr>
            <p:extLst>
              <p:ext uri="{D42A27DB-BD31-4B8C-83A1-F6EECF244321}">
                <p14:modId xmlns:p14="http://schemas.microsoft.com/office/powerpoint/2010/main" val="6820634"/>
              </p:ext>
            </p:extLst>
          </p:nvPr>
        </p:nvGraphicFramePr>
        <p:xfrm>
          <a:off x="73507" y="1331993"/>
          <a:ext cx="4603737" cy="31719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30" name="Рисунок 2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7244" y="1563757"/>
            <a:ext cx="4466756" cy="2279943"/>
          </a:xfrm>
          <a:prstGeom prst="rect">
            <a:avLst/>
          </a:prstGeom>
          <a:effectLst>
            <a:softEdge rad="406400"/>
          </a:effectLst>
        </p:spPr>
      </p:pic>
      <p:grpSp>
        <p:nvGrpSpPr>
          <p:cNvPr id="31" name="Группа 30"/>
          <p:cNvGrpSpPr/>
          <p:nvPr/>
        </p:nvGrpSpPr>
        <p:grpSpPr>
          <a:xfrm>
            <a:off x="655172" y="4858984"/>
            <a:ext cx="2602325" cy="1954302"/>
            <a:chOff x="655172" y="4858984"/>
            <a:chExt cx="2602325" cy="1954302"/>
          </a:xfrm>
        </p:grpSpPr>
        <p:pic>
          <p:nvPicPr>
            <p:cNvPr id="32" name="Рисунок 31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13" t="6138" r="3727" b="6071"/>
            <a:stretch/>
          </p:blipFill>
          <p:spPr>
            <a:xfrm>
              <a:off x="655172" y="4858984"/>
              <a:ext cx="1414998" cy="938185"/>
            </a:xfrm>
            <a:prstGeom prst="hexagon">
              <a:avLst/>
            </a:prstGeom>
            <a:ln w="28575">
              <a:solidFill>
                <a:schemeClr val="bg1"/>
              </a:solidFill>
            </a:ln>
            <a:effectLst>
              <a:softEdge rad="0"/>
            </a:effectLst>
          </p:spPr>
        </p:pic>
        <p:pic>
          <p:nvPicPr>
            <p:cNvPr id="33" name="Picture 6" descr="https://sun9-8.userapi.com/impf/c854424/v854424329/256ee4/AzwEXeoTQQI.jpg?size=2560x1753&amp;quality=96&amp;proxy=1&amp;sign=4c6a8d03dfb7c63fa183d6a89e2dbc17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16" b="7227"/>
            <a:stretch/>
          </p:blipFill>
          <p:spPr bwMode="auto">
            <a:xfrm flipH="1">
              <a:off x="1842676" y="5324504"/>
              <a:ext cx="1414821" cy="993578"/>
            </a:xfrm>
            <a:prstGeom prst="hexagon">
              <a:avLst/>
            </a:prstGeom>
            <a:noFill/>
            <a:ln w="28575">
              <a:solidFill>
                <a:schemeClr val="bg1"/>
              </a:solidFill>
            </a:ln>
            <a:effectLst>
              <a:softEdge rad="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4" descr="https://sun9-63.userapi.com/FlH07lK2x7Ub9QpJmXHfPxvpYaSNI8cw08-Mpw/Y7KJ0IZ8RFw.jp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172" y="5820508"/>
              <a:ext cx="1414998" cy="992778"/>
            </a:xfrm>
            <a:prstGeom prst="hexagon">
              <a:avLst/>
            </a:prstGeom>
            <a:noFill/>
            <a:ln w="28575">
              <a:solidFill>
                <a:schemeClr val="bg1"/>
              </a:solidFill>
            </a:ln>
            <a:effectLst>
              <a:softEdge rad="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1476051" y="3711804"/>
            <a:ext cx="529168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122,7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3076647" y="3721687"/>
            <a:ext cx="529168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107,8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BE72831-24AB-483F-B571-A26C51F94153}"/>
              </a:ext>
            </a:extLst>
          </p:cNvPr>
          <p:cNvSpPr txBox="1"/>
          <p:nvPr/>
        </p:nvSpPr>
        <p:spPr>
          <a:xfrm>
            <a:off x="3836843" y="3567799"/>
            <a:ext cx="857256" cy="430887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роста, %</a:t>
            </a:r>
          </a:p>
        </p:txBody>
      </p:sp>
    </p:spTree>
    <p:extLst>
      <p:ext uri="{BB962C8B-B14F-4D97-AF65-F5344CB8AC3E}">
        <p14:creationId xmlns:p14="http://schemas.microsoft.com/office/powerpoint/2010/main" val="10416685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7D6D27F6-7FF6-40EC-82EC-BB3F63C351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982852"/>
            <a:ext cx="9143999" cy="5875148"/>
          </a:xfrm>
          <a:prstGeom prst="rect">
            <a:avLst/>
          </a:prstGeom>
        </p:spPr>
      </p:pic>
      <p:pic>
        <p:nvPicPr>
          <p:cNvPr id="23" name="Рисунок 22" descr="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165568" y="4251951"/>
            <a:ext cx="918644" cy="486362"/>
          </a:xfrm>
          <a:prstGeom prst="rect">
            <a:avLst/>
          </a:prstGeom>
          <a:effectLst>
            <a:outerShdw blurRad="774700" dist="50800" dir="21540000" algn="ctr" rotWithShape="0">
              <a:srgbClr val="000000">
                <a:alpha val="0"/>
              </a:srgbClr>
            </a:outerShdw>
          </a:effectLst>
        </p:spPr>
      </p:pic>
      <p:pic>
        <p:nvPicPr>
          <p:cNvPr id="24" name="Рисунок 23" descr="proizvod_21765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6619" y="1843545"/>
            <a:ext cx="928288" cy="473729"/>
          </a:xfrm>
          <a:prstGeom prst="rect">
            <a:avLst/>
          </a:prstGeom>
        </p:spPr>
      </p:pic>
      <p:pic>
        <p:nvPicPr>
          <p:cNvPr id="26" name="Рисунок 25" descr="88-678x38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86621" y="1368162"/>
            <a:ext cx="928287" cy="431643"/>
          </a:xfrm>
          <a:prstGeom prst="rect">
            <a:avLst/>
          </a:prstGeom>
        </p:spPr>
      </p:pic>
      <p:pic>
        <p:nvPicPr>
          <p:cNvPr id="31" name="Рисунок 30" descr="roznichnaja-torgovlja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32830" y="5852756"/>
            <a:ext cx="870780" cy="504304"/>
          </a:xfrm>
          <a:prstGeom prst="rect">
            <a:avLst/>
          </a:prstGeom>
        </p:spPr>
      </p:pic>
      <p:pic>
        <p:nvPicPr>
          <p:cNvPr id="34" name="Рисунок 33" descr="sklad_tuk19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51279" y="2304605"/>
            <a:ext cx="928288" cy="571504"/>
          </a:xfrm>
          <a:prstGeom prst="rect">
            <a:avLst/>
          </a:prstGeom>
        </p:spPr>
      </p:pic>
      <p:pic>
        <p:nvPicPr>
          <p:cNvPr id="36" name="Рисунок 35" descr="31330_Repetitsiya_EGE_Ekaterinburg_uchitely_shkolynaya_doska_ege_ekzamen_760x0_4548.3032.0.0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flipH="1">
            <a:off x="185849" y="3259867"/>
            <a:ext cx="928288" cy="428628"/>
          </a:xfrm>
          <a:prstGeom prst="rect">
            <a:avLst/>
          </a:prstGeom>
        </p:spPr>
      </p:pic>
      <p:pic>
        <p:nvPicPr>
          <p:cNvPr id="38" name="Рисунок 37" descr="cdf4070ff64311c50aeaa1d1202a49a0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11862" y="3743578"/>
            <a:ext cx="928287" cy="466989"/>
          </a:xfrm>
          <a:prstGeom prst="rect">
            <a:avLst/>
          </a:prstGeom>
        </p:spPr>
      </p:pic>
      <p:pic>
        <p:nvPicPr>
          <p:cNvPr id="40" name="Рисунок 39" descr="images (3).jpg"/>
          <p:cNvPicPr>
            <a:picLocks noChangeAspect="1"/>
          </p:cNvPicPr>
          <p:nvPr/>
        </p:nvPicPr>
        <p:blipFill rotWithShape="1">
          <a:blip r:embed="rId11"/>
          <a:srcRect r="11624"/>
          <a:stretch/>
        </p:blipFill>
        <p:spPr>
          <a:xfrm>
            <a:off x="251829" y="4779669"/>
            <a:ext cx="820379" cy="464626"/>
          </a:xfrm>
          <a:prstGeom prst="rect">
            <a:avLst/>
          </a:prstGeom>
        </p:spPr>
      </p:pic>
      <p:pic>
        <p:nvPicPr>
          <p:cNvPr id="42" name="Рисунок 41" descr="depositphotos_68578371-stock-illustration-icon-with-pictograms-of-people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10800000" flipV="1">
            <a:off x="185849" y="5286898"/>
            <a:ext cx="928288" cy="504682"/>
          </a:xfrm>
          <a:prstGeom prst="rect">
            <a:avLst/>
          </a:prstGeom>
        </p:spPr>
      </p:pic>
      <p:graphicFrame>
        <p:nvGraphicFramePr>
          <p:cNvPr id="21" name="Диаграмма 20"/>
          <p:cNvGraphicFramePr/>
          <p:nvPr>
            <p:extLst>
              <p:ext uri="{D42A27DB-BD31-4B8C-83A1-F6EECF244321}">
                <p14:modId xmlns:p14="http://schemas.microsoft.com/office/powerpoint/2010/main" val="3273954084"/>
              </p:ext>
            </p:extLst>
          </p:nvPr>
        </p:nvGraphicFramePr>
        <p:xfrm>
          <a:off x="1259425" y="1121434"/>
          <a:ext cx="8029090" cy="57365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28" name="TextBox 40"/>
          <p:cNvSpPr txBox="1"/>
          <p:nvPr/>
        </p:nvSpPr>
        <p:spPr>
          <a:xfrm>
            <a:off x="968848" y="4811346"/>
            <a:ext cx="1972284" cy="466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Деятельность в области культуры, спорта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072208" y="5319998"/>
            <a:ext cx="18615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Предоставление прочих видов услуг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824377" y="5800493"/>
            <a:ext cx="2109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Торговля оптовая и розничная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849" y="2787642"/>
            <a:ext cx="928288" cy="428765"/>
          </a:xfrm>
          <a:prstGeom prst="rect">
            <a:avLst/>
          </a:prstGeom>
        </p:spPr>
      </p:pic>
      <p:sp>
        <p:nvSpPr>
          <p:cNvPr id="48" name="TextBox 47"/>
          <p:cNvSpPr txBox="1"/>
          <p:nvPr/>
        </p:nvSpPr>
        <p:spPr>
          <a:xfrm>
            <a:off x="7835993" y="1206571"/>
            <a:ext cx="4695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руб.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1AF5678F-086C-43D3-831F-7BB4FE5EC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592291" y="6705600"/>
            <a:ext cx="1551708" cy="112677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19</a:t>
            </a:fld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9BDF8604-13FA-4531-BCAA-F60AD28CD20D}"/>
              </a:ext>
            </a:extLst>
          </p:cNvPr>
          <p:cNvSpPr/>
          <p:nvPr/>
        </p:nvSpPr>
        <p:spPr>
          <a:xfrm>
            <a:off x="-18267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Picture background">
            <a:extLst>
              <a:ext uri="{FF2B5EF4-FFF2-40B4-BE49-F238E27FC236}">
                <a16:creationId xmlns:a16="http://schemas.microsoft.com/office/drawing/2014/main" id="{19FD8D68-D9EE-417A-BCD8-7D3C55ED33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24" y="91864"/>
            <a:ext cx="828513" cy="82851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25018D37-A9A5-4BD7-9B22-0D08CE09BF4B}"/>
              </a:ext>
            </a:extLst>
          </p:cNvPr>
          <p:cNvSpPr txBox="1"/>
          <p:nvPr/>
        </p:nvSpPr>
        <p:spPr>
          <a:xfrm>
            <a:off x="1103610" y="184427"/>
            <a:ext cx="78463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СРЕДНЯЯ ЗАРАБОТНАЯ ПЛАТА ПО ОТДЕЛЬНЫМ ВИДАМ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3521063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Прямоугольник 101">
            <a:extLst>
              <a:ext uri="{FF2B5EF4-FFF2-40B4-BE49-F238E27FC236}">
                <a16:creationId xmlns:a16="http://schemas.microsoft.com/office/drawing/2014/main" id="{E082F151-8A26-4409-8B38-58E0AE9DD8B7}"/>
              </a:ext>
            </a:extLst>
          </p:cNvPr>
          <p:cNvSpPr/>
          <p:nvPr/>
        </p:nvSpPr>
        <p:spPr>
          <a:xfrm>
            <a:off x="0" y="5271333"/>
            <a:ext cx="4524564" cy="1579078"/>
          </a:xfrm>
          <a:prstGeom prst="rect">
            <a:avLst/>
          </a:prstGeom>
          <a:solidFill>
            <a:srgbClr val="CC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D111846-12DC-4AEB-9249-060E010E17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3210" y="3824841"/>
            <a:ext cx="4491033" cy="3025570"/>
          </a:xfrm>
          <a:prstGeom prst="rect">
            <a:avLst/>
          </a:prstGeom>
        </p:spPr>
      </p:pic>
      <p:sp>
        <p:nvSpPr>
          <p:cNvPr id="75" name="Прямоугольник 74">
            <a:extLst>
              <a:ext uri="{FF2B5EF4-FFF2-40B4-BE49-F238E27FC236}">
                <a16:creationId xmlns:a16="http://schemas.microsoft.com/office/drawing/2014/main" id="{7562E2D1-000F-458F-9FDD-C759772FC137}"/>
              </a:ext>
            </a:extLst>
          </p:cNvPr>
          <p:cNvSpPr/>
          <p:nvPr/>
        </p:nvSpPr>
        <p:spPr>
          <a:xfrm>
            <a:off x="-12686" y="548245"/>
            <a:ext cx="4586288" cy="1474907"/>
          </a:xfrm>
          <a:prstGeom prst="rect">
            <a:avLst/>
          </a:prstGeom>
          <a:solidFill>
            <a:srgbClr val="0000FF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0172E0C3-EE1A-40FE-BB2B-7466712803E4}"/>
              </a:ext>
            </a:extLst>
          </p:cNvPr>
          <p:cNvSpPr/>
          <p:nvPr/>
        </p:nvSpPr>
        <p:spPr>
          <a:xfrm>
            <a:off x="4582828" y="575988"/>
            <a:ext cx="4550353" cy="3248212"/>
          </a:xfrm>
          <a:prstGeom prst="rect">
            <a:avLst/>
          </a:prstGeom>
          <a:solidFill>
            <a:srgbClr val="FFC000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 eaLnBrk="0" fontAlgn="base" hangingPunct="0">
              <a:spcBef>
                <a:spcPct val="0"/>
              </a:spcBef>
            </a:pPr>
            <a:endParaRPr lang="ru-RU" altLang="ru-RU" sz="4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76E768C0-2ED2-4A15-B6C2-ACF441F18A4D}"/>
              </a:ext>
            </a:extLst>
          </p:cNvPr>
          <p:cNvSpPr/>
          <p:nvPr/>
        </p:nvSpPr>
        <p:spPr>
          <a:xfrm>
            <a:off x="1" y="2019918"/>
            <a:ext cx="4586288" cy="1590571"/>
          </a:xfrm>
          <a:prstGeom prst="rect">
            <a:avLst/>
          </a:prstGeom>
          <a:solidFill>
            <a:srgbClr val="CC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A2A3721B-4ED3-4ACE-A2CE-8AD830C0C9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2150622"/>
              </p:ext>
            </p:extLst>
          </p:nvPr>
        </p:nvGraphicFramePr>
        <p:xfrm>
          <a:off x="1243" y="2120457"/>
          <a:ext cx="2166772" cy="213360"/>
        </p:xfrm>
        <a:graphic>
          <a:graphicData uri="http://schemas.openxmlformats.org/drawingml/2006/table">
            <a:tbl>
              <a:tblPr/>
              <a:tblGrid>
                <a:gridCol w="2166772">
                  <a:extLst>
                    <a:ext uri="{9D8B030D-6E8A-4147-A177-3AD203B41FA5}">
                      <a16:colId xmlns:a16="http://schemas.microsoft.com/office/drawing/2014/main" val="23059006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Финансовое состояние</a:t>
                      </a:r>
                      <a:endParaRPr lang="ru-RU" sz="1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6946502"/>
                  </a:ext>
                </a:extLst>
              </a:tr>
            </a:tbl>
          </a:graphicData>
        </a:graphic>
      </p:graphicFrame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1333DD3A-AB16-4FB0-B870-273502974E0C}"/>
              </a:ext>
            </a:extLst>
          </p:cNvPr>
          <p:cNvSpPr/>
          <p:nvPr/>
        </p:nvSpPr>
        <p:spPr>
          <a:xfrm>
            <a:off x="0" y="3663296"/>
            <a:ext cx="216801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Сельское хозяйство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9C43D15E-ECA9-404A-921E-C7CFF64B5203}"/>
              </a:ext>
            </a:extLst>
          </p:cNvPr>
          <p:cNvSpPr/>
          <p:nvPr/>
        </p:nvSpPr>
        <p:spPr>
          <a:xfrm>
            <a:off x="-57356" y="5232139"/>
            <a:ext cx="177927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4B5787FF-8D80-414C-92C2-0AA9AFFD1B0B}"/>
              </a:ext>
            </a:extLst>
          </p:cNvPr>
          <p:cNvSpPr/>
          <p:nvPr/>
        </p:nvSpPr>
        <p:spPr>
          <a:xfrm>
            <a:off x="5789822" y="2145203"/>
            <a:ext cx="28704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Aft>
                <a:spcPts val="0"/>
              </a:spcAft>
              <a:tabLst>
                <a:tab pos="1981200" algn="l"/>
                <a:tab pos="2143125" algn="l"/>
              </a:tabLst>
            </a:pP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Потребительский рынок</a:t>
            </a:r>
            <a:endParaRPr lang="ru-RU" sz="1000" dirty="0"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EA63D2BD-2336-4658-A296-1459416C9E9D}"/>
              </a:ext>
            </a:extLst>
          </p:cNvPr>
          <p:cNvSpPr/>
          <p:nvPr/>
        </p:nvSpPr>
        <p:spPr>
          <a:xfrm>
            <a:off x="5586730" y="3902689"/>
            <a:ext cx="241688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Уровень жизни и занятость</a:t>
            </a:r>
            <a:endParaRPr lang="ru-RU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4" name="Rectangle 12">
            <a:extLst>
              <a:ext uri="{FF2B5EF4-FFF2-40B4-BE49-F238E27FC236}">
                <a16:creationId xmlns:a16="http://schemas.microsoft.com/office/drawing/2014/main" id="{7B1EDCB3-D3B4-4C10-BB4E-2B7BB99207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8225" y="94332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7" name="AutoShape 14">
            <a:extLst>
              <a:ext uri="{FF2B5EF4-FFF2-40B4-BE49-F238E27FC236}">
                <a16:creationId xmlns:a16="http://schemas.microsoft.com/office/drawing/2014/main" id="{13A7FB91-E0B0-43F1-8353-500FE50369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1463" y="2585526"/>
            <a:ext cx="1524582" cy="342900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lang="ru-RU" altLang="ru-RU" sz="1400" b="1" dirty="0">
                <a:latin typeface="Calibri" panose="020F0502020204030204" pitchFamily="34" charset="0"/>
              </a:rPr>
              <a:t>+ 15,8 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млн. руб</a:t>
            </a: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.</a:t>
            </a:r>
            <a:endParaRPr kumimoji="0" lang="ru-RU" alt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AutoShape 16">
            <a:extLst>
              <a:ext uri="{FF2B5EF4-FFF2-40B4-BE49-F238E27FC236}">
                <a16:creationId xmlns:a16="http://schemas.microsoft.com/office/drawing/2014/main" id="{91BC8CAE-2EC4-4E8F-89F5-1A0B71B2A8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0726" y="4384752"/>
            <a:ext cx="1453318" cy="3429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lang="ru-RU" altLang="ru-RU" sz="1400" b="1" dirty="0">
                <a:latin typeface="Calibri" panose="020F0502020204030204" pitchFamily="34" charset="0"/>
              </a:rPr>
              <a:t>19,4 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млн. руб. 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DD86207A-FB02-4711-8E5F-56672166E507}"/>
              </a:ext>
            </a:extLst>
          </p:cNvPr>
          <p:cNvGrpSpPr/>
          <p:nvPr/>
        </p:nvGrpSpPr>
        <p:grpSpPr>
          <a:xfrm>
            <a:off x="1331996" y="5648749"/>
            <a:ext cx="1703383" cy="705638"/>
            <a:chOff x="1382116" y="5692926"/>
            <a:chExt cx="1703383" cy="705638"/>
          </a:xfrm>
        </p:grpSpPr>
        <p:sp>
          <p:nvSpPr>
            <p:cNvPr id="36" name="AutoShape 13">
              <a:extLst>
                <a:ext uri="{FF2B5EF4-FFF2-40B4-BE49-F238E27FC236}">
                  <a16:creationId xmlns:a16="http://schemas.microsoft.com/office/drawing/2014/main" id="{A5D3ABAF-8762-47B3-ACA1-EBD2091439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2228" y="5692926"/>
              <a:ext cx="1413287" cy="705638"/>
            </a:xfrm>
            <a:prstGeom prst="rightArrow">
              <a:avLst>
                <a:gd name="adj1" fmla="val 52850"/>
                <a:gd name="adj2" fmla="val 53533"/>
              </a:avLst>
            </a:prstGeom>
            <a:solidFill>
              <a:srgbClr val="CC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</a:pPr>
              <a:endPara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5AD0112C-6AED-4E58-933C-560C66C11E2E}"/>
                </a:ext>
              </a:extLst>
            </p:cNvPr>
            <p:cNvSpPr txBox="1"/>
            <p:nvPr/>
          </p:nvSpPr>
          <p:spPr>
            <a:xfrm>
              <a:off x="1382116" y="5855036"/>
              <a:ext cx="170338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1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Объем подрядных работ</a:t>
              </a:r>
            </a:p>
          </p:txBody>
        </p:sp>
      </p:grpSp>
      <p:sp>
        <p:nvSpPr>
          <p:cNvPr id="29" name="AutoShape 18">
            <a:extLst>
              <a:ext uri="{FF2B5EF4-FFF2-40B4-BE49-F238E27FC236}">
                <a16:creationId xmlns:a16="http://schemas.microsoft.com/office/drawing/2014/main" id="{5B81BC19-D6D1-4667-8456-DDF6EAD6C2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5861" y="5828310"/>
            <a:ext cx="1463056" cy="342900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lang="ru-RU" altLang="ru-RU" sz="1200" b="1" dirty="0">
                <a:latin typeface="Calibri" panose="020F0502020204030204" pitchFamily="34" charset="0"/>
              </a:rPr>
              <a:t>43,8 </a:t>
            </a:r>
            <a:r>
              <a:rPr kumimoji="0" lang="ru-RU" altLang="ru-RU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млн. руб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endParaRPr kumimoji="0" lang="ru-RU" alt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26" name="Группа 25">
            <a:extLst>
              <a:ext uri="{FF2B5EF4-FFF2-40B4-BE49-F238E27FC236}">
                <a16:creationId xmlns:a16="http://schemas.microsoft.com/office/drawing/2014/main" id="{D45689DE-1822-4333-902B-04DE24598D28}"/>
              </a:ext>
            </a:extLst>
          </p:cNvPr>
          <p:cNvGrpSpPr/>
          <p:nvPr/>
        </p:nvGrpSpPr>
        <p:grpSpPr>
          <a:xfrm>
            <a:off x="5834141" y="2626687"/>
            <a:ext cx="1706117" cy="705638"/>
            <a:chOff x="5901971" y="1440649"/>
            <a:chExt cx="1583615" cy="705638"/>
          </a:xfrm>
        </p:grpSpPr>
        <p:sp>
          <p:nvSpPr>
            <p:cNvPr id="41" name="AutoShape 13">
              <a:extLst>
                <a:ext uri="{FF2B5EF4-FFF2-40B4-BE49-F238E27FC236}">
                  <a16:creationId xmlns:a16="http://schemas.microsoft.com/office/drawing/2014/main" id="{E3CE5725-A78B-4634-B3D6-E8439941C7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5212" y="1440649"/>
              <a:ext cx="1415262" cy="705638"/>
            </a:xfrm>
            <a:prstGeom prst="rightArrow">
              <a:avLst>
                <a:gd name="adj1" fmla="val 52850"/>
                <a:gd name="adj2" fmla="val 53533"/>
              </a:avLst>
            </a:prstGeom>
            <a:solidFill>
              <a:srgbClr val="FFC000">
                <a:alpha val="2700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</a:pPr>
              <a:endPara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76674E09-961D-41EC-85DB-7E7106F17741}"/>
                </a:ext>
              </a:extLst>
            </p:cNvPr>
            <p:cNvSpPr txBox="1"/>
            <p:nvPr/>
          </p:nvSpPr>
          <p:spPr>
            <a:xfrm>
              <a:off x="5901971" y="1598081"/>
              <a:ext cx="1583615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05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Объём платных услуг</a:t>
              </a:r>
            </a:p>
            <a:p>
              <a:pPr algn="ctr"/>
              <a:r>
                <a:rPr lang="ru-RU" sz="105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населению (оценка)</a:t>
              </a:r>
            </a:p>
          </p:txBody>
        </p:sp>
      </p:grpSp>
      <p:sp>
        <p:nvSpPr>
          <p:cNvPr id="30" name="AutoShape 19">
            <a:extLst>
              <a:ext uri="{FF2B5EF4-FFF2-40B4-BE49-F238E27FC236}">
                <a16:creationId xmlns:a16="http://schemas.microsoft.com/office/drawing/2014/main" id="{23645B84-FAD1-4651-BCEA-C28FEE9284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45044" y="2806126"/>
            <a:ext cx="1460249" cy="333375"/>
          </a:xfrm>
          <a:prstGeom prst="roundRect">
            <a:avLst>
              <a:gd name="adj" fmla="val 16667"/>
            </a:avLst>
          </a:prstGeom>
          <a:solidFill>
            <a:srgbClr val="FFE491"/>
          </a:solidFill>
          <a:ln w="3175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lang="ru-RU" altLang="ru-RU" sz="1400" b="1" dirty="0">
                <a:latin typeface="Calibri" panose="020F0502020204030204" pitchFamily="34" charset="0"/>
              </a:rPr>
              <a:t>59,9 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млн. руб</a:t>
            </a:r>
            <a:r>
              <a:rPr kumimoji="0" lang="ru-RU" altLang="ru-RU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.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25" name="Группа 24">
            <a:extLst>
              <a:ext uri="{FF2B5EF4-FFF2-40B4-BE49-F238E27FC236}">
                <a16:creationId xmlns:a16="http://schemas.microsoft.com/office/drawing/2014/main" id="{D9B8B357-EB45-409B-806A-1B79CF25154B}"/>
              </a:ext>
            </a:extLst>
          </p:cNvPr>
          <p:cNvGrpSpPr/>
          <p:nvPr/>
        </p:nvGrpSpPr>
        <p:grpSpPr>
          <a:xfrm>
            <a:off x="5683296" y="4288659"/>
            <a:ext cx="1703383" cy="967895"/>
            <a:chOff x="5863783" y="3368892"/>
            <a:chExt cx="1703383" cy="725909"/>
          </a:xfrm>
        </p:grpSpPr>
        <p:sp>
          <p:nvSpPr>
            <p:cNvPr id="44" name="AutoShape 13">
              <a:extLst>
                <a:ext uri="{FF2B5EF4-FFF2-40B4-BE49-F238E27FC236}">
                  <a16:creationId xmlns:a16="http://schemas.microsoft.com/office/drawing/2014/main" id="{0A9AF645-9E0A-402E-8E49-B4508CEBC6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2877" y="3368892"/>
              <a:ext cx="1394680" cy="705638"/>
            </a:xfrm>
            <a:prstGeom prst="rightArrow">
              <a:avLst>
                <a:gd name="adj1" fmla="val 52850"/>
                <a:gd name="adj2" fmla="val 53533"/>
              </a:avLst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</a:pPr>
              <a:endPara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E1EF1EE0-59AB-4291-B88F-56BF7A53B563}"/>
                </a:ext>
              </a:extLst>
            </p:cNvPr>
            <p:cNvSpPr txBox="1"/>
            <p:nvPr/>
          </p:nvSpPr>
          <p:spPr>
            <a:xfrm>
              <a:off x="5863783" y="3494637"/>
              <a:ext cx="1703383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914400" eaLnBrk="0" fontAlgn="base" hangingPunct="0">
                <a:spcBef>
                  <a:spcPct val="0"/>
                </a:spcBef>
                <a:spcAft>
                  <a:spcPts val="800"/>
                </a:spcAft>
              </a:pPr>
              <a:r>
                <a:rPr lang="ru-RU" altLang="ru-RU" sz="11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Среднемесячная заработная плата (оценка) </a:t>
              </a:r>
              <a:endParaRPr lang="ru-RU" alt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1" name="AutoShape 20">
            <a:extLst>
              <a:ext uri="{FF2B5EF4-FFF2-40B4-BE49-F238E27FC236}">
                <a16:creationId xmlns:a16="http://schemas.microsoft.com/office/drawing/2014/main" id="{9AD3188B-C51F-4AFF-904E-882B7DDBCF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70013" y="4585692"/>
            <a:ext cx="1276350" cy="3429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3175" algn="ctr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lang="ru-RU" altLang="ru-RU" sz="1400" b="1" dirty="0">
                <a:latin typeface="Calibri" panose="020F0502020204030204" pitchFamily="34" charset="0"/>
              </a:rPr>
              <a:t>70130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 руб.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5" name="AutoShape 22">
            <a:extLst>
              <a:ext uri="{FF2B5EF4-FFF2-40B4-BE49-F238E27FC236}">
                <a16:creationId xmlns:a16="http://schemas.microsoft.com/office/drawing/2014/main" id="{C8FE0534-E915-48EA-8A26-4BC6BB0B11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81891" y="5997259"/>
            <a:ext cx="1248440" cy="32385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3175" algn="ctr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lang="ru-RU" altLang="ru-RU" sz="1400" b="1" dirty="0">
                <a:latin typeface="Calibri" panose="020F0502020204030204" pitchFamily="34" charset="0"/>
              </a:rPr>
              <a:t>1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 чел.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F512A9F6-1CC7-4707-9D59-29D9F9E928E9}"/>
              </a:ext>
            </a:extLst>
          </p:cNvPr>
          <p:cNvGrpSpPr/>
          <p:nvPr/>
        </p:nvGrpSpPr>
        <p:grpSpPr>
          <a:xfrm>
            <a:off x="5677202" y="5812677"/>
            <a:ext cx="1703383" cy="705638"/>
            <a:chOff x="5718358" y="5563844"/>
            <a:chExt cx="1703383" cy="705638"/>
          </a:xfrm>
        </p:grpSpPr>
        <p:sp>
          <p:nvSpPr>
            <p:cNvPr id="48" name="AutoShape 13">
              <a:extLst>
                <a:ext uri="{FF2B5EF4-FFF2-40B4-BE49-F238E27FC236}">
                  <a16:creationId xmlns:a16="http://schemas.microsoft.com/office/drawing/2014/main" id="{F8B5FBB9-90DE-4876-8110-3EDBE2C311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05459" y="5563844"/>
              <a:ext cx="1394680" cy="705638"/>
            </a:xfrm>
            <a:prstGeom prst="rightArrow">
              <a:avLst>
                <a:gd name="adj1" fmla="val 52850"/>
                <a:gd name="adj2" fmla="val 53533"/>
              </a:avLst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</a:pPr>
              <a:endPara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1CC5264A-D2EC-4088-89EC-979EB71A6BFC}"/>
                </a:ext>
              </a:extLst>
            </p:cNvPr>
            <p:cNvSpPr txBox="1"/>
            <p:nvPr/>
          </p:nvSpPr>
          <p:spPr>
            <a:xfrm>
              <a:off x="5718358" y="5713245"/>
              <a:ext cx="170338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914400" eaLnBrk="0" fontAlgn="base" hangingPunct="0">
                <a:spcBef>
                  <a:spcPct val="0"/>
                </a:spcBef>
              </a:pPr>
              <a:r>
                <a:rPr lang="ru-RU" altLang="ru-RU" sz="11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безработных</a:t>
              </a:r>
              <a:endParaRPr lang="ru-RU" alt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ADEFDC82-36CF-494C-A5C1-D73478D93057}"/>
              </a:ext>
            </a:extLst>
          </p:cNvPr>
          <p:cNvGrpSpPr/>
          <p:nvPr/>
        </p:nvGrpSpPr>
        <p:grpSpPr>
          <a:xfrm>
            <a:off x="1252972" y="4191712"/>
            <a:ext cx="1739579" cy="705638"/>
            <a:chOff x="1545994" y="4183070"/>
            <a:chExt cx="1739579" cy="705638"/>
          </a:xfrm>
        </p:grpSpPr>
        <p:sp>
          <p:nvSpPr>
            <p:cNvPr id="32" name="AutoShape 13">
              <a:extLst>
                <a:ext uri="{FF2B5EF4-FFF2-40B4-BE49-F238E27FC236}">
                  <a16:creationId xmlns:a16="http://schemas.microsoft.com/office/drawing/2014/main" id="{1F6E3B68-5299-45E0-B778-BBDB43D244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85912" y="4183070"/>
              <a:ext cx="1394680" cy="705638"/>
            </a:xfrm>
            <a:prstGeom prst="rightArrow">
              <a:avLst>
                <a:gd name="adj1" fmla="val 52850"/>
                <a:gd name="adj2" fmla="val 53533"/>
              </a:avLst>
            </a:prstGeom>
            <a:solidFill>
              <a:srgbClr val="FFCC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</a:pPr>
              <a:endPara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AC366555-EF9F-4B2E-9A9B-11F64FCEB6A9}"/>
                </a:ext>
              </a:extLst>
            </p:cNvPr>
            <p:cNvSpPr txBox="1"/>
            <p:nvPr/>
          </p:nvSpPr>
          <p:spPr>
            <a:xfrm>
              <a:off x="1545994" y="4302337"/>
              <a:ext cx="173957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914400" eaLnBrk="0" fontAlgn="base" hangingPunct="0">
                <a:spcBef>
                  <a:spcPct val="0"/>
                </a:spcBef>
              </a:pPr>
              <a:r>
                <a:rPr lang="ru-RU" altLang="ru-RU" sz="11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Объём </a:t>
              </a:r>
            </a:p>
            <a:p>
              <a:pPr lvl="0" algn="ctr" defTabSz="914400" eaLnBrk="0" fontAlgn="base" hangingPunct="0">
                <a:spcBef>
                  <a:spcPct val="0"/>
                </a:spcBef>
              </a:pPr>
              <a:r>
                <a:rPr lang="ru-RU" altLang="ru-RU" sz="11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производства</a:t>
              </a:r>
              <a:endParaRPr lang="ru-RU" alt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8E9CD177-15B4-4277-863C-616A726388CF}"/>
              </a:ext>
            </a:extLst>
          </p:cNvPr>
          <p:cNvGrpSpPr/>
          <p:nvPr/>
        </p:nvGrpSpPr>
        <p:grpSpPr>
          <a:xfrm>
            <a:off x="1273045" y="2427515"/>
            <a:ext cx="1703383" cy="705638"/>
            <a:chOff x="1426846" y="2474113"/>
            <a:chExt cx="1703383" cy="705638"/>
          </a:xfrm>
        </p:grpSpPr>
        <p:sp>
          <p:nvSpPr>
            <p:cNvPr id="16" name="AutoShape 13">
              <a:extLst>
                <a:ext uri="{FF2B5EF4-FFF2-40B4-BE49-F238E27FC236}">
                  <a16:creationId xmlns:a16="http://schemas.microsoft.com/office/drawing/2014/main" id="{6D2DD8F6-3FF1-4EEC-974E-5CB86DD5B2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1589" y="2474113"/>
              <a:ext cx="1394680" cy="705638"/>
            </a:xfrm>
            <a:prstGeom prst="rightArrow">
              <a:avLst>
                <a:gd name="adj1" fmla="val 52850"/>
                <a:gd name="adj2" fmla="val 53533"/>
              </a:avLst>
            </a:pr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</a:pPr>
              <a:endPara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EC545F6E-EC0B-4C89-BB76-C92C118DB37D}"/>
                </a:ext>
              </a:extLst>
            </p:cNvPr>
            <p:cNvSpPr txBox="1"/>
            <p:nvPr/>
          </p:nvSpPr>
          <p:spPr>
            <a:xfrm>
              <a:off x="1426846" y="2609769"/>
              <a:ext cx="170338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914400" eaLnBrk="0" fontAlgn="base" hangingPunct="0">
                <a:spcBef>
                  <a:spcPct val="0"/>
                </a:spcBef>
              </a:pPr>
              <a:r>
                <a:rPr lang="ru-RU" altLang="ru-RU" sz="11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Финансовый </a:t>
              </a:r>
            </a:p>
            <a:p>
              <a:pPr lvl="0" algn="ctr" defTabSz="914400" eaLnBrk="0" fontAlgn="base" hangingPunct="0">
                <a:spcBef>
                  <a:spcPct val="0"/>
                </a:spcBef>
              </a:pPr>
              <a:r>
                <a:rPr lang="ru-RU" altLang="ru-RU" sz="11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результат</a:t>
              </a:r>
              <a:endParaRPr lang="ru-RU" alt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60A98E2-52F2-489E-AECD-D73375A0D1FF}"/>
              </a:ext>
            </a:extLst>
          </p:cNvPr>
          <p:cNvSpPr/>
          <p:nvPr/>
        </p:nvSpPr>
        <p:spPr>
          <a:xfrm>
            <a:off x="3106341" y="3038924"/>
            <a:ext cx="14302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90,7 % меньше</a:t>
            </a:r>
            <a:endParaRPr lang="ru-RU" dirty="0"/>
          </a:p>
        </p:txBody>
      </p:sp>
      <p:graphicFrame>
        <p:nvGraphicFramePr>
          <p:cNvPr id="50" name="Таблица 49">
            <a:extLst>
              <a:ext uri="{FF2B5EF4-FFF2-40B4-BE49-F238E27FC236}">
                <a16:creationId xmlns:a16="http://schemas.microsoft.com/office/drawing/2014/main" id="{74EEAEC7-C351-4CE9-81B5-FB48130DD1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4823240"/>
              </p:ext>
            </p:extLst>
          </p:nvPr>
        </p:nvGraphicFramePr>
        <p:xfrm>
          <a:off x="1627600" y="4832271"/>
          <a:ext cx="1254097" cy="359964"/>
        </p:xfrm>
        <a:graphic>
          <a:graphicData uri="http://schemas.openxmlformats.org/drawingml/2006/table">
            <a:tbl>
              <a:tblPr/>
              <a:tblGrid>
                <a:gridCol w="1254097">
                  <a:extLst>
                    <a:ext uri="{9D8B030D-6E8A-4147-A177-3AD203B41FA5}">
                      <a16:colId xmlns:a16="http://schemas.microsoft.com/office/drawing/2014/main" val="1139748179"/>
                    </a:ext>
                  </a:extLst>
                </a:gridCol>
              </a:tblGrid>
              <a:tr h="17998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ИФО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6311392"/>
                  </a:ext>
                </a:extLst>
              </a:tr>
              <a:tr h="17998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9185131"/>
                  </a:ext>
                </a:extLst>
              </a:tr>
            </a:tbl>
          </a:graphicData>
        </a:graphic>
      </p:graphicFrame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id="{0053B2D6-8EDB-434F-9B72-E0BAE906DF0A}"/>
              </a:ext>
            </a:extLst>
          </p:cNvPr>
          <p:cNvSpPr/>
          <p:nvPr/>
        </p:nvSpPr>
        <p:spPr>
          <a:xfrm>
            <a:off x="2969739" y="4742519"/>
            <a:ext cx="14302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15,1 % меньше</a:t>
            </a:r>
            <a:endParaRPr lang="ru-RU" dirty="0"/>
          </a:p>
        </p:txBody>
      </p:sp>
      <p:graphicFrame>
        <p:nvGraphicFramePr>
          <p:cNvPr id="57" name="Таблица 56">
            <a:extLst>
              <a:ext uri="{FF2B5EF4-FFF2-40B4-BE49-F238E27FC236}">
                <a16:creationId xmlns:a16="http://schemas.microsoft.com/office/drawing/2014/main" id="{47DCDDAD-1F17-47CB-851F-E543FD910D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2407049"/>
              </p:ext>
            </p:extLst>
          </p:nvPr>
        </p:nvGraphicFramePr>
        <p:xfrm>
          <a:off x="1735394" y="6283962"/>
          <a:ext cx="1016052" cy="304800"/>
        </p:xfrm>
        <a:graphic>
          <a:graphicData uri="http://schemas.openxmlformats.org/drawingml/2006/table">
            <a:tbl>
              <a:tblPr/>
              <a:tblGrid>
                <a:gridCol w="1016052">
                  <a:extLst>
                    <a:ext uri="{9D8B030D-6E8A-4147-A177-3AD203B41FA5}">
                      <a16:colId xmlns:a16="http://schemas.microsoft.com/office/drawing/2014/main" val="113974817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ИФО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63113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9185131"/>
                  </a:ext>
                </a:extLst>
              </a:tr>
            </a:tbl>
          </a:graphicData>
        </a:graphic>
      </p:graphicFrame>
      <p:sp>
        <p:nvSpPr>
          <p:cNvPr id="58" name="Прямоугольник 57">
            <a:extLst>
              <a:ext uri="{FF2B5EF4-FFF2-40B4-BE49-F238E27FC236}">
                <a16:creationId xmlns:a16="http://schemas.microsoft.com/office/drawing/2014/main" id="{E1C12962-1B83-4E2B-8FF4-88CD8DD00012}"/>
              </a:ext>
            </a:extLst>
          </p:cNvPr>
          <p:cNvSpPr/>
          <p:nvPr/>
        </p:nvSpPr>
        <p:spPr>
          <a:xfrm>
            <a:off x="3073479" y="6215340"/>
            <a:ext cx="14302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17,9 % меньше</a:t>
            </a:r>
            <a:endParaRPr lang="ru-RU" dirty="0"/>
          </a:p>
        </p:txBody>
      </p:sp>
      <p:graphicFrame>
        <p:nvGraphicFramePr>
          <p:cNvPr id="59" name="Таблица 58">
            <a:extLst>
              <a:ext uri="{FF2B5EF4-FFF2-40B4-BE49-F238E27FC236}">
                <a16:creationId xmlns:a16="http://schemas.microsoft.com/office/drawing/2014/main" id="{F9FD3F0D-3A2F-4D5A-B944-BBB47F444A84}"/>
              </a:ext>
            </a:extLst>
          </p:cNvPr>
          <p:cNvGraphicFramePr>
            <a:graphicFrameLocks noGrp="1"/>
          </p:cNvGraphicFramePr>
          <p:nvPr/>
        </p:nvGraphicFramePr>
        <p:xfrm>
          <a:off x="6080724" y="1434551"/>
          <a:ext cx="280988" cy="822960"/>
        </p:xfrm>
        <a:graphic>
          <a:graphicData uri="http://schemas.openxmlformats.org/drawingml/2006/table">
            <a:tbl>
              <a:tblPr/>
              <a:tblGrid>
                <a:gridCol w="280988">
                  <a:extLst>
                    <a:ext uri="{9D8B030D-6E8A-4147-A177-3AD203B41FA5}">
                      <a16:colId xmlns:a16="http://schemas.microsoft.com/office/drawing/2014/main" val="1139748179"/>
                    </a:ext>
                  </a:extLst>
                </a:gridCol>
              </a:tblGrid>
              <a:tr h="15417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6311392"/>
                  </a:ext>
                </a:extLst>
              </a:tr>
              <a:tr h="15417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9185131"/>
                  </a:ext>
                </a:extLst>
              </a:tr>
              <a:tr h="15417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62" name="Таблица 61">
            <a:extLst>
              <a:ext uri="{FF2B5EF4-FFF2-40B4-BE49-F238E27FC236}">
                <a16:creationId xmlns:a16="http://schemas.microsoft.com/office/drawing/2014/main" id="{BA7796C6-8820-4D4B-B74B-443DD1A2DC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2407996"/>
              </p:ext>
            </p:extLst>
          </p:nvPr>
        </p:nvGraphicFramePr>
        <p:xfrm>
          <a:off x="5789822" y="3339394"/>
          <a:ext cx="1143780" cy="2113086"/>
        </p:xfrm>
        <a:graphic>
          <a:graphicData uri="http://schemas.openxmlformats.org/drawingml/2006/table">
            <a:tbl>
              <a:tblPr/>
              <a:tblGrid>
                <a:gridCol w="1143780">
                  <a:extLst>
                    <a:ext uri="{9D8B030D-6E8A-4147-A177-3AD203B41FA5}">
                      <a16:colId xmlns:a16="http://schemas.microsoft.com/office/drawing/2014/main" val="1139748179"/>
                    </a:ext>
                  </a:extLst>
                </a:gridCol>
              </a:tblGrid>
              <a:tr h="1112905"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ИФО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6311392"/>
                  </a:ext>
                </a:extLst>
              </a:tr>
              <a:tr h="1000181"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9185131"/>
                  </a:ext>
                </a:extLst>
              </a:tr>
            </a:tbl>
          </a:graphicData>
        </a:graphic>
      </p:graphicFrame>
      <p:sp>
        <p:nvSpPr>
          <p:cNvPr id="63" name="Прямоугольник 62">
            <a:extLst>
              <a:ext uri="{FF2B5EF4-FFF2-40B4-BE49-F238E27FC236}">
                <a16:creationId xmlns:a16="http://schemas.microsoft.com/office/drawing/2014/main" id="{8D6B1324-4DD9-4FA7-A81D-071C98057BA5}"/>
              </a:ext>
            </a:extLst>
          </p:cNvPr>
          <p:cNvSpPr/>
          <p:nvPr/>
        </p:nvSpPr>
        <p:spPr>
          <a:xfrm>
            <a:off x="7564362" y="3272000"/>
            <a:ext cx="132831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5,8 % больше</a:t>
            </a:r>
            <a:endParaRPr lang="ru-RU" dirty="0"/>
          </a:p>
        </p:txBody>
      </p:sp>
      <p:graphicFrame>
        <p:nvGraphicFramePr>
          <p:cNvPr id="64" name="Таблица 63">
            <a:extLst>
              <a:ext uri="{FF2B5EF4-FFF2-40B4-BE49-F238E27FC236}">
                <a16:creationId xmlns:a16="http://schemas.microsoft.com/office/drawing/2014/main" id="{E68FF499-B9C1-4D5B-879B-8D53CF5BB3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1994080"/>
              </p:ext>
            </p:extLst>
          </p:nvPr>
        </p:nvGraphicFramePr>
        <p:xfrm>
          <a:off x="5881995" y="4983546"/>
          <a:ext cx="1906141" cy="707519"/>
        </p:xfrm>
        <a:graphic>
          <a:graphicData uri="http://schemas.openxmlformats.org/drawingml/2006/table">
            <a:tbl>
              <a:tblPr/>
              <a:tblGrid>
                <a:gridCol w="1906141">
                  <a:extLst>
                    <a:ext uri="{9D8B030D-6E8A-4147-A177-3AD203B41FA5}">
                      <a16:colId xmlns:a16="http://schemas.microsoft.com/office/drawing/2014/main" val="1139748179"/>
                    </a:ext>
                  </a:extLst>
                </a:gridCol>
              </a:tblGrid>
              <a:tr h="529754"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отношение к </a:t>
                      </a:r>
                    </a:p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аналогичному</a:t>
                      </a:r>
                    </a:p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периоду прошлого года</a:t>
                      </a: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6311392"/>
                  </a:ext>
                </a:extLst>
              </a:tr>
              <a:tr h="17776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9185131"/>
                  </a:ext>
                </a:extLst>
              </a:tr>
            </a:tbl>
          </a:graphicData>
        </a:graphic>
      </p:graphicFrame>
      <p:sp>
        <p:nvSpPr>
          <p:cNvPr id="65" name="Прямоугольник 64">
            <a:extLst>
              <a:ext uri="{FF2B5EF4-FFF2-40B4-BE49-F238E27FC236}">
                <a16:creationId xmlns:a16="http://schemas.microsoft.com/office/drawing/2014/main" id="{DFB66E90-57A7-48BE-85DE-9C34645ABAB4}"/>
              </a:ext>
            </a:extLst>
          </p:cNvPr>
          <p:cNvSpPr/>
          <p:nvPr/>
        </p:nvSpPr>
        <p:spPr>
          <a:xfrm>
            <a:off x="7466165" y="5200924"/>
            <a:ext cx="135325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2,7 % меньше</a:t>
            </a:r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DD7EE5C-AF47-4E0B-BA94-6031B36F7F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583055" y="6540088"/>
            <a:ext cx="1541188" cy="310323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schemeClr val="tx1"/>
                </a:solidFill>
              </a:rPr>
              <a:pPr/>
              <a:t>2</a:t>
            </a:fld>
            <a:endParaRPr lang="ru-RU" sz="1050" b="1" dirty="0">
              <a:solidFill>
                <a:schemeClr val="tx1"/>
              </a:solidFill>
            </a:endParaRPr>
          </a:p>
        </p:txBody>
      </p:sp>
      <p:sp>
        <p:nvSpPr>
          <p:cNvPr id="67" name="AutoShape 13">
            <a:extLst>
              <a:ext uri="{FF2B5EF4-FFF2-40B4-BE49-F238E27FC236}">
                <a16:creationId xmlns:a16="http://schemas.microsoft.com/office/drawing/2014/main" id="{6D2DD8F6-3FF1-4EEC-974E-5CB86DD5B2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6080" y="974374"/>
            <a:ext cx="1394680" cy="705638"/>
          </a:xfrm>
          <a:prstGeom prst="rightArrow">
            <a:avLst>
              <a:gd name="adj1" fmla="val 52850"/>
              <a:gd name="adj2" fmla="val 53533"/>
            </a:avLst>
          </a:prstGeom>
          <a:solidFill>
            <a:srgbClr val="0000FF">
              <a:alpha val="14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endParaRPr kumimoji="0" lang="ru-RU" alt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C545F6E-EC0B-4C89-BB76-C92C118DB37D}"/>
              </a:ext>
            </a:extLst>
          </p:cNvPr>
          <p:cNvSpPr txBox="1"/>
          <p:nvPr/>
        </p:nvSpPr>
        <p:spPr>
          <a:xfrm>
            <a:off x="1316323" y="1118943"/>
            <a:ext cx="170338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 eaLnBrk="0" fontAlgn="base" hangingPunct="0">
              <a:spcBef>
                <a:spcPct val="0"/>
              </a:spcBef>
            </a:pPr>
            <a:r>
              <a:rPr lang="ru-RU" alt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Объём </a:t>
            </a:r>
          </a:p>
          <a:p>
            <a:pPr lvl="0" algn="ctr" defTabSz="914400" eaLnBrk="0" fontAlgn="base" hangingPunct="0">
              <a:spcBef>
                <a:spcPct val="0"/>
              </a:spcBef>
            </a:pPr>
            <a:r>
              <a:rPr lang="ru-RU" alt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отгрузки </a:t>
            </a:r>
            <a:endParaRPr lang="ru-RU" alt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3" name="Прямоугольник 72">
            <a:extLst>
              <a:ext uri="{FF2B5EF4-FFF2-40B4-BE49-F238E27FC236}">
                <a16:creationId xmlns:a16="http://schemas.microsoft.com/office/drawing/2014/main" id="{A60A98E2-52F2-489E-AECD-D73375A0D1FF}"/>
              </a:ext>
            </a:extLst>
          </p:cNvPr>
          <p:cNvSpPr/>
          <p:nvPr/>
        </p:nvSpPr>
        <p:spPr>
          <a:xfrm>
            <a:off x="3052163" y="1462376"/>
            <a:ext cx="14302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18,7 % меньше</a:t>
            </a:r>
            <a:endParaRPr lang="ru-RU" dirty="0"/>
          </a:p>
        </p:txBody>
      </p:sp>
      <p:graphicFrame>
        <p:nvGraphicFramePr>
          <p:cNvPr id="74" name="Таблица 73">
            <a:extLst>
              <a:ext uri="{FF2B5EF4-FFF2-40B4-BE49-F238E27FC236}">
                <a16:creationId xmlns:a16="http://schemas.microsoft.com/office/drawing/2014/main" id="{A2A3721B-4ED3-4ACE-A2CE-8AD830C0C957}"/>
              </a:ext>
            </a:extLst>
          </p:cNvPr>
          <p:cNvGraphicFramePr>
            <a:graphicFrameLocks noGrp="1"/>
          </p:cNvGraphicFramePr>
          <p:nvPr/>
        </p:nvGraphicFramePr>
        <p:xfrm>
          <a:off x="-23625" y="619201"/>
          <a:ext cx="2992611" cy="213360"/>
        </p:xfrm>
        <a:graphic>
          <a:graphicData uri="http://schemas.openxmlformats.org/drawingml/2006/table">
            <a:tbl>
              <a:tblPr/>
              <a:tblGrid>
                <a:gridCol w="2992611">
                  <a:extLst>
                    <a:ext uri="{9D8B030D-6E8A-4147-A177-3AD203B41FA5}">
                      <a16:colId xmlns:a16="http://schemas.microsoft.com/office/drawing/2014/main" val="23059006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Отгрузка товаров, работ</a:t>
                      </a:r>
                      <a:r>
                        <a:rPr lang="ru-RU" sz="1400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и услуг</a:t>
                      </a:r>
                      <a:endParaRPr lang="ru-RU" sz="1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6946502"/>
                  </a:ext>
                </a:extLst>
              </a:tr>
            </a:tbl>
          </a:graphicData>
        </a:graphic>
      </p:graphicFrame>
      <p:sp>
        <p:nvSpPr>
          <p:cNvPr id="77" name="Прямоугольник 76">
            <a:extLst>
              <a:ext uri="{FF2B5EF4-FFF2-40B4-BE49-F238E27FC236}">
                <a16:creationId xmlns:a16="http://schemas.microsoft.com/office/drawing/2014/main" id="{8D6B1324-4DD9-4FA7-A81D-071C98057BA5}"/>
              </a:ext>
            </a:extLst>
          </p:cNvPr>
          <p:cNvSpPr/>
          <p:nvPr/>
        </p:nvSpPr>
        <p:spPr>
          <a:xfrm>
            <a:off x="7669571" y="153686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71" name="AutoShape 14">
            <a:extLst>
              <a:ext uri="{FF2B5EF4-FFF2-40B4-BE49-F238E27FC236}">
                <a16:creationId xmlns:a16="http://schemas.microsoft.com/office/drawing/2014/main" id="{13A7FB91-E0B0-43F1-8353-500FE50369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8986" y="1143608"/>
            <a:ext cx="1578807" cy="342900"/>
          </a:xfrm>
          <a:prstGeom prst="roundRect">
            <a:avLst>
              <a:gd name="adj" fmla="val 16667"/>
            </a:avLst>
          </a:prstGeom>
          <a:solidFill>
            <a:srgbClr val="0000FF">
              <a:alpha val="14000"/>
            </a:srgb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eaLnBrk="0" fontAlgn="base" hangingPunct="0">
              <a:spcBef>
                <a:spcPct val="0"/>
              </a:spcBef>
              <a:spcAft>
                <a:spcPts val="800"/>
              </a:spcAft>
            </a:pPr>
            <a:r>
              <a:rPr lang="ru-RU" altLang="ru-RU" sz="1400" b="1" dirty="0">
                <a:latin typeface="Calibri" panose="020F0502020204030204" pitchFamily="34" charset="0"/>
              </a:rPr>
              <a:t>2291,2 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млн. руб</a:t>
            </a: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.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8" name="Прямоугольник 77">
            <a:extLst>
              <a:ext uri="{FF2B5EF4-FFF2-40B4-BE49-F238E27FC236}">
                <a16:creationId xmlns:a16="http://schemas.microsoft.com/office/drawing/2014/main" id="{15AA7EB7-4852-486C-BDAC-2381F8B6F17D}"/>
              </a:ext>
            </a:extLst>
          </p:cNvPr>
          <p:cNvSpPr/>
          <p:nvPr/>
        </p:nvSpPr>
        <p:spPr>
          <a:xfrm>
            <a:off x="0" y="0"/>
            <a:ext cx="9144000" cy="56012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AB6328B-7E86-4AE4-8FAE-CBFE9B43DB34}"/>
              </a:ext>
            </a:extLst>
          </p:cNvPr>
          <p:cNvSpPr/>
          <p:nvPr/>
        </p:nvSpPr>
        <p:spPr>
          <a:xfrm>
            <a:off x="0" y="-8143"/>
            <a:ext cx="91331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71120" lvl="0" algn="ctr" hangingPunct="0"/>
            <a:r>
              <a:rPr lang="ru-RU" sz="1600" b="1" i="1" u="sng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ОСНОВНЫЕ ЭКОНОМИЧЕСКИЕ И СОЦИАЛЬНЫЕ ПОКАЗАТЕЛИ </a:t>
            </a:r>
          </a:p>
          <a:p>
            <a:pPr marR="71120" lvl="0" algn="ctr" hangingPunct="0"/>
            <a:r>
              <a:rPr lang="ru-RU" sz="1600" b="1" i="1" u="sng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 ЯНВАРЬ-МАРТ 2026 ГОДА</a:t>
            </a:r>
            <a:endParaRPr lang="ru-RU" sz="1050" dirty="0">
              <a:solidFill>
                <a:schemeClr val="bg1">
                  <a:lumMod val="9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1" name="Рисунок 80">
            <a:extLst>
              <a:ext uri="{FF2B5EF4-FFF2-40B4-BE49-F238E27FC236}">
                <a16:creationId xmlns:a16="http://schemas.microsoft.com/office/drawing/2014/main" id="{4A63DC32-FF00-45B4-8CA6-41D298541CE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683" t="15220" r="14738" b="12831"/>
          <a:stretch/>
        </p:blipFill>
        <p:spPr>
          <a:xfrm>
            <a:off x="174674" y="888788"/>
            <a:ext cx="1212652" cy="1202143"/>
          </a:xfrm>
          <a:prstGeom prst="ellipse">
            <a:avLst/>
          </a:prstGeom>
          <a:ln w="19050">
            <a:solidFill>
              <a:schemeClr val="accent5">
                <a:lumMod val="50000"/>
              </a:schemeClr>
            </a:solidFill>
          </a:ln>
        </p:spPr>
      </p:pic>
      <p:pic>
        <p:nvPicPr>
          <p:cNvPr id="101" name="Picture 2" descr="Picture background">
            <a:extLst>
              <a:ext uri="{FF2B5EF4-FFF2-40B4-BE49-F238E27FC236}">
                <a16:creationId xmlns:a16="http://schemas.microsoft.com/office/drawing/2014/main" id="{75DBB773-9D3D-40D9-841C-3A90AFB55C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898" y="4210270"/>
            <a:ext cx="1204559" cy="1174260"/>
          </a:xfrm>
          <a:prstGeom prst="ellipse">
            <a:avLst/>
          </a:prstGeom>
          <a:noFill/>
          <a:ln w="19050">
            <a:solidFill>
              <a:schemeClr val="accent5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безработный гражданин">
            <a:extLst>
              <a:ext uri="{FF2B5EF4-FFF2-40B4-BE49-F238E27FC236}">
                <a16:creationId xmlns:a16="http://schemas.microsoft.com/office/drawing/2014/main" id="{26AB3B04-894C-434E-AFEB-0F0A8FC06E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123" y="5549734"/>
            <a:ext cx="1203022" cy="1195181"/>
          </a:xfrm>
          <a:prstGeom prst="ellipse">
            <a:avLst/>
          </a:prstGeom>
          <a:noFill/>
          <a:ln w="19050">
            <a:solidFill>
              <a:schemeClr val="accent5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Рисунок 78">
            <a:extLst>
              <a:ext uri="{FF2B5EF4-FFF2-40B4-BE49-F238E27FC236}">
                <a16:creationId xmlns:a16="http://schemas.microsoft.com/office/drawing/2014/main" id="{DDD82245-961C-4CA6-989D-2665D8EB3A7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rcRect r="73148" b="22760"/>
          <a:stretch/>
        </p:blipFill>
        <p:spPr>
          <a:xfrm>
            <a:off x="247098" y="5586036"/>
            <a:ext cx="1179775" cy="1120875"/>
          </a:xfrm>
          <a:prstGeom prst="ellipse">
            <a:avLst/>
          </a:prstGeom>
          <a:ln w="19050">
            <a:solidFill>
              <a:schemeClr val="accent5">
                <a:lumMod val="50000"/>
              </a:schemeClr>
            </a:solidFill>
          </a:ln>
        </p:spPr>
      </p:pic>
      <p:pic>
        <p:nvPicPr>
          <p:cNvPr id="80" name="Рисунок 79">
            <a:extLst>
              <a:ext uri="{FF2B5EF4-FFF2-40B4-BE49-F238E27FC236}">
                <a16:creationId xmlns:a16="http://schemas.microsoft.com/office/drawing/2014/main" id="{C876117C-99FF-4442-8F68-08EE6D31C84C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43" t="12167" r="11691" b="12040"/>
          <a:stretch/>
        </p:blipFill>
        <p:spPr>
          <a:xfrm>
            <a:off x="247098" y="4033327"/>
            <a:ext cx="1199046" cy="1175752"/>
          </a:xfrm>
          <a:prstGeom prst="flowChartConnector">
            <a:avLst/>
          </a:prstGeom>
          <a:solidFill>
            <a:schemeClr val="accent1">
              <a:lumMod val="50000"/>
            </a:schemeClr>
          </a:solidFill>
          <a:ln w="19050">
            <a:solidFill>
              <a:schemeClr val="accent5">
                <a:lumMod val="50000"/>
              </a:schemeClr>
            </a:solidFill>
          </a:ln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B6CCDC23-923A-4998-AED0-7F02A5F42DA5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9502" y="2511893"/>
            <a:ext cx="1220201" cy="1157781"/>
          </a:xfrm>
          <a:prstGeom prst="ellipse">
            <a:avLst/>
          </a:prstGeom>
          <a:ln w="19050">
            <a:solidFill>
              <a:schemeClr val="accent5">
                <a:lumMod val="50000"/>
              </a:schemeClr>
            </a:solidFill>
          </a:ln>
        </p:spPr>
      </p:pic>
      <p:pic>
        <p:nvPicPr>
          <p:cNvPr id="83" name="Рисунок 82">
            <a:extLst>
              <a:ext uri="{FF2B5EF4-FFF2-40B4-BE49-F238E27FC236}">
                <a16:creationId xmlns:a16="http://schemas.microsoft.com/office/drawing/2014/main" id="{F17600B1-7CB8-4C4D-9D4B-9C871CB1DCE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49105" y="1459438"/>
            <a:ext cx="1310754" cy="426757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445E20DA-2D05-437E-AD16-3421A8500350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35585" t="2573" r="19835" b="29232"/>
          <a:stretch/>
        </p:blipFill>
        <p:spPr>
          <a:xfrm>
            <a:off x="156984" y="2420809"/>
            <a:ext cx="1206180" cy="1178631"/>
          </a:xfrm>
          <a:prstGeom prst="ellipse">
            <a:avLst/>
          </a:prstGeom>
          <a:ln w="19050">
            <a:solidFill>
              <a:schemeClr val="accent5">
                <a:lumMod val="50000"/>
              </a:schemeClr>
            </a:solidFill>
          </a:ln>
        </p:spPr>
      </p:pic>
      <p:graphicFrame>
        <p:nvGraphicFramePr>
          <p:cNvPr id="84" name="Таблица 83">
            <a:extLst>
              <a:ext uri="{FF2B5EF4-FFF2-40B4-BE49-F238E27FC236}">
                <a16:creationId xmlns:a16="http://schemas.microsoft.com/office/drawing/2014/main" id="{A21E29FC-A18F-441A-A2CF-5FA81711A4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868086"/>
              </p:ext>
            </p:extLst>
          </p:nvPr>
        </p:nvGraphicFramePr>
        <p:xfrm>
          <a:off x="1607473" y="3056741"/>
          <a:ext cx="1906141" cy="707519"/>
        </p:xfrm>
        <a:graphic>
          <a:graphicData uri="http://schemas.openxmlformats.org/drawingml/2006/table">
            <a:tbl>
              <a:tblPr/>
              <a:tblGrid>
                <a:gridCol w="1906141">
                  <a:extLst>
                    <a:ext uri="{9D8B030D-6E8A-4147-A177-3AD203B41FA5}">
                      <a16:colId xmlns:a16="http://schemas.microsoft.com/office/drawing/2014/main" val="1139748179"/>
                    </a:ext>
                  </a:extLst>
                </a:gridCol>
              </a:tblGrid>
              <a:tr h="529754"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отношение к </a:t>
                      </a:r>
                    </a:p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аналогичному</a:t>
                      </a:r>
                    </a:p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периоду прошлого года</a:t>
                      </a: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6311392"/>
                  </a:ext>
                </a:extLst>
              </a:tr>
              <a:tr h="17776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9185131"/>
                  </a:ext>
                </a:extLst>
              </a:tr>
            </a:tbl>
          </a:graphicData>
        </a:graphic>
      </p:graphicFrame>
      <p:graphicFrame>
        <p:nvGraphicFramePr>
          <p:cNvPr id="85" name="Таблица 84">
            <a:extLst>
              <a:ext uri="{FF2B5EF4-FFF2-40B4-BE49-F238E27FC236}">
                <a16:creationId xmlns:a16="http://schemas.microsoft.com/office/drawing/2014/main" id="{40F7504F-A35B-4E01-B23F-251288C394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7616646"/>
              </p:ext>
            </p:extLst>
          </p:nvPr>
        </p:nvGraphicFramePr>
        <p:xfrm>
          <a:off x="1264038" y="1845597"/>
          <a:ext cx="1116039" cy="306174"/>
        </p:xfrm>
        <a:graphic>
          <a:graphicData uri="http://schemas.openxmlformats.org/drawingml/2006/table">
            <a:tbl>
              <a:tblPr/>
              <a:tblGrid>
                <a:gridCol w="1116039">
                  <a:extLst>
                    <a:ext uri="{9D8B030D-6E8A-4147-A177-3AD203B41FA5}">
                      <a16:colId xmlns:a16="http://schemas.microsoft.com/office/drawing/2014/main" val="1139748179"/>
                    </a:ext>
                  </a:extLst>
                </a:gridCol>
              </a:tblGrid>
              <a:tr h="153774"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ИФО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6311392"/>
                  </a:ext>
                </a:extLst>
              </a:tr>
              <a:tr h="138198"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9185131"/>
                  </a:ext>
                </a:extLst>
              </a:tr>
            </a:tbl>
          </a:graphicData>
        </a:graphic>
      </p:graphicFrame>
      <p:sp>
        <p:nvSpPr>
          <p:cNvPr id="86" name="Прямоугольник 85">
            <a:extLst>
              <a:ext uri="{FF2B5EF4-FFF2-40B4-BE49-F238E27FC236}">
                <a16:creationId xmlns:a16="http://schemas.microsoft.com/office/drawing/2014/main" id="{6C938C30-19FF-4FBE-B025-C3FD8B6ECDA7}"/>
              </a:ext>
            </a:extLst>
          </p:cNvPr>
          <p:cNvSpPr/>
          <p:nvPr/>
        </p:nvSpPr>
        <p:spPr>
          <a:xfrm>
            <a:off x="3076485" y="1765627"/>
            <a:ext cx="14302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22,8 % меньше</a:t>
            </a:r>
            <a:endParaRPr lang="ru-RU" dirty="0"/>
          </a:p>
        </p:txBody>
      </p:sp>
      <p:pic>
        <p:nvPicPr>
          <p:cNvPr id="69" name="Рисунок 68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43245" y="808174"/>
            <a:ext cx="1191720" cy="1188571"/>
          </a:xfrm>
          <a:prstGeom prst="ellipse">
            <a:avLst/>
          </a:prstGeom>
          <a:ln w="19050">
            <a:solidFill>
              <a:schemeClr val="accent5">
                <a:lumMod val="50000"/>
              </a:schemeClr>
            </a:solidFill>
          </a:ln>
        </p:spPr>
      </p:pic>
      <p:sp>
        <p:nvSpPr>
          <p:cNvPr id="70" name="AutoShape 13">
            <a:extLst>
              <a:ext uri="{FF2B5EF4-FFF2-40B4-BE49-F238E27FC236}">
                <a16:creationId xmlns:a16="http://schemas.microsoft.com/office/drawing/2014/main" id="{FDE07565-F542-4CEB-B8EE-7DFBD8C6B1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6152" y="1049641"/>
            <a:ext cx="1394680" cy="705638"/>
          </a:xfrm>
          <a:prstGeom prst="rightArrow">
            <a:avLst>
              <a:gd name="adj1" fmla="val 52850"/>
              <a:gd name="adj2" fmla="val 53533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eaLnBrk="0" fontAlgn="base" hangingPunct="0">
              <a:spcBef>
                <a:spcPct val="0"/>
              </a:spcBef>
            </a:pPr>
            <a:r>
              <a:rPr lang="ru-RU" alt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Ввод </a:t>
            </a:r>
          </a:p>
          <a:p>
            <a:pPr lvl="0" algn="ctr" defTabSz="914400" eaLnBrk="0" fontAlgn="base" hangingPunct="0">
              <a:spcBef>
                <a:spcPct val="0"/>
              </a:spcBef>
            </a:pPr>
            <a:r>
              <a:rPr lang="ru-RU" alt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жилья</a:t>
            </a:r>
            <a:endParaRPr lang="ru-RU" altLang="ru-RU" sz="1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914400" eaLnBrk="0" fontAlgn="base" hangingPunct="0">
              <a:spcBef>
                <a:spcPct val="0"/>
              </a:spcBef>
            </a:pPr>
            <a:endParaRPr lang="ru-RU" alt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" name="AutoShape 17">
            <a:extLst>
              <a:ext uri="{FF2B5EF4-FFF2-40B4-BE49-F238E27FC236}">
                <a16:creationId xmlns:a16="http://schemas.microsoft.com/office/drawing/2014/main" id="{022C9D2A-C90C-47C5-A13C-7E2E718002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02688" y="1199260"/>
            <a:ext cx="1341067" cy="38909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lang="ru-RU" altLang="ru-RU" sz="1400" b="1" dirty="0">
                <a:latin typeface="Calibri" panose="020F0502020204030204" pitchFamily="34" charset="0"/>
              </a:rPr>
              <a:t>335 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кв. м.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76" name="Рисунок 7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890370" y="1663252"/>
            <a:ext cx="1310754" cy="426757"/>
          </a:xfrm>
          <a:prstGeom prst="rect">
            <a:avLst/>
          </a:prstGeom>
        </p:spPr>
      </p:pic>
      <p:sp>
        <p:nvSpPr>
          <p:cNvPr id="82" name="Прямоугольник 81">
            <a:extLst>
              <a:ext uri="{FF2B5EF4-FFF2-40B4-BE49-F238E27FC236}">
                <a16:creationId xmlns:a16="http://schemas.microsoft.com/office/drawing/2014/main" id="{8D6B1324-4DD9-4FA7-A81D-071C98057BA5}"/>
              </a:ext>
            </a:extLst>
          </p:cNvPr>
          <p:cNvSpPr/>
          <p:nvPr/>
        </p:nvSpPr>
        <p:spPr>
          <a:xfrm>
            <a:off x="7428709" y="1641519"/>
            <a:ext cx="14302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30,4 % меньше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75860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7D6D27F6-7FF6-40EC-82EC-BB3F63C351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982852"/>
            <a:ext cx="9143999" cy="5875148"/>
          </a:xfrm>
          <a:prstGeom prst="rect">
            <a:avLst/>
          </a:prstGeom>
        </p:spPr>
      </p:pic>
      <p:pic>
        <p:nvPicPr>
          <p:cNvPr id="23" name="Рисунок 22" descr="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155449" y="5852462"/>
            <a:ext cx="918644" cy="486362"/>
          </a:xfrm>
          <a:prstGeom prst="rect">
            <a:avLst/>
          </a:prstGeom>
          <a:effectLst>
            <a:outerShdw blurRad="774700" dist="50800" dir="21540000" algn="ctr" rotWithShape="0">
              <a:srgbClr val="000000">
                <a:alpha val="0"/>
              </a:srgbClr>
            </a:outerShdw>
          </a:effectLst>
        </p:spPr>
      </p:pic>
      <p:pic>
        <p:nvPicPr>
          <p:cNvPr id="24" name="Рисунок 23" descr="proizvod_21765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5449" y="5333917"/>
            <a:ext cx="928288" cy="473729"/>
          </a:xfrm>
          <a:prstGeom prst="rect">
            <a:avLst/>
          </a:prstGeom>
        </p:spPr>
      </p:pic>
      <p:pic>
        <p:nvPicPr>
          <p:cNvPr id="26" name="Рисунок 25" descr="88-678x38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45805" y="4377671"/>
            <a:ext cx="928287" cy="431643"/>
          </a:xfrm>
          <a:prstGeom prst="rect">
            <a:avLst/>
          </a:prstGeom>
        </p:spPr>
      </p:pic>
      <p:pic>
        <p:nvPicPr>
          <p:cNvPr id="31" name="Рисунок 30" descr="roznichnaja-torgovlja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55449" y="1866455"/>
            <a:ext cx="870780" cy="504304"/>
          </a:xfrm>
          <a:prstGeom prst="rect">
            <a:avLst/>
          </a:prstGeom>
        </p:spPr>
      </p:pic>
      <p:pic>
        <p:nvPicPr>
          <p:cNvPr id="34" name="Рисунок 33" descr="sklad_tuk19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37599" y="3398573"/>
            <a:ext cx="928288" cy="571504"/>
          </a:xfrm>
          <a:prstGeom prst="rect">
            <a:avLst/>
          </a:prstGeom>
        </p:spPr>
      </p:pic>
      <p:pic>
        <p:nvPicPr>
          <p:cNvPr id="36" name="Рисунок 35" descr="31330_Repetitsiya_EGE_Ekaterinburg_uchitely_shkolynaya_doska_ege_ekzamen_760x0_4548.3032.0.0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flipH="1">
            <a:off x="150045" y="4852106"/>
            <a:ext cx="928288" cy="428628"/>
          </a:xfrm>
          <a:prstGeom prst="rect">
            <a:avLst/>
          </a:prstGeom>
        </p:spPr>
      </p:pic>
      <p:pic>
        <p:nvPicPr>
          <p:cNvPr id="38" name="Рисунок 37" descr="cdf4070ff64311c50aeaa1d1202a49a0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37600" y="2938030"/>
            <a:ext cx="928287" cy="466989"/>
          </a:xfrm>
          <a:prstGeom prst="rect">
            <a:avLst/>
          </a:prstGeom>
        </p:spPr>
      </p:pic>
      <p:pic>
        <p:nvPicPr>
          <p:cNvPr id="40" name="Рисунок 39" descr="images (3).jpg"/>
          <p:cNvPicPr>
            <a:picLocks noChangeAspect="1"/>
          </p:cNvPicPr>
          <p:nvPr/>
        </p:nvPicPr>
        <p:blipFill rotWithShape="1">
          <a:blip r:embed="rId11"/>
          <a:srcRect r="11624"/>
          <a:stretch/>
        </p:blipFill>
        <p:spPr>
          <a:xfrm>
            <a:off x="151161" y="2406987"/>
            <a:ext cx="885914" cy="501742"/>
          </a:xfrm>
          <a:prstGeom prst="rect">
            <a:avLst/>
          </a:prstGeom>
        </p:spPr>
      </p:pic>
      <p:pic>
        <p:nvPicPr>
          <p:cNvPr id="42" name="Рисунок 41" descr="depositphotos_68578371-stock-illustration-icon-with-pictograms-of-people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10800000" flipV="1">
            <a:off x="137599" y="1330914"/>
            <a:ext cx="928288" cy="504682"/>
          </a:xfrm>
          <a:prstGeom prst="rect">
            <a:avLst/>
          </a:prstGeom>
        </p:spPr>
      </p:pic>
      <p:graphicFrame>
        <p:nvGraphicFramePr>
          <p:cNvPr id="21" name="Диаграмма 20"/>
          <p:cNvGraphicFramePr/>
          <p:nvPr>
            <p:extLst>
              <p:ext uri="{D42A27DB-BD31-4B8C-83A1-F6EECF244321}">
                <p14:modId xmlns:p14="http://schemas.microsoft.com/office/powerpoint/2010/main" val="130770352"/>
              </p:ext>
            </p:extLst>
          </p:nvPr>
        </p:nvGraphicFramePr>
        <p:xfrm>
          <a:off x="1225625" y="1225434"/>
          <a:ext cx="7930546" cy="56325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74" y="3896724"/>
            <a:ext cx="928288" cy="428765"/>
          </a:xfrm>
          <a:prstGeom prst="rect">
            <a:avLst/>
          </a:prstGeom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1AF5678F-086C-43D3-831F-7BB4FE5EC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592291" y="6705600"/>
            <a:ext cx="1551708" cy="112677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20</a:t>
            </a:fld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22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6499961" y="1544440"/>
            <a:ext cx="1206770" cy="2472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(41,4 тыс. руб.)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6018148" y="2032028"/>
            <a:ext cx="1186054" cy="2472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(39,6 тыс. руб.)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5313907" y="2534228"/>
            <a:ext cx="1186054" cy="2472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(44,8 тыс. руб.)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4908909" y="3473797"/>
            <a:ext cx="1186054" cy="2472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(61,4 тыс. руб.)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4720880" y="3946700"/>
            <a:ext cx="1186054" cy="2472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(55,2 тыс. руб.)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4660680" y="4438881"/>
            <a:ext cx="1186054" cy="2472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(86,4 тыс. руб.)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4720880" y="4915566"/>
            <a:ext cx="1186054" cy="2472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(54,7 тыс. руб.)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4027063" y="5428299"/>
            <a:ext cx="1186054" cy="2472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(81,1 тыс. руб.)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4004844" y="5913970"/>
            <a:ext cx="1186054" cy="2472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(49,5 тыс. руб.)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0FA2BBE1-4BE3-4830-A149-AE41C35DCB34}"/>
              </a:ext>
            </a:extLst>
          </p:cNvPr>
          <p:cNvSpPr/>
          <p:nvPr/>
        </p:nvSpPr>
        <p:spPr>
          <a:xfrm>
            <a:off x="-18267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Picture 2" descr="Picture background">
            <a:extLst>
              <a:ext uri="{FF2B5EF4-FFF2-40B4-BE49-F238E27FC236}">
                <a16:creationId xmlns:a16="http://schemas.microsoft.com/office/drawing/2014/main" id="{9313E7E8-3F26-42EB-8793-0558D739C8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24" y="91864"/>
            <a:ext cx="828513" cy="82851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74534DDA-5238-4BD5-A91F-F81A00B52F75}"/>
              </a:ext>
            </a:extLst>
          </p:cNvPr>
          <p:cNvSpPr txBox="1"/>
          <p:nvPr/>
        </p:nvSpPr>
        <p:spPr>
          <a:xfrm>
            <a:off x="1198326" y="286552"/>
            <a:ext cx="784635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ТЕМП РОСТА СРЕДНЕМЕСЯЧНОЙ ЗАРАБОТНОЙ ПЛАТЫ, </a:t>
            </a:r>
            <a:r>
              <a:rPr lang="ru-RU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январь-март 2026г. к январю-марту 2025г., %</a:t>
            </a:r>
            <a:endParaRPr lang="ru-RU" sz="2000" b="1" dirty="0">
              <a:solidFill>
                <a:prstClr val="white"/>
              </a:solidFill>
              <a:latin typeface="Times New Roman" panose="02020603050405020304" pitchFamily="18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5198468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2DDAC026-6AC6-403A-820E-7E7603F312FC}"/>
              </a:ext>
            </a:extLst>
          </p:cNvPr>
          <p:cNvSpPr/>
          <p:nvPr/>
        </p:nvSpPr>
        <p:spPr>
          <a:xfrm>
            <a:off x="-2" y="3429000"/>
            <a:ext cx="9144000" cy="3434952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  <a:alpha val="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545925" y="1554877"/>
            <a:ext cx="225226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Покупательная способность заработной платы определяется количеством наборов прожиточного минимума, которые можно на нее приобрести.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35A3131-A203-486A-91C9-3D0A2BF076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98189" y="6696364"/>
            <a:ext cx="345810" cy="161636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21</a:t>
            </a:fld>
            <a:endParaRPr lang="ru-RU" b="1" dirty="0">
              <a:solidFill>
                <a:prstClr val="black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22" r="13287"/>
          <a:stretch/>
        </p:blipFill>
        <p:spPr>
          <a:xfrm>
            <a:off x="6439261" y="4553292"/>
            <a:ext cx="2465592" cy="2212546"/>
          </a:xfrm>
          <a:prstGeom prst="rect">
            <a:avLst/>
          </a:prstGeom>
          <a:effectLst>
            <a:softEdge rad="368300"/>
          </a:effectLst>
        </p:spPr>
      </p:pic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629403133"/>
              </p:ext>
            </p:extLst>
          </p:nvPr>
        </p:nvGraphicFramePr>
        <p:xfrm>
          <a:off x="328912" y="1389268"/>
          <a:ext cx="6096000" cy="35320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1962731" y="3933006"/>
            <a:ext cx="576767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108,8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4173316" y="3933007"/>
            <a:ext cx="576767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90,9</a:t>
            </a:r>
          </a:p>
        </p:txBody>
      </p: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1CD53C12-EB0B-4092-8F5A-7C0EA52AE046}"/>
              </a:ext>
            </a:extLst>
          </p:cNvPr>
          <p:cNvCxnSpPr>
            <a:cxnSpLocks/>
          </p:cNvCxnSpPr>
          <p:nvPr/>
        </p:nvCxnSpPr>
        <p:spPr>
          <a:xfrm rot="10800000">
            <a:off x="4750083" y="4071505"/>
            <a:ext cx="357186" cy="1588"/>
          </a:xfrm>
          <a:prstGeom prst="straightConnector1">
            <a:avLst/>
          </a:prstGeom>
          <a:ln w="254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TextBox 51">
            <a:extLst>
              <a:ext uri="{FF2B5EF4-FFF2-40B4-BE49-F238E27FC236}">
                <a16:creationId xmlns:a16="http://schemas.microsoft.com/office/drawing/2014/main" id="{1BE72831-24AB-483F-B571-A26C51F94153}"/>
              </a:ext>
            </a:extLst>
          </p:cNvPr>
          <p:cNvSpPr txBox="1"/>
          <p:nvPr/>
        </p:nvSpPr>
        <p:spPr>
          <a:xfrm>
            <a:off x="328912" y="4962571"/>
            <a:ext cx="6096000" cy="646331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Величина прожиточного минимума трудоспособного населения:</a:t>
            </a:r>
          </a:p>
          <a:p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01.01.2025 – 18169 руб.</a:t>
            </a:r>
          </a:p>
          <a:p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01.01.2026 – 19405 руб.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EF94456D-7289-4E04-8040-F0333F66F3A6}"/>
              </a:ext>
            </a:extLst>
          </p:cNvPr>
          <p:cNvSpPr/>
          <p:nvPr/>
        </p:nvSpPr>
        <p:spPr>
          <a:xfrm>
            <a:off x="-18267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405D635F-0503-42C2-8B97-B648CD697C0C}"/>
              </a:ext>
            </a:extLst>
          </p:cNvPr>
          <p:cNvSpPr/>
          <p:nvPr/>
        </p:nvSpPr>
        <p:spPr>
          <a:xfrm>
            <a:off x="1045428" y="299827"/>
            <a:ext cx="800443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ПОКУПАТЕЛЬНАЯ СПОСОБНОСТЬ ЗАРАБОТНОЙ ПЛАТЫ</a:t>
            </a:r>
          </a:p>
        </p:txBody>
      </p:sp>
      <p:sp>
        <p:nvSpPr>
          <p:cNvPr id="21" name="Скругленный прямоугольник 33">
            <a:extLst>
              <a:ext uri="{FF2B5EF4-FFF2-40B4-BE49-F238E27FC236}">
                <a16:creationId xmlns:a16="http://schemas.microsoft.com/office/drawing/2014/main" id="{77C24B09-5B7E-403E-B1BF-A641B63E40C2}"/>
              </a:ext>
            </a:extLst>
          </p:cNvPr>
          <p:cNvSpPr/>
          <p:nvPr/>
        </p:nvSpPr>
        <p:spPr>
          <a:xfrm>
            <a:off x="4879693" y="3976906"/>
            <a:ext cx="1112980" cy="466197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снижения (роста), %</a:t>
            </a:r>
          </a:p>
        </p:txBody>
      </p:sp>
      <p:pic>
        <p:nvPicPr>
          <p:cNvPr id="22" name="Рисунок 21" descr="shopcart_0.png">
            <a:extLst>
              <a:ext uri="{FF2B5EF4-FFF2-40B4-BE49-F238E27FC236}">
                <a16:creationId xmlns:a16="http://schemas.microsoft.com/office/drawing/2014/main" id="{0F600323-86CE-4C25-AA06-104C0E59379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3291" y="161159"/>
            <a:ext cx="852137" cy="727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3411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D0984D4A-515A-444C-BD5A-FC9230234C72}"/>
              </a:ext>
            </a:extLst>
          </p:cNvPr>
          <p:cNvSpPr/>
          <p:nvPr/>
        </p:nvSpPr>
        <p:spPr>
          <a:xfrm rot="10800000">
            <a:off x="-2" y="161159"/>
            <a:ext cx="9144000" cy="5296648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  <a:alpha val="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21" name="Диаграмма 20"/>
          <p:cNvGraphicFramePr/>
          <p:nvPr>
            <p:extLst>
              <p:ext uri="{D42A27DB-BD31-4B8C-83A1-F6EECF244321}">
                <p14:modId xmlns:p14="http://schemas.microsoft.com/office/powerpoint/2010/main" val="2112288776"/>
              </p:ext>
            </p:extLst>
          </p:nvPr>
        </p:nvGraphicFramePr>
        <p:xfrm>
          <a:off x="240999" y="1443149"/>
          <a:ext cx="8550876" cy="3724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24"/>
          <p:cNvSpPr txBox="1"/>
          <p:nvPr/>
        </p:nvSpPr>
        <p:spPr>
          <a:xfrm rot="16200000">
            <a:off x="443182" y="4051749"/>
            <a:ext cx="25992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Обрабатывающие производства</a:t>
            </a:r>
          </a:p>
        </p:txBody>
      </p:sp>
      <p:sp>
        <p:nvSpPr>
          <p:cNvPr id="8" name="TextBox 24"/>
          <p:cNvSpPr txBox="1"/>
          <p:nvPr/>
        </p:nvSpPr>
        <p:spPr>
          <a:xfrm rot="16200000">
            <a:off x="2263690" y="4573432"/>
            <a:ext cx="21668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Государственное управление</a:t>
            </a:r>
          </a:p>
        </p:txBody>
      </p:sp>
      <p:sp>
        <p:nvSpPr>
          <p:cNvPr id="9" name="TextBox 34"/>
          <p:cNvSpPr txBox="1"/>
          <p:nvPr/>
        </p:nvSpPr>
        <p:spPr>
          <a:xfrm rot="16200000">
            <a:off x="1451504" y="4397173"/>
            <a:ext cx="22314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Транспортировка и хранение</a:t>
            </a:r>
          </a:p>
        </p:txBody>
      </p:sp>
      <p:sp>
        <p:nvSpPr>
          <p:cNvPr id="10" name="TextBox 28"/>
          <p:cNvSpPr txBox="1"/>
          <p:nvPr/>
        </p:nvSpPr>
        <p:spPr>
          <a:xfrm rot="16200000">
            <a:off x="180241" y="3340515"/>
            <a:ext cx="1547574" cy="278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Строительство</a:t>
            </a:r>
          </a:p>
        </p:txBody>
      </p:sp>
      <p:sp>
        <p:nvSpPr>
          <p:cNvPr id="11" name="TextBox 36"/>
          <p:cNvSpPr txBox="1"/>
          <p:nvPr/>
        </p:nvSpPr>
        <p:spPr>
          <a:xfrm rot="16200000">
            <a:off x="3378419" y="4315787"/>
            <a:ext cx="1547656" cy="278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</p:txBody>
      </p:sp>
      <p:sp>
        <p:nvSpPr>
          <p:cNvPr id="12" name="TextBox 38"/>
          <p:cNvSpPr txBox="1"/>
          <p:nvPr/>
        </p:nvSpPr>
        <p:spPr>
          <a:xfrm rot="16200000">
            <a:off x="4138541" y="4486837"/>
            <a:ext cx="1621283" cy="278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Здравоохранение</a:t>
            </a:r>
          </a:p>
        </p:txBody>
      </p:sp>
      <p:sp>
        <p:nvSpPr>
          <p:cNvPr id="16" name="TextBox 40"/>
          <p:cNvSpPr txBox="1"/>
          <p:nvPr/>
        </p:nvSpPr>
        <p:spPr>
          <a:xfrm rot="16200000">
            <a:off x="5278189" y="4997808"/>
            <a:ext cx="2466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Деятельность в области культуры, спорта</a:t>
            </a:r>
          </a:p>
        </p:txBody>
      </p:sp>
      <p:sp>
        <p:nvSpPr>
          <p:cNvPr id="17" name="TextBox 16"/>
          <p:cNvSpPr txBox="1"/>
          <p:nvPr/>
        </p:nvSpPr>
        <p:spPr>
          <a:xfrm rot="16200000">
            <a:off x="4632430" y="4812020"/>
            <a:ext cx="22263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Сельское и лесное</a:t>
            </a:r>
            <a:r>
              <a:rPr 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хозяйство</a:t>
            </a:r>
          </a:p>
        </p:txBody>
      </p:sp>
      <p:sp>
        <p:nvSpPr>
          <p:cNvPr id="18" name="TextBox 17"/>
          <p:cNvSpPr txBox="1"/>
          <p:nvPr/>
        </p:nvSpPr>
        <p:spPr>
          <a:xfrm rot="16200000">
            <a:off x="6286925" y="4997807"/>
            <a:ext cx="219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Предоставление прочих видов услуг</a:t>
            </a:r>
          </a:p>
        </p:txBody>
      </p:sp>
      <p:sp>
        <p:nvSpPr>
          <p:cNvPr id="19" name="TextBox 18"/>
          <p:cNvSpPr txBox="1"/>
          <p:nvPr/>
        </p:nvSpPr>
        <p:spPr>
          <a:xfrm rot="16200000">
            <a:off x="7100994" y="4967544"/>
            <a:ext cx="21192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Торговля оптовая и розничная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0C8D1367-F6D0-4554-9925-FD42791B3C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65514" y="6570887"/>
            <a:ext cx="360219" cy="251908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22</a:t>
            </a:fld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5A6DF253-49B0-4F2A-ADEB-326E7124A80F}"/>
              </a:ext>
            </a:extLst>
          </p:cNvPr>
          <p:cNvSpPr/>
          <p:nvPr/>
        </p:nvSpPr>
        <p:spPr>
          <a:xfrm>
            <a:off x="-18267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45146336-2634-4E69-8D97-3C118BD53FF7}"/>
              </a:ext>
            </a:extLst>
          </p:cNvPr>
          <p:cNvSpPr/>
          <p:nvPr/>
        </p:nvSpPr>
        <p:spPr>
          <a:xfrm>
            <a:off x="1045428" y="115660"/>
            <a:ext cx="8004439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00" b="1" dirty="0">
                <a:solidFill>
                  <a:prstClr val="white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ПОКУПАТЕЛЬНАЯ СПОСОБНОСТЬ ЗАРАБОТНОЙ ПЛАТЫ</a:t>
            </a:r>
          </a:p>
        </p:txBody>
      </p:sp>
      <p:pic>
        <p:nvPicPr>
          <p:cNvPr id="24" name="Рисунок 23" descr="shopcart_0.png">
            <a:extLst>
              <a:ext uri="{FF2B5EF4-FFF2-40B4-BE49-F238E27FC236}">
                <a16:creationId xmlns:a16="http://schemas.microsoft.com/office/drawing/2014/main" id="{991C8108-75B0-45D5-9B93-C81BDFB57D6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3291" y="161159"/>
            <a:ext cx="852137" cy="727511"/>
          </a:xfrm>
          <a:prstGeom prst="rect">
            <a:avLst/>
          </a:prstGeom>
        </p:spPr>
      </p:pic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334B2941-ABCB-45EC-BDDA-13B3036A868D}"/>
              </a:ext>
            </a:extLst>
          </p:cNvPr>
          <p:cNvCxnSpPr>
            <a:cxnSpLocks/>
          </p:cNvCxnSpPr>
          <p:nvPr/>
        </p:nvCxnSpPr>
        <p:spPr>
          <a:xfrm flipV="1">
            <a:off x="1136864" y="498731"/>
            <a:ext cx="7646917" cy="1899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BE6673E3-9AF1-4F2D-8515-65F570AABBDA}"/>
              </a:ext>
            </a:extLst>
          </p:cNvPr>
          <p:cNvSpPr txBox="1"/>
          <p:nvPr/>
        </p:nvSpPr>
        <p:spPr>
          <a:xfrm>
            <a:off x="1086151" y="563229"/>
            <a:ext cx="75543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ПО ВИДАМ ЭКОНОМИЧЕСКОЙ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12380138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F8A0F24C-37A5-4306-8436-B6A7E2F1C17F}"/>
              </a:ext>
            </a:extLst>
          </p:cNvPr>
          <p:cNvSpPr/>
          <p:nvPr/>
        </p:nvSpPr>
        <p:spPr>
          <a:xfrm>
            <a:off x="-1746" y="646783"/>
            <a:ext cx="9144000" cy="6210127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  <a:alpha val="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D10C36AF-EC2B-4E02-BA02-228C06BB4C41}"/>
              </a:ext>
            </a:extLst>
          </p:cNvPr>
          <p:cNvSpPr/>
          <p:nvPr/>
        </p:nvSpPr>
        <p:spPr>
          <a:xfrm>
            <a:off x="0" y="1087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5634805" y="1406700"/>
            <a:ext cx="3300734" cy="993373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45000"/>
                  <a:lumOff val="5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aphicFrame>
        <p:nvGraphicFramePr>
          <p:cNvPr id="34" name="Диаграмма 33"/>
          <p:cNvGraphicFramePr/>
          <p:nvPr>
            <p:extLst>
              <p:ext uri="{D42A27DB-BD31-4B8C-83A1-F6EECF244321}">
                <p14:modId xmlns:p14="http://schemas.microsoft.com/office/powerpoint/2010/main" val="3650413473"/>
              </p:ext>
            </p:extLst>
          </p:nvPr>
        </p:nvGraphicFramePr>
        <p:xfrm>
          <a:off x="4418262" y="3410349"/>
          <a:ext cx="4857752" cy="32464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8" name="TextBox 37"/>
          <p:cNvSpPr txBox="1"/>
          <p:nvPr/>
        </p:nvSpPr>
        <p:spPr>
          <a:xfrm>
            <a:off x="5768565" y="1585835"/>
            <a:ext cx="332597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Количество заявленных работодателями вакансий –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315</a:t>
            </a:r>
          </a:p>
        </p:txBody>
      </p:sp>
      <p:sp>
        <p:nvSpPr>
          <p:cNvPr id="27" name="TextBox 1">
            <a:extLst>
              <a:ext uri="{FF2B5EF4-FFF2-40B4-BE49-F238E27FC236}">
                <a16:creationId xmlns:a16="http://schemas.microsoft.com/office/drawing/2014/main" id="{735E1950-2DC6-4E53-BECD-84024F8A1186}"/>
              </a:ext>
            </a:extLst>
          </p:cNvPr>
          <p:cNvSpPr txBox="1"/>
          <p:nvPr/>
        </p:nvSpPr>
        <p:spPr>
          <a:xfrm>
            <a:off x="5458555" y="5915304"/>
            <a:ext cx="1388583" cy="415618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январь-март 2025 года</a:t>
            </a: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735E1950-2DC6-4E53-BECD-84024F8A1186}"/>
              </a:ext>
            </a:extLst>
          </p:cNvPr>
          <p:cNvSpPr txBox="1"/>
          <p:nvPr/>
        </p:nvSpPr>
        <p:spPr>
          <a:xfrm>
            <a:off x="7086331" y="5907861"/>
            <a:ext cx="1364105" cy="415618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январь-март 2026 года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DC57628-C58B-46B4-BB37-D174E22A3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19705" y="6672205"/>
            <a:ext cx="424295" cy="189763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23</a:t>
            </a:fld>
            <a:endParaRPr lang="ru-RU" sz="1050" b="1" dirty="0">
              <a:solidFill>
                <a:prstClr val="black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99" y="3945688"/>
            <a:ext cx="4604951" cy="2522922"/>
          </a:xfrm>
          <a:prstGeom prst="rect">
            <a:avLst/>
          </a:prstGeom>
          <a:effectLst>
            <a:softEdge rad="165100"/>
          </a:effectLst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graphicFrame>
        <p:nvGraphicFramePr>
          <p:cNvPr id="22" name="Диаграмма 21"/>
          <p:cNvGraphicFramePr/>
          <p:nvPr>
            <p:extLst>
              <p:ext uri="{D42A27DB-BD31-4B8C-83A1-F6EECF244321}">
                <p14:modId xmlns:p14="http://schemas.microsoft.com/office/powerpoint/2010/main" val="4144594621"/>
              </p:ext>
            </p:extLst>
          </p:nvPr>
        </p:nvGraphicFramePr>
        <p:xfrm>
          <a:off x="-3493" y="468177"/>
          <a:ext cx="5831725" cy="42381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1" name="TextBox 51">
            <a:extLst>
              <a:ext uri="{FF2B5EF4-FFF2-40B4-BE49-F238E27FC236}">
                <a16:creationId xmlns:a16="http://schemas.microsoft.com/office/drawing/2014/main" id="{1BE72831-24AB-483F-B571-A26C51F94153}"/>
              </a:ext>
            </a:extLst>
          </p:cNvPr>
          <p:cNvSpPr txBox="1"/>
          <p:nvPr/>
        </p:nvSpPr>
        <p:spPr>
          <a:xfrm>
            <a:off x="1423320" y="1318881"/>
            <a:ext cx="3109847" cy="369332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безработицы, %</a:t>
            </a:r>
          </a:p>
        </p:txBody>
      </p:sp>
      <p:sp>
        <p:nvSpPr>
          <p:cNvPr id="32" name="TextBox 1">
            <a:extLst>
              <a:ext uri="{FF2B5EF4-FFF2-40B4-BE49-F238E27FC236}">
                <a16:creationId xmlns:a16="http://schemas.microsoft.com/office/drawing/2014/main" id="{735E1950-2DC6-4E53-BECD-84024F8A1186}"/>
              </a:ext>
            </a:extLst>
          </p:cNvPr>
          <p:cNvSpPr txBox="1"/>
          <p:nvPr/>
        </p:nvSpPr>
        <p:spPr>
          <a:xfrm>
            <a:off x="448997" y="2908205"/>
            <a:ext cx="848502" cy="246427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01.01.2026</a:t>
            </a:r>
          </a:p>
        </p:txBody>
      </p:sp>
      <p:sp>
        <p:nvSpPr>
          <p:cNvPr id="33" name="TextBox 1">
            <a:extLst>
              <a:ext uri="{FF2B5EF4-FFF2-40B4-BE49-F238E27FC236}">
                <a16:creationId xmlns:a16="http://schemas.microsoft.com/office/drawing/2014/main" id="{735E1950-2DC6-4E53-BECD-84024F8A1186}"/>
              </a:ext>
            </a:extLst>
          </p:cNvPr>
          <p:cNvSpPr txBox="1"/>
          <p:nvPr/>
        </p:nvSpPr>
        <p:spPr>
          <a:xfrm>
            <a:off x="1743314" y="2928187"/>
            <a:ext cx="844414" cy="252889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01.02.2026</a:t>
            </a: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2AFF1D7E-4D3C-405D-A9A3-5F10E9536BAF}"/>
              </a:ext>
            </a:extLst>
          </p:cNvPr>
          <p:cNvSpPr/>
          <p:nvPr/>
        </p:nvSpPr>
        <p:spPr>
          <a:xfrm>
            <a:off x="1199489" y="260343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ЗАНЯТОСТЬ НАСЕЛЕНИЯ</a:t>
            </a:r>
          </a:p>
        </p:txBody>
      </p:sp>
      <p:sp>
        <p:nvSpPr>
          <p:cNvPr id="4" name="AutoShape 2" descr="Picture background">
            <a:extLst>
              <a:ext uri="{FF2B5EF4-FFF2-40B4-BE49-F238E27FC236}">
                <a16:creationId xmlns:a16="http://schemas.microsoft.com/office/drawing/2014/main" id="{9A67ABAC-C2CC-4963-B47C-E11E0FDB3A6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2887309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01F0DC7-A776-48BF-A0BC-AE6A34A5991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756" t="3473" r="3987" b="4316"/>
          <a:stretch/>
        </p:blipFill>
        <p:spPr>
          <a:xfrm rot="10800000" flipV="1">
            <a:off x="167395" y="54203"/>
            <a:ext cx="864700" cy="824509"/>
          </a:xfrm>
          <a:prstGeom prst="ellipse">
            <a:avLst/>
          </a:prstGeom>
        </p:spPr>
      </p:pic>
      <p:sp>
        <p:nvSpPr>
          <p:cNvPr id="23" name="TextBox 1">
            <a:extLst>
              <a:ext uri="{FF2B5EF4-FFF2-40B4-BE49-F238E27FC236}">
                <a16:creationId xmlns:a16="http://schemas.microsoft.com/office/drawing/2014/main" id="{735E1950-2DC6-4E53-BECD-84024F8A1186}"/>
              </a:ext>
            </a:extLst>
          </p:cNvPr>
          <p:cNvSpPr txBox="1"/>
          <p:nvPr/>
        </p:nvSpPr>
        <p:spPr>
          <a:xfrm>
            <a:off x="3033543" y="2901743"/>
            <a:ext cx="844414" cy="252889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01.03.2026</a:t>
            </a: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735E1950-2DC6-4E53-BECD-84024F8A1186}"/>
              </a:ext>
            </a:extLst>
          </p:cNvPr>
          <p:cNvSpPr txBox="1"/>
          <p:nvPr/>
        </p:nvSpPr>
        <p:spPr>
          <a:xfrm>
            <a:off x="4332788" y="2907115"/>
            <a:ext cx="844414" cy="252889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01.04.2026</a:t>
            </a: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48168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7BEF044-06DA-4438-B05E-15E5E1562E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2852"/>
            <a:ext cx="9143999" cy="5875148"/>
          </a:xfrm>
          <a:prstGeom prst="rect">
            <a:avLst/>
          </a:prstGeom>
        </p:spPr>
      </p:pic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2983995707"/>
              </p:ext>
            </p:extLst>
          </p:nvPr>
        </p:nvGraphicFramePr>
        <p:xfrm>
          <a:off x="245660" y="1223124"/>
          <a:ext cx="7901131" cy="24153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val="1345408941"/>
              </p:ext>
            </p:extLst>
          </p:nvPr>
        </p:nvGraphicFramePr>
        <p:xfrm>
          <a:off x="2064349" y="3818362"/>
          <a:ext cx="6675614" cy="29524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2127696" y="1897861"/>
            <a:ext cx="569263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47,8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2109614" y="2847634"/>
            <a:ext cx="569264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200,0</a:t>
            </a:r>
          </a:p>
        </p:txBody>
      </p: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1CD53C12-EB0B-4092-8F5A-7C0EA52AE046}"/>
              </a:ext>
            </a:extLst>
          </p:cNvPr>
          <p:cNvCxnSpPr>
            <a:cxnSpLocks/>
          </p:cNvCxnSpPr>
          <p:nvPr/>
        </p:nvCxnSpPr>
        <p:spPr>
          <a:xfrm flipH="1" flipV="1">
            <a:off x="2412327" y="2254856"/>
            <a:ext cx="334093" cy="177928"/>
          </a:xfrm>
          <a:prstGeom prst="straightConnector1">
            <a:avLst/>
          </a:prstGeom>
          <a:ln w="254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id="{1CD53C12-EB0B-4092-8F5A-7C0EA52AE046}"/>
              </a:ext>
            </a:extLst>
          </p:cNvPr>
          <p:cNvCxnSpPr>
            <a:cxnSpLocks/>
          </p:cNvCxnSpPr>
          <p:nvPr/>
        </p:nvCxnSpPr>
        <p:spPr>
          <a:xfrm flipH="1">
            <a:off x="2412327" y="2530777"/>
            <a:ext cx="334093" cy="164634"/>
          </a:xfrm>
          <a:prstGeom prst="straightConnector1">
            <a:avLst/>
          </a:prstGeom>
          <a:ln w="254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1BE72831-24AB-483F-B571-A26C51F94153}"/>
              </a:ext>
            </a:extLst>
          </p:cNvPr>
          <p:cNvSpPr txBox="1"/>
          <p:nvPr/>
        </p:nvSpPr>
        <p:spPr>
          <a:xfrm>
            <a:off x="2696959" y="2322273"/>
            <a:ext cx="1218472" cy="276999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роста, %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6261194" y="6055973"/>
            <a:ext cx="502896" cy="2616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80,8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5505815" y="5891340"/>
            <a:ext cx="686848" cy="41549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2 раза больше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3889584" y="6052905"/>
            <a:ext cx="500411" cy="2616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103,6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3171839" y="6055973"/>
            <a:ext cx="516716" cy="2616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48,5</a:t>
            </a:r>
          </a:p>
        </p:txBody>
      </p:sp>
      <p:cxnSp>
        <p:nvCxnSpPr>
          <p:cNvPr id="29" name="Прямая со стрелкой 28">
            <a:extLst>
              <a:ext uri="{FF2B5EF4-FFF2-40B4-BE49-F238E27FC236}">
                <a16:creationId xmlns:a16="http://schemas.microsoft.com/office/drawing/2014/main" id="{1CD53C12-EB0B-4092-8F5A-7C0EA52AE046}"/>
              </a:ext>
            </a:extLst>
          </p:cNvPr>
          <p:cNvCxnSpPr>
            <a:cxnSpLocks/>
          </p:cNvCxnSpPr>
          <p:nvPr/>
        </p:nvCxnSpPr>
        <p:spPr>
          <a:xfrm flipH="1">
            <a:off x="6914454" y="6214212"/>
            <a:ext cx="283361" cy="8"/>
          </a:xfrm>
          <a:prstGeom prst="straightConnector1">
            <a:avLst/>
          </a:prstGeom>
          <a:ln w="254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1BE72831-24AB-483F-B571-A26C51F94153}"/>
              </a:ext>
            </a:extLst>
          </p:cNvPr>
          <p:cNvSpPr txBox="1"/>
          <p:nvPr/>
        </p:nvSpPr>
        <p:spPr>
          <a:xfrm>
            <a:off x="7107965" y="5983380"/>
            <a:ext cx="914806" cy="461665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роста, %</a:t>
            </a: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735E1950-2DC6-4E53-BECD-84024F8A1186}"/>
              </a:ext>
            </a:extLst>
          </p:cNvPr>
          <p:cNvSpPr txBox="1"/>
          <p:nvPr/>
        </p:nvSpPr>
        <p:spPr>
          <a:xfrm>
            <a:off x="325414" y="1834815"/>
            <a:ext cx="1364636" cy="415618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январь-март 2025 года</a:t>
            </a:r>
          </a:p>
        </p:txBody>
      </p:sp>
      <p:sp>
        <p:nvSpPr>
          <p:cNvPr id="31" name="TextBox 1">
            <a:extLst>
              <a:ext uri="{FF2B5EF4-FFF2-40B4-BE49-F238E27FC236}">
                <a16:creationId xmlns:a16="http://schemas.microsoft.com/office/drawing/2014/main" id="{735E1950-2DC6-4E53-BECD-84024F8A1186}"/>
              </a:ext>
            </a:extLst>
          </p:cNvPr>
          <p:cNvSpPr txBox="1"/>
          <p:nvPr/>
        </p:nvSpPr>
        <p:spPr>
          <a:xfrm>
            <a:off x="325414" y="2736668"/>
            <a:ext cx="1364636" cy="415618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январь-март 2026 года</a:t>
            </a:r>
          </a:p>
        </p:txBody>
      </p:sp>
      <p:sp>
        <p:nvSpPr>
          <p:cNvPr id="32" name="TextBox 1">
            <a:extLst>
              <a:ext uri="{FF2B5EF4-FFF2-40B4-BE49-F238E27FC236}">
                <a16:creationId xmlns:a16="http://schemas.microsoft.com/office/drawing/2014/main" id="{735E1950-2DC6-4E53-BECD-84024F8A1186}"/>
              </a:ext>
            </a:extLst>
          </p:cNvPr>
          <p:cNvSpPr txBox="1"/>
          <p:nvPr/>
        </p:nvSpPr>
        <p:spPr>
          <a:xfrm>
            <a:off x="3035808" y="6306838"/>
            <a:ext cx="1385864" cy="415618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январь-март 2025 года</a:t>
            </a:r>
          </a:p>
        </p:txBody>
      </p:sp>
      <p:sp>
        <p:nvSpPr>
          <p:cNvPr id="33" name="TextBox 1">
            <a:extLst>
              <a:ext uri="{FF2B5EF4-FFF2-40B4-BE49-F238E27FC236}">
                <a16:creationId xmlns:a16="http://schemas.microsoft.com/office/drawing/2014/main" id="{735E1950-2DC6-4E53-BECD-84024F8A1186}"/>
              </a:ext>
            </a:extLst>
          </p:cNvPr>
          <p:cNvSpPr txBox="1"/>
          <p:nvPr/>
        </p:nvSpPr>
        <p:spPr>
          <a:xfrm>
            <a:off x="5551485" y="6306838"/>
            <a:ext cx="1419418" cy="415618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январь-март</a:t>
            </a:r>
          </a:p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03430DFD-7F12-42AB-BE16-9A64FDCD7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63556" y="6683592"/>
            <a:ext cx="479223" cy="174408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24</a:t>
            </a:fld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47E0C503-423C-4798-9E7D-270DCB542860}"/>
              </a:ext>
            </a:extLst>
          </p:cNvPr>
          <p:cNvSpPr/>
          <p:nvPr/>
        </p:nvSpPr>
        <p:spPr>
          <a:xfrm>
            <a:off x="0" y="1087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49438889-08B1-44DC-8F9E-FA7918731610}"/>
              </a:ext>
            </a:extLst>
          </p:cNvPr>
          <p:cNvSpPr/>
          <p:nvPr/>
        </p:nvSpPr>
        <p:spPr>
          <a:xfrm>
            <a:off x="1199489" y="260343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ПРАВОНАРУШЕНИЯ</a:t>
            </a:r>
          </a:p>
        </p:txBody>
      </p:sp>
      <p:pic>
        <p:nvPicPr>
          <p:cNvPr id="12" name="Рисунок 11" descr="6d14305b7edd4bfec80acb738891589f.png"/>
          <p:cNvPicPr>
            <a:picLocks noChangeAspect="1"/>
          </p:cNvPicPr>
          <p:nvPr/>
        </p:nvPicPr>
        <p:blipFill>
          <a:blip r:embed="rId6">
            <a:lum bright="70000" contrast="-70000"/>
          </a:blip>
          <a:stretch>
            <a:fillRect/>
          </a:stretch>
        </p:blipFill>
        <p:spPr>
          <a:xfrm>
            <a:off x="200395" y="131564"/>
            <a:ext cx="859191" cy="769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7025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93" y="975882"/>
            <a:ext cx="9144793" cy="5877053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8D4B02B6-A3A7-4A2D-8936-BCA76CED1913}"/>
              </a:ext>
            </a:extLst>
          </p:cNvPr>
          <p:cNvSpPr txBox="1"/>
          <p:nvPr/>
        </p:nvSpPr>
        <p:spPr>
          <a:xfrm>
            <a:off x="1928794" y="642918"/>
            <a:ext cx="7693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УРОВЕНЬ ЗАРАБОТНОЙ ПЛАТЫ</a:t>
            </a:r>
            <a:endParaRPr lang="ru-RU" sz="2800" b="1" dirty="0">
              <a:solidFill>
                <a:prstClr val="white"/>
              </a:solidFill>
              <a:latin typeface="Times New Roman" panose="02020603050405020304" pitchFamily="18" charset="0"/>
              <a:cs typeface="Aharoni" panose="02010803020104030203" pitchFamily="2" charset="-79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2912314"/>
              </p:ext>
            </p:extLst>
          </p:nvPr>
        </p:nvGraphicFramePr>
        <p:xfrm>
          <a:off x="142844" y="1872473"/>
          <a:ext cx="8858312" cy="4549761"/>
        </p:xfrm>
        <a:graphic>
          <a:graphicData uri="http://schemas.openxmlformats.org/drawingml/2006/table">
            <a:tbl>
              <a:tblPr/>
              <a:tblGrid>
                <a:gridCol w="3228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33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41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11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411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13282">
                <a:tc rowSpan="2"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Выявлено лиц в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январе-марте</a:t>
                      </a:r>
                      <a:endParaRPr lang="ru-RU" sz="1400" baseline="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2025 года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alpha val="39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Выявлено лиц в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январе-марте</a:t>
                      </a:r>
                      <a:endParaRPr lang="ru-RU" sz="1400" baseline="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2026 года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Отклонение</a:t>
                      </a:r>
                    </a:p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 (+,-)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Абсол.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Относ,%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7013">
                <a:tc>
                  <a:txBody>
                    <a:bodyPr/>
                    <a:lstStyle/>
                    <a:p>
                      <a:pPr marR="71120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Выявлено лиц, совершивших преступления, (человек)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-6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-50,0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3506">
                <a:tc>
                  <a:txBody>
                    <a:bodyPr/>
                    <a:lstStyle/>
                    <a:p>
                      <a:pPr marR="71120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из них несовершеннолетних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3506">
                <a:tc>
                  <a:txBody>
                    <a:bodyPr/>
                    <a:lstStyle/>
                    <a:p>
                      <a:pPr marR="71120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           женщин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3506">
                <a:tc>
                  <a:txBody>
                    <a:bodyPr/>
                    <a:lstStyle/>
                    <a:p>
                      <a:pPr marR="71120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           учащихся, студентов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07013">
                <a:tc>
                  <a:txBody>
                    <a:bodyPr/>
                    <a:lstStyle/>
                    <a:p>
                      <a:pPr marR="71120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          не имеющих постоянного источника дохода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-1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-25,0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3506">
                <a:tc>
                  <a:txBody>
                    <a:bodyPr/>
                    <a:lstStyle/>
                    <a:p>
                      <a:pPr marR="71120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              из них: безработных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74616">
                <a:tc>
                  <a:txBody>
                    <a:bodyPr/>
                    <a:lstStyle/>
                    <a:p>
                      <a:pPr marR="71120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 состоянии алкогольного опьянения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-2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-50,0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07013">
                <a:tc>
                  <a:txBody>
                    <a:bodyPr/>
                    <a:lstStyle/>
                    <a:p>
                      <a:pPr marR="71120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ранее совершавших преступления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516296" y="1305881"/>
            <a:ext cx="61106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Характеристика лиц, совершивших преступления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BDC7923A-DDB4-49B0-8161-CE3C5131E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62710" y="6724234"/>
            <a:ext cx="498490" cy="133765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25</a:t>
            </a:fld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E93E9E75-A8ED-4352-94F2-B83D7436F396}"/>
              </a:ext>
            </a:extLst>
          </p:cNvPr>
          <p:cNvSpPr/>
          <p:nvPr/>
        </p:nvSpPr>
        <p:spPr>
          <a:xfrm>
            <a:off x="0" y="1087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B000E656-C98E-4E77-AD3D-73624A0AE730}"/>
              </a:ext>
            </a:extLst>
          </p:cNvPr>
          <p:cNvSpPr/>
          <p:nvPr/>
        </p:nvSpPr>
        <p:spPr>
          <a:xfrm>
            <a:off x="1199489" y="260343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ПРАВОНАРУШЕНИЯ</a:t>
            </a:r>
          </a:p>
        </p:txBody>
      </p:sp>
      <p:pic>
        <p:nvPicPr>
          <p:cNvPr id="12" name="Рисунок 11" descr="6d14305b7edd4bfec80acb738891589f.png">
            <a:extLst>
              <a:ext uri="{FF2B5EF4-FFF2-40B4-BE49-F238E27FC236}">
                <a16:creationId xmlns:a16="http://schemas.microsoft.com/office/drawing/2014/main" id="{91F297D0-CD95-4CFC-80EE-DC291DEF7E46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200395" y="131564"/>
            <a:ext cx="859191" cy="769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356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59B653FF-7910-4368-B6BA-A800D3CD8AB3}"/>
              </a:ext>
            </a:extLst>
          </p:cNvPr>
          <p:cNvSpPr/>
          <p:nvPr/>
        </p:nvSpPr>
        <p:spPr>
          <a:xfrm>
            <a:off x="-17501" y="880752"/>
            <a:ext cx="9161499" cy="5994439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  <a:alpha val="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endParaRPr lang="ru-RU" sz="1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091121245"/>
              </p:ext>
            </p:extLst>
          </p:nvPr>
        </p:nvGraphicFramePr>
        <p:xfrm>
          <a:off x="267927" y="1160488"/>
          <a:ext cx="4211782" cy="24268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740562102"/>
              </p:ext>
            </p:extLst>
          </p:nvPr>
        </p:nvGraphicFramePr>
        <p:xfrm>
          <a:off x="344550" y="4030043"/>
          <a:ext cx="4313382" cy="28451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AutoShape 8" descr="https://www.insidesources.com/wp-content/uploads/2018/07/bigstock-Breaking-The-Bank-488145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AutoShape 10" descr="https://www.insidesources.com/wp-content/uploads/2018/07/bigstock-Breaking-The-Bank-488145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AutoShape 12" descr="https://www.insidesources.com/wp-content/uploads/2018/07/bigstock-Breaking-The-Bank-488145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6" name="TextBox 2"/>
          <p:cNvSpPr txBox="1"/>
          <p:nvPr/>
        </p:nvSpPr>
        <p:spPr>
          <a:xfrm rot="16200000">
            <a:off x="-245026" y="5318748"/>
            <a:ext cx="84098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solidFill>
                  <a:prstClr val="black"/>
                </a:solidFill>
              </a:rPr>
              <a:t>тыс. руб.</a:t>
            </a:r>
          </a:p>
        </p:txBody>
      </p:sp>
      <p:sp>
        <p:nvSpPr>
          <p:cNvPr id="17" name="TextBox 2"/>
          <p:cNvSpPr txBox="1"/>
          <p:nvPr/>
        </p:nvSpPr>
        <p:spPr>
          <a:xfrm rot="16200000">
            <a:off x="-272186" y="2400236"/>
            <a:ext cx="84098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solidFill>
                  <a:prstClr val="black"/>
                </a:solidFill>
              </a:rPr>
              <a:t>тыс. руб.</a:t>
            </a:r>
          </a:p>
        </p:txBody>
      </p:sp>
      <p:pic>
        <p:nvPicPr>
          <p:cNvPr id="1045" name="Picture 21" descr="http://www.shreveportmunicipalauditorium.com/wp-content/uploads/2016/07/fancyline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Chalk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68746" y="3650645"/>
            <a:ext cx="4717764" cy="289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id="{E8DB9653-E3A8-4231-BA00-1F64FA328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9235" y="6578599"/>
            <a:ext cx="1514763" cy="288029"/>
          </a:xfrm>
        </p:spPr>
        <p:txBody>
          <a:bodyPr/>
          <a:lstStyle/>
          <a:p>
            <a:pPr algn="r"/>
            <a:fld id="{AA00D778-7FD4-4A53-9280-583F47611C41}" type="slidenum">
              <a:rPr lang="ru-RU" sz="1050" smtClean="0">
                <a:solidFill>
                  <a:prstClr val="black"/>
                </a:solidFill>
              </a:rPr>
              <a:pPr algn="r"/>
              <a:t>3</a:t>
            </a:fld>
            <a:endParaRPr lang="ru-RU" sz="1050" dirty="0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537180" y="664788"/>
            <a:ext cx="46467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с двумя скругленными противолежащими углами 21">
            <a:extLst>
              <a:ext uri="{FF2B5EF4-FFF2-40B4-BE49-F238E27FC236}">
                <a16:creationId xmlns:a16="http://schemas.microsoft.com/office/drawing/2014/main" id="{41302D86-E6C4-47C6-8B00-10130E8D4276}"/>
              </a:ext>
            </a:extLst>
          </p:cNvPr>
          <p:cNvSpPr/>
          <p:nvPr/>
        </p:nvSpPr>
        <p:spPr bwMode="auto">
          <a:xfrm>
            <a:off x="4765137" y="2467965"/>
            <a:ext cx="3987869" cy="419965"/>
          </a:xfrm>
          <a:prstGeom prst="round2Diag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i="1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Финансовый результат</a:t>
            </a:r>
            <a:r>
              <a:rPr lang="ru-RU" i="1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i="1" dirty="0" err="1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400" i="1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CF49165-BBEE-476D-AB59-B3655DABD6F0}"/>
              </a:ext>
            </a:extLst>
          </p:cNvPr>
          <p:cNvSpPr txBox="1"/>
          <p:nvPr/>
        </p:nvSpPr>
        <p:spPr>
          <a:xfrm rot="10800000" flipV="1">
            <a:off x="4828188" y="4385542"/>
            <a:ext cx="194632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n w="0"/>
              </a:rPr>
              <a:t>январь - февраль  2025 года</a:t>
            </a:r>
          </a:p>
          <a:p>
            <a:pPr algn="ctr"/>
            <a:endParaRPr lang="ru-RU" sz="1200" dirty="0">
              <a:ln w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21E4AA9-4F2A-4A14-BF2D-E6DE59001DCB}"/>
              </a:ext>
            </a:extLst>
          </p:cNvPr>
          <p:cNvSpPr txBox="1"/>
          <p:nvPr/>
        </p:nvSpPr>
        <p:spPr>
          <a:xfrm>
            <a:off x="7214134" y="4370598"/>
            <a:ext cx="191859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n w="0"/>
              </a:rPr>
              <a:t>январь -февраль 2026 года </a:t>
            </a:r>
          </a:p>
          <a:p>
            <a:pPr algn="ctr"/>
            <a:endParaRPr lang="ru-RU" sz="1200" dirty="0">
              <a:ln w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03ED2764-33D6-45AE-A20B-E36107C345B1}"/>
              </a:ext>
            </a:extLst>
          </p:cNvPr>
          <p:cNvSpPr/>
          <p:nvPr/>
        </p:nvSpPr>
        <p:spPr>
          <a:xfrm>
            <a:off x="4724446" y="4634005"/>
            <a:ext cx="423802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just"/>
            <a:endParaRPr lang="ru-RU" sz="1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id="{E60E1B5B-F969-41AF-A71E-C65EF5D0F579}"/>
              </a:ext>
            </a:extLst>
          </p:cNvPr>
          <p:cNvCxnSpPr>
            <a:cxnSpLocks/>
          </p:cNvCxnSpPr>
          <p:nvPr/>
        </p:nvCxnSpPr>
        <p:spPr>
          <a:xfrm>
            <a:off x="4828188" y="4661360"/>
            <a:ext cx="4034480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D0C67891-3F75-40D6-8D82-7B2762299A3D}"/>
              </a:ext>
            </a:extLst>
          </p:cNvPr>
          <p:cNvSpPr txBox="1"/>
          <p:nvPr/>
        </p:nvSpPr>
        <p:spPr>
          <a:xfrm flipH="1">
            <a:off x="7382340" y="3599254"/>
            <a:ext cx="10042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+ 15 822,7</a:t>
            </a:r>
          </a:p>
        </p:txBody>
      </p:sp>
      <p:sp>
        <p:nvSpPr>
          <p:cNvPr id="13" name="Стрелка вниз 12"/>
          <p:cNvSpPr/>
          <p:nvPr/>
        </p:nvSpPr>
        <p:spPr>
          <a:xfrm rot="10800000">
            <a:off x="7565838" y="3940195"/>
            <a:ext cx="637280" cy="443115"/>
          </a:xfrm>
          <a:prstGeom prst="downArrow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8224">
                <a:schemeClr val="accent1">
                  <a:lumMod val="40000"/>
                  <a:lumOff val="60000"/>
                </a:schemeClr>
              </a:gs>
              <a:gs pos="84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">
            <a:extLst>
              <a:ext uri="{FF2B5EF4-FFF2-40B4-BE49-F238E27FC236}">
                <a16:creationId xmlns:a16="http://schemas.microsoft.com/office/drawing/2014/main" id="{A0572A91-692A-D33B-5E83-7366BB85C232}"/>
              </a:ext>
            </a:extLst>
          </p:cNvPr>
          <p:cNvSpPr/>
          <p:nvPr/>
        </p:nvSpPr>
        <p:spPr>
          <a:xfrm>
            <a:off x="1531498" y="6151720"/>
            <a:ext cx="547983" cy="220139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139,0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0C67891-3F75-40D6-8D82-7B2762299A3D}"/>
              </a:ext>
            </a:extLst>
          </p:cNvPr>
          <p:cNvSpPr txBox="1"/>
          <p:nvPr/>
        </p:nvSpPr>
        <p:spPr>
          <a:xfrm flipH="1">
            <a:off x="5052123" y="2828372"/>
            <a:ext cx="10904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+ 170 651,0</a:t>
            </a:r>
          </a:p>
        </p:txBody>
      </p:sp>
      <p:sp>
        <p:nvSpPr>
          <p:cNvPr id="33" name="Стрелка вниз 32"/>
          <p:cNvSpPr/>
          <p:nvPr/>
        </p:nvSpPr>
        <p:spPr>
          <a:xfrm rot="10800000">
            <a:off x="5343145" y="3067871"/>
            <a:ext cx="637281" cy="1343461"/>
          </a:xfrm>
          <a:prstGeom prst="downArrow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8224">
                <a:schemeClr val="accent1">
                  <a:lumMod val="40000"/>
                  <a:lumOff val="60000"/>
                </a:schemeClr>
              </a:gs>
              <a:gs pos="84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45914028-A9DB-43B5-AFD7-BFA3DBF6777A}"/>
              </a:ext>
            </a:extLst>
          </p:cNvPr>
          <p:cNvSpPr/>
          <p:nvPr/>
        </p:nvSpPr>
        <p:spPr>
          <a:xfrm>
            <a:off x="17503" y="0"/>
            <a:ext cx="9144000" cy="84609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2DD9C158-65D1-41AB-BA87-BAB596DEC54A}"/>
              </a:ext>
            </a:extLst>
          </p:cNvPr>
          <p:cNvSpPr/>
          <p:nvPr/>
        </p:nvSpPr>
        <p:spPr>
          <a:xfrm>
            <a:off x="1230371" y="296361"/>
            <a:ext cx="45638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ФИНАНСОВОЕ СОСТОЯНИЕ</a:t>
            </a:r>
          </a:p>
        </p:txBody>
      </p:sp>
      <p:grpSp>
        <p:nvGrpSpPr>
          <p:cNvPr id="41" name="그룹 52">
            <a:extLst>
              <a:ext uri="{FF2B5EF4-FFF2-40B4-BE49-F238E27FC236}">
                <a16:creationId xmlns:a16="http://schemas.microsoft.com/office/drawing/2014/main" id="{1CCFC9F4-911E-4F91-9A57-4DEF539662CE}"/>
              </a:ext>
            </a:extLst>
          </p:cNvPr>
          <p:cNvGrpSpPr/>
          <p:nvPr/>
        </p:nvGrpSpPr>
        <p:grpSpPr>
          <a:xfrm>
            <a:off x="148308" y="207860"/>
            <a:ext cx="817610" cy="740322"/>
            <a:chOff x="2096274" y="1561337"/>
            <a:chExt cx="390525" cy="390525"/>
          </a:xfrm>
          <a:solidFill>
            <a:sysClr val="window" lastClr="FFFFFF"/>
          </a:solidFill>
        </p:grpSpPr>
        <p:sp>
          <p:nvSpPr>
            <p:cNvPr id="42" name="자유형: 도형 53">
              <a:extLst>
                <a:ext uri="{FF2B5EF4-FFF2-40B4-BE49-F238E27FC236}">
                  <a16:creationId xmlns:a16="http://schemas.microsoft.com/office/drawing/2014/main" id="{6C4A8C15-5CF4-4864-B554-3B4DFF7F12FA}"/>
                </a:ext>
              </a:extLst>
            </p:cNvPr>
            <p:cNvSpPr/>
            <p:nvPr/>
          </p:nvSpPr>
          <p:spPr>
            <a:xfrm>
              <a:off x="2096274" y="1561337"/>
              <a:ext cx="390525" cy="390525"/>
            </a:xfrm>
            <a:custGeom>
              <a:avLst/>
              <a:gdLst>
                <a:gd name="connsiteX0" fmla="*/ 376692 w 390525"/>
                <a:gd name="connsiteY0" fmla="*/ 342900 h 390525"/>
                <a:gd name="connsiteX1" fmla="*/ 51699 w 390525"/>
                <a:gd name="connsiteY1" fmla="*/ 342900 h 390525"/>
                <a:gd name="connsiteX2" fmla="*/ 51699 w 390525"/>
                <a:gd name="connsiteY2" fmla="*/ 18288 h 390525"/>
                <a:gd name="connsiteX3" fmla="*/ 40555 w 390525"/>
                <a:gd name="connsiteY3" fmla="*/ 7144 h 390525"/>
                <a:gd name="connsiteX4" fmla="*/ 18552 w 390525"/>
                <a:gd name="connsiteY4" fmla="*/ 7144 h 390525"/>
                <a:gd name="connsiteX5" fmla="*/ 7218 w 390525"/>
                <a:gd name="connsiteY5" fmla="*/ 17050 h 390525"/>
                <a:gd name="connsiteX6" fmla="*/ 18267 w 390525"/>
                <a:gd name="connsiteY6" fmla="*/ 29432 h 390525"/>
                <a:gd name="connsiteX7" fmla="*/ 29411 w 390525"/>
                <a:gd name="connsiteY7" fmla="*/ 29432 h 390525"/>
                <a:gd name="connsiteX8" fmla="*/ 29411 w 390525"/>
                <a:gd name="connsiteY8" fmla="*/ 74009 h 390525"/>
                <a:gd name="connsiteX9" fmla="*/ 18552 w 390525"/>
                <a:gd name="connsiteY9" fmla="*/ 74009 h 390525"/>
                <a:gd name="connsiteX10" fmla="*/ 7218 w 390525"/>
                <a:gd name="connsiteY10" fmla="*/ 83915 h 390525"/>
                <a:gd name="connsiteX11" fmla="*/ 18267 w 390525"/>
                <a:gd name="connsiteY11" fmla="*/ 96298 h 390525"/>
                <a:gd name="connsiteX12" fmla="*/ 29411 w 390525"/>
                <a:gd name="connsiteY12" fmla="*/ 96298 h 390525"/>
                <a:gd name="connsiteX13" fmla="*/ 29411 w 390525"/>
                <a:gd name="connsiteY13" fmla="*/ 140875 h 390525"/>
                <a:gd name="connsiteX14" fmla="*/ 18552 w 390525"/>
                <a:gd name="connsiteY14" fmla="*/ 140875 h 390525"/>
                <a:gd name="connsiteX15" fmla="*/ 7218 w 390525"/>
                <a:gd name="connsiteY15" fmla="*/ 150781 h 390525"/>
                <a:gd name="connsiteX16" fmla="*/ 18267 w 390525"/>
                <a:gd name="connsiteY16" fmla="*/ 163163 h 390525"/>
                <a:gd name="connsiteX17" fmla="*/ 29411 w 390525"/>
                <a:gd name="connsiteY17" fmla="*/ 163163 h 390525"/>
                <a:gd name="connsiteX18" fmla="*/ 29411 w 390525"/>
                <a:gd name="connsiteY18" fmla="*/ 207740 h 390525"/>
                <a:gd name="connsiteX19" fmla="*/ 18552 w 390525"/>
                <a:gd name="connsiteY19" fmla="*/ 207740 h 390525"/>
                <a:gd name="connsiteX20" fmla="*/ 7218 w 390525"/>
                <a:gd name="connsiteY20" fmla="*/ 217646 h 390525"/>
                <a:gd name="connsiteX21" fmla="*/ 18267 w 390525"/>
                <a:gd name="connsiteY21" fmla="*/ 230029 h 390525"/>
                <a:gd name="connsiteX22" fmla="*/ 29411 w 390525"/>
                <a:gd name="connsiteY22" fmla="*/ 230029 h 390525"/>
                <a:gd name="connsiteX23" fmla="*/ 29411 w 390525"/>
                <a:gd name="connsiteY23" fmla="*/ 275368 h 390525"/>
                <a:gd name="connsiteX24" fmla="*/ 18552 w 390525"/>
                <a:gd name="connsiteY24" fmla="*/ 275368 h 390525"/>
                <a:gd name="connsiteX25" fmla="*/ 7218 w 390525"/>
                <a:gd name="connsiteY25" fmla="*/ 285274 h 390525"/>
                <a:gd name="connsiteX26" fmla="*/ 18267 w 390525"/>
                <a:gd name="connsiteY26" fmla="*/ 297656 h 390525"/>
                <a:gd name="connsiteX27" fmla="*/ 29411 w 390525"/>
                <a:gd name="connsiteY27" fmla="*/ 297656 h 390525"/>
                <a:gd name="connsiteX28" fmla="*/ 29411 w 390525"/>
                <a:gd name="connsiteY28" fmla="*/ 342995 h 390525"/>
                <a:gd name="connsiteX29" fmla="*/ 18552 w 390525"/>
                <a:gd name="connsiteY29" fmla="*/ 342995 h 390525"/>
                <a:gd name="connsiteX30" fmla="*/ 7218 w 390525"/>
                <a:gd name="connsiteY30" fmla="*/ 352901 h 390525"/>
                <a:gd name="connsiteX31" fmla="*/ 18267 w 390525"/>
                <a:gd name="connsiteY31" fmla="*/ 365284 h 390525"/>
                <a:gd name="connsiteX32" fmla="*/ 29411 w 390525"/>
                <a:gd name="connsiteY32" fmla="*/ 365284 h 390525"/>
                <a:gd name="connsiteX33" fmla="*/ 29411 w 390525"/>
                <a:gd name="connsiteY33" fmla="*/ 376142 h 390525"/>
                <a:gd name="connsiteX34" fmla="*/ 39317 w 390525"/>
                <a:gd name="connsiteY34" fmla="*/ 387477 h 390525"/>
                <a:gd name="connsiteX35" fmla="*/ 51699 w 390525"/>
                <a:gd name="connsiteY35" fmla="*/ 376428 h 390525"/>
                <a:gd name="connsiteX36" fmla="*/ 51699 w 390525"/>
                <a:gd name="connsiteY36" fmla="*/ 365284 h 390525"/>
                <a:gd name="connsiteX37" fmla="*/ 97038 w 390525"/>
                <a:gd name="connsiteY37" fmla="*/ 365284 h 390525"/>
                <a:gd name="connsiteX38" fmla="*/ 97038 w 390525"/>
                <a:gd name="connsiteY38" fmla="*/ 376142 h 390525"/>
                <a:gd name="connsiteX39" fmla="*/ 106944 w 390525"/>
                <a:gd name="connsiteY39" fmla="*/ 387477 h 390525"/>
                <a:gd name="connsiteX40" fmla="*/ 119327 w 390525"/>
                <a:gd name="connsiteY40" fmla="*/ 376428 h 390525"/>
                <a:gd name="connsiteX41" fmla="*/ 119327 w 390525"/>
                <a:gd name="connsiteY41" fmla="*/ 365284 h 390525"/>
                <a:gd name="connsiteX42" fmla="*/ 163904 w 390525"/>
                <a:gd name="connsiteY42" fmla="*/ 365284 h 390525"/>
                <a:gd name="connsiteX43" fmla="*/ 163904 w 390525"/>
                <a:gd name="connsiteY43" fmla="*/ 376142 h 390525"/>
                <a:gd name="connsiteX44" fmla="*/ 173810 w 390525"/>
                <a:gd name="connsiteY44" fmla="*/ 387477 h 390525"/>
                <a:gd name="connsiteX45" fmla="*/ 186192 w 390525"/>
                <a:gd name="connsiteY45" fmla="*/ 376428 h 390525"/>
                <a:gd name="connsiteX46" fmla="*/ 186192 w 390525"/>
                <a:gd name="connsiteY46" fmla="*/ 365284 h 390525"/>
                <a:gd name="connsiteX47" fmla="*/ 230769 w 390525"/>
                <a:gd name="connsiteY47" fmla="*/ 365284 h 390525"/>
                <a:gd name="connsiteX48" fmla="*/ 230769 w 390525"/>
                <a:gd name="connsiteY48" fmla="*/ 376142 h 390525"/>
                <a:gd name="connsiteX49" fmla="*/ 240675 w 390525"/>
                <a:gd name="connsiteY49" fmla="*/ 387477 h 390525"/>
                <a:gd name="connsiteX50" fmla="*/ 253058 w 390525"/>
                <a:gd name="connsiteY50" fmla="*/ 376428 h 390525"/>
                <a:gd name="connsiteX51" fmla="*/ 253058 w 390525"/>
                <a:gd name="connsiteY51" fmla="*/ 365284 h 390525"/>
                <a:gd name="connsiteX52" fmla="*/ 297635 w 390525"/>
                <a:gd name="connsiteY52" fmla="*/ 365284 h 390525"/>
                <a:gd name="connsiteX53" fmla="*/ 297635 w 390525"/>
                <a:gd name="connsiteY53" fmla="*/ 376142 h 390525"/>
                <a:gd name="connsiteX54" fmla="*/ 307541 w 390525"/>
                <a:gd name="connsiteY54" fmla="*/ 387477 h 390525"/>
                <a:gd name="connsiteX55" fmla="*/ 319923 w 390525"/>
                <a:gd name="connsiteY55" fmla="*/ 376428 h 390525"/>
                <a:gd name="connsiteX56" fmla="*/ 319923 w 390525"/>
                <a:gd name="connsiteY56" fmla="*/ 365284 h 390525"/>
                <a:gd name="connsiteX57" fmla="*/ 365262 w 390525"/>
                <a:gd name="connsiteY57" fmla="*/ 365284 h 390525"/>
                <a:gd name="connsiteX58" fmla="*/ 365262 w 390525"/>
                <a:gd name="connsiteY58" fmla="*/ 376428 h 390525"/>
                <a:gd name="connsiteX59" fmla="*/ 372882 w 390525"/>
                <a:gd name="connsiteY59" fmla="*/ 387001 h 390525"/>
                <a:gd name="connsiteX60" fmla="*/ 387551 w 390525"/>
                <a:gd name="connsiteY60" fmla="*/ 376428 h 390525"/>
                <a:gd name="connsiteX61" fmla="*/ 387551 w 390525"/>
                <a:gd name="connsiteY61" fmla="*/ 353854 h 390525"/>
                <a:gd name="connsiteX62" fmla="*/ 376692 w 390525"/>
                <a:gd name="connsiteY62" fmla="*/ 34290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90525" h="390525">
                  <a:moveTo>
                    <a:pt x="376692" y="342900"/>
                  </a:moveTo>
                  <a:lnTo>
                    <a:pt x="51699" y="342900"/>
                  </a:lnTo>
                  <a:lnTo>
                    <a:pt x="51699" y="18288"/>
                  </a:lnTo>
                  <a:cubicBezTo>
                    <a:pt x="51699" y="12097"/>
                    <a:pt x="46746" y="7144"/>
                    <a:pt x="40555" y="7144"/>
                  </a:cubicBezTo>
                  <a:lnTo>
                    <a:pt x="18552" y="7144"/>
                  </a:lnTo>
                  <a:cubicBezTo>
                    <a:pt x="12837" y="7144"/>
                    <a:pt x="7789" y="11335"/>
                    <a:pt x="7218" y="17050"/>
                  </a:cubicBezTo>
                  <a:cubicBezTo>
                    <a:pt x="6456" y="23813"/>
                    <a:pt x="11694" y="29432"/>
                    <a:pt x="18267" y="29432"/>
                  </a:cubicBezTo>
                  <a:lnTo>
                    <a:pt x="29411" y="29432"/>
                  </a:lnTo>
                  <a:lnTo>
                    <a:pt x="29411" y="74009"/>
                  </a:lnTo>
                  <a:lnTo>
                    <a:pt x="18552" y="74009"/>
                  </a:lnTo>
                  <a:cubicBezTo>
                    <a:pt x="12837" y="74009"/>
                    <a:pt x="7789" y="78200"/>
                    <a:pt x="7218" y="83915"/>
                  </a:cubicBezTo>
                  <a:cubicBezTo>
                    <a:pt x="6456" y="90678"/>
                    <a:pt x="11694" y="96298"/>
                    <a:pt x="18267" y="96298"/>
                  </a:cubicBezTo>
                  <a:lnTo>
                    <a:pt x="29411" y="96298"/>
                  </a:lnTo>
                  <a:lnTo>
                    <a:pt x="29411" y="140875"/>
                  </a:lnTo>
                  <a:lnTo>
                    <a:pt x="18552" y="140875"/>
                  </a:lnTo>
                  <a:cubicBezTo>
                    <a:pt x="12837" y="140875"/>
                    <a:pt x="7789" y="145066"/>
                    <a:pt x="7218" y="150781"/>
                  </a:cubicBezTo>
                  <a:cubicBezTo>
                    <a:pt x="6456" y="157544"/>
                    <a:pt x="11694" y="163163"/>
                    <a:pt x="18267" y="163163"/>
                  </a:cubicBezTo>
                  <a:lnTo>
                    <a:pt x="29411" y="163163"/>
                  </a:lnTo>
                  <a:lnTo>
                    <a:pt x="29411" y="207740"/>
                  </a:lnTo>
                  <a:lnTo>
                    <a:pt x="18552" y="207740"/>
                  </a:lnTo>
                  <a:cubicBezTo>
                    <a:pt x="12837" y="207740"/>
                    <a:pt x="7789" y="211931"/>
                    <a:pt x="7218" y="217646"/>
                  </a:cubicBezTo>
                  <a:cubicBezTo>
                    <a:pt x="6456" y="224409"/>
                    <a:pt x="11694" y="230029"/>
                    <a:pt x="18267" y="230029"/>
                  </a:cubicBezTo>
                  <a:lnTo>
                    <a:pt x="29411" y="230029"/>
                  </a:lnTo>
                  <a:lnTo>
                    <a:pt x="29411" y="275368"/>
                  </a:lnTo>
                  <a:lnTo>
                    <a:pt x="18552" y="275368"/>
                  </a:lnTo>
                  <a:cubicBezTo>
                    <a:pt x="12837" y="275368"/>
                    <a:pt x="7789" y="279559"/>
                    <a:pt x="7218" y="285274"/>
                  </a:cubicBezTo>
                  <a:cubicBezTo>
                    <a:pt x="6456" y="292037"/>
                    <a:pt x="11694" y="297656"/>
                    <a:pt x="18267" y="297656"/>
                  </a:cubicBezTo>
                  <a:lnTo>
                    <a:pt x="29411" y="297656"/>
                  </a:lnTo>
                  <a:lnTo>
                    <a:pt x="29411" y="342995"/>
                  </a:lnTo>
                  <a:lnTo>
                    <a:pt x="18552" y="342995"/>
                  </a:lnTo>
                  <a:cubicBezTo>
                    <a:pt x="12837" y="342995"/>
                    <a:pt x="7789" y="347186"/>
                    <a:pt x="7218" y="352901"/>
                  </a:cubicBezTo>
                  <a:cubicBezTo>
                    <a:pt x="6456" y="359664"/>
                    <a:pt x="11694" y="365284"/>
                    <a:pt x="18267" y="365284"/>
                  </a:cubicBezTo>
                  <a:lnTo>
                    <a:pt x="29411" y="365284"/>
                  </a:lnTo>
                  <a:lnTo>
                    <a:pt x="29411" y="376142"/>
                  </a:lnTo>
                  <a:cubicBezTo>
                    <a:pt x="29411" y="381857"/>
                    <a:pt x="33602" y="386906"/>
                    <a:pt x="39317" y="387477"/>
                  </a:cubicBezTo>
                  <a:cubicBezTo>
                    <a:pt x="46080" y="388239"/>
                    <a:pt x="51699" y="383000"/>
                    <a:pt x="51699" y="376428"/>
                  </a:cubicBezTo>
                  <a:lnTo>
                    <a:pt x="51699" y="365284"/>
                  </a:lnTo>
                  <a:lnTo>
                    <a:pt x="97038" y="365284"/>
                  </a:lnTo>
                  <a:lnTo>
                    <a:pt x="97038" y="376142"/>
                  </a:lnTo>
                  <a:cubicBezTo>
                    <a:pt x="97038" y="381857"/>
                    <a:pt x="101229" y="386906"/>
                    <a:pt x="106944" y="387477"/>
                  </a:cubicBezTo>
                  <a:cubicBezTo>
                    <a:pt x="113707" y="388239"/>
                    <a:pt x="119327" y="383000"/>
                    <a:pt x="119327" y="376428"/>
                  </a:cubicBezTo>
                  <a:lnTo>
                    <a:pt x="119327" y="365284"/>
                  </a:lnTo>
                  <a:lnTo>
                    <a:pt x="163904" y="365284"/>
                  </a:lnTo>
                  <a:lnTo>
                    <a:pt x="163904" y="376142"/>
                  </a:lnTo>
                  <a:cubicBezTo>
                    <a:pt x="163904" y="381857"/>
                    <a:pt x="168095" y="386906"/>
                    <a:pt x="173810" y="387477"/>
                  </a:cubicBezTo>
                  <a:cubicBezTo>
                    <a:pt x="180573" y="388239"/>
                    <a:pt x="186192" y="383000"/>
                    <a:pt x="186192" y="376428"/>
                  </a:cubicBezTo>
                  <a:lnTo>
                    <a:pt x="186192" y="365284"/>
                  </a:lnTo>
                  <a:lnTo>
                    <a:pt x="230769" y="365284"/>
                  </a:lnTo>
                  <a:lnTo>
                    <a:pt x="230769" y="376142"/>
                  </a:lnTo>
                  <a:cubicBezTo>
                    <a:pt x="230769" y="381857"/>
                    <a:pt x="234960" y="386906"/>
                    <a:pt x="240675" y="387477"/>
                  </a:cubicBezTo>
                  <a:cubicBezTo>
                    <a:pt x="247438" y="388239"/>
                    <a:pt x="253058" y="383000"/>
                    <a:pt x="253058" y="376428"/>
                  </a:cubicBezTo>
                  <a:lnTo>
                    <a:pt x="253058" y="365284"/>
                  </a:lnTo>
                  <a:lnTo>
                    <a:pt x="297635" y="365284"/>
                  </a:lnTo>
                  <a:lnTo>
                    <a:pt x="297635" y="376142"/>
                  </a:lnTo>
                  <a:cubicBezTo>
                    <a:pt x="297635" y="381857"/>
                    <a:pt x="301826" y="386906"/>
                    <a:pt x="307541" y="387477"/>
                  </a:cubicBezTo>
                  <a:cubicBezTo>
                    <a:pt x="314304" y="388239"/>
                    <a:pt x="319923" y="383000"/>
                    <a:pt x="319923" y="376428"/>
                  </a:cubicBezTo>
                  <a:lnTo>
                    <a:pt x="319923" y="365284"/>
                  </a:lnTo>
                  <a:lnTo>
                    <a:pt x="365262" y="365284"/>
                  </a:lnTo>
                  <a:lnTo>
                    <a:pt x="365262" y="376428"/>
                  </a:lnTo>
                  <a:cubicBezTo>
                    <a:pt x="365262" y="381191"/>
                    <a:pt x="368310" y="385572"/>
                    <a:pt x="372882" y="387001"/>
                  </a:cubicBezTo>
                  <a:cubicBezTo>
                    <a:pt x="380502" y="389382"/>
                    <a:pt x="387551" y="383667"/>
                    <a:pt x="387551" y="376428"/>
                  </a:cubicBezTo>
                  <a:lnTo>
                    <a:pt x="387551" y="353854"/>
                  </a:lnTo>
                  <a:cubicBezTo>
                    <a:pt x="387551" y="347758"/>
                    <a:pt x="382693" y="342900"/>
                    <a:pt x="376692" y="3429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  <p:sp>
          <p:nvSpPr>
            <p:cNvPr id="43" name="자유형: 도형 54">
              <a:extLst>
                <a:ext uri="{FF2B5EF4-FFF2-40B4-BE49-F238E27FC236}">
                  <a16:creationId xmlns:a16="http://schemas.microsoft.com/office/drawing/2014/main" id="{813E80D6-94B8-461B-9E52-E165DF52F698}"/>
                </a:ext>
              </a:extLst>
            </p:cNvPr>
            <p:cNvSpPr/>
            <p:nvPr/>
          </p:nvSpPr>
          <p:spPr>
            <a:xfrm>
              <a:off x="2186169" y="1761934"/>
              <a:ext cx="76200" cy="123825"/>
            </a:xfrm>
            <a:custGeom>
              <a:avLst/>
              <a:gdLst>
                <a:gd name="connsiteX0" fmla="*/ 18288 w 76200"/>
                <a:gd name="connsiteY0" fmla="*/ 120015 h 123825"/>
                <a:gd name="connsiteX1" fmla="*/ 62865 w 76200"/>
                <a:gd name="connsiteY1" fmla="*/ 120015 h 123825"/>
                <a:gd name="connsiteX2" fmla="*/ 74009 w 76200"/>
                <a:gd name="connsiteY2" fmla="*/ 108871 h 123825"/>
                <a:gd name="connsiteX3" fmla="*/ 74009 w 76200"/>
                <a:gd name="connsiteY3" fmla="*/ 18288 h 123825"/>
                <a:gd name="connsiteX4" fmla="*/ 62865 w 76200"/>
                <a:gd name="connsiteY4" fmla="*/ 7144 h 123825"/>
                <a:gd name="connsiteX5" fmla="*/ 18288 w 76200"/>
                <a:gd name="connsiteY5" fmla="*/ 7144 h 123825"/>
                <a:gd name="connsiteX6" fmla="*/ 7144 w 76200"/>
                <a:gd name="connsiteY6" fmla="*/ 18288 h 123825"/>
                <a:gd name="connsiteX7" fmla="*/ 7144 w 76200"/>
                <a:gd name="connsiteY7" fmla="*/ 108966 h 123825"/>
                <a:gd name="connsiteX8" fmla="*/ 18288 w 76200"/>
                <a:gd name="connsiteY8" fmla="*/ 12001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00" h="123825">
                  <a:moveTo>
                    <a:pt x="18288" y="120015"/>
                  </a:moveTo>
                  <a:lnTo>
                    <a:pt x="62865" y="120015"/>
                  </a:lnTo>
                  <a:cubicBezTo>
                    <a:pt x="69056" y="120015"/>
                    <a:pt x="74009" y="115062"/>
                    <a:pt x="74009" y="108871"/>
                  </a:cubicBezTo>
                  <a:lnTo>
                    <a:pt x="74009" y="18288"/>
                  </a:lnTo>
                  <a:cubicBezTo>
                    <a:pt x="74009" y="12097"/>
                    <a:pt x="69056" y="7144"/>
                    <a:pt x="62865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108966"/>
                  </a:lnTo>
                  <a:cubicBezTo>
                    <a:pt x="7144" y="115062"/>
                    <a:pt x="12097" y="120015"/>
                    <a:pt x="18288" y="1200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  <p:sp>
          <p:nvSpPr>
            <p:cNvPr id="44" name="자유형: 도형 55">
              <a:extLst>
                <a:ext uri="{FF2B5EF4-FFF2-40B4-BE49-F238E27FC236}">
                  <a16:creationId xmlns:a16="http://schemas.microsoft.com/office/drawing/2014/main" id="{74E64745-2F97-4CF5-93B5-ACC1136EF93F}"/>
                </a:ext>
              </a:extLst>
            </p:cNvPr>
            <p:cNvSpPr/>
            <p:nvPr/>
          </p:nvSpPr>
          <p:spPr>
            <a:xfrm>
              <a:off x="2275323" y="1717357"/>
              <a:ext cx="76200" cy="171450"/>
            </a:xfrm>
            <a:custGeom>
              <a:avLst/>
              <a:gdLst>
                <a:gd name="connsiteX0" fmla="*/ 7144 w 76200"/>
                <a:gd name="connsiteY0" fmla="*/ 18288 h 171450"/>
                <a:gd name="connsiteX1" fmla="*/ 7144 w 76200"/>
                <a:gd name="connsiteY1" fmla="*/ 153543 h 171450"/>
                <a:gd name="connsiteX2" fmla="*/ 18288 w 76200"/>
                <a:gd name="connsiteY2" fmla="*/ 164687 h 171450"/>
                <a:gd name="connsiteX3" fmla="*/ 62865 w 76200"/>
                <a:gd name="connsiteY3" fmla="*/ 164687 h 171450"/>
                <a:gd name="connsiteX4" fmla="*/ 74009 w 76200"/>
                <a:gd name="connsiteY4" fmla="*/ 153543 h 171450"/>
                <a:gd name="connsiteX5" fmla="*/ 74009 w 76200"/>
                <a:gd name="connsiteY5" fmla="*/ 18288 h 171450"/>
                <a:gd name="connsiteX6" fmla="*/ 62865 w 76200"/>
                <a:gd name="connsiteY6" fmla="*/ 7144 h 171450"/>
                <a:gd name="connsiteX7" fmla="*/ 18288 w 76200"/>
                <a:gd name="connsiteY7" fmla="*/ 7144 h 171450"/>
                <a:gd name="connsiteX8" fmla="*/ 7144 w 76200"/>
                <a:gd name="connsiteY8" fmla="*/ 18288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00" h="171450">
                  <a:moveTo>
                    <a:pt x="7144" y="18288"/>
                  </a:moveTo>
                  <a:lnTo>
                    <a:pt x="7144" y="153543"/>
                  </a:lnTo>
                  <a:cubicBezTo>
                    <a:pt x="7144" y="159734"/>
                    <a:pt x="12097" y="164687"/>
                    <a:pt x="18288" y="164687"/>
                  </a:cubicBezTo>
                  <a:lnTo>
                    <a:pt x="62865" y="164687"/>
                  </a:lnTo>
                  <a:cubicBezTo>
                    <a:pt x="69056" y="164687"/>
                    <a:pt x="74009" y="159734"/>
                    <a:pt x="74009" y="153543"/>
                  </a:cubicBezTo>
                  <a:lnTo>
                    <a:pt x="74009" y="18288"/>
                  </a:lnTo>
                  <a:cubicBezTo>
                    <a:pt x="74009" y="12097"/>
                    <a:pt x="69056" y="7144"/>
                    <a:pt x="62865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  <p:sp>
          <p:nvSpPr>
            <p:cNvPr id="45" name="자유형: 도형 56">
              <a:extLst>
                <a:ext uri="{FF2B5EF4-FFF2-40B4-BE49-F238E27FC236}">
                  <a16:creationId xmlns:a16="http://schemas.microsoft.com/office/drawing/2014/main" id="{7828A735-6656-44B0-9C6E-269248ABA9E3}"/>
                </a:ext>
              </a:extLst>
            </p:cNvPr>
            <p:cNvSpPr/>
            <p:nvPr/>
          </p:nvSpPr>
          <p:spPr>
            <a:xfrm>
              <a:off x="2186138" y="1561337"/>
              <a:ext cx="190500" cy="161925"/>
            </a:xfrm>
            <a:custGeom>
              <a:avLst/>
              <a:gdLst>
                <a:gd name="connsiteX0" fmla="*/ 9842 w 190500"/>
                <a:gd name="connsiteY0" fmla="*/ 159258 h 161925"/>
                <a:gd name="connsiteX1" fmla="*/ 25558 w 190500"/>
                <a:gd name="connsiteY1" fmla="*/ 160496 h 161925"/>
                <a:gd name="connsiteX2" fmla="*/ 163195 w 190500"/>
                <a:gd name="connsiteY2" fmla="*/ 42481 h 161925"/>
                <a:gd name="connsiteX3" fmla="*/ 163195 w 190500"/>
                <a:gd name="connsiteY3" fmla="*/ 63818 h 161925"/>
                <a:gd name="connsiteX4" fmla="*/ 168148 w 190500"/>
                <a:gd name="connsiteY4" fmla="*/ 72295 h 161925"/>
                <a:gd name="connsiteX5" fmla="*/ 185483 w 190500"/>
                <a:gd name="connsiteY5" fmla="*/ 62865 h 161925"/>
                <a:gd name="connsiteX6" fmla="*/ 185483 w 190500"/>
                <a:gd name="connsiteY6" fmla="*/ 16669 h 161925"/>
                <a:gd name="connsiteX7" fmla="*/ 175958 w 190500"/>
                <a:gd name="connsiteY7" fmla="*/ 7144 h 161925"/>
                <a:gd name="connsiteX8" fmla="*/ 128809 w 190500"/>
                <a:gd name="connsiteY8" fmla="*/ 7144 h 161925"/>
                <a:gd name="connsiteX9" fmla="*/ 120332 w 190500"/>
                <a:gd name="connsiteY9" fmla="*/ 12097 h 161925"/>
                <a:gd name="connsiteX10" fmla="*/ 129762 w 190500"/>
                <a:gd name="connsiteY10" fmla="*/ 29432 h 161925"/>
                <a:gd name="connsiteX11" fmla="*/ 144240 w 190500"/>
                <a:gd name="connsiteY11" fmla="*/ 29432 h 161925"/>
                <a:gd name="connsiteX12" fmla="*/ 11080 w 190500"/>
                <a:gd name="connsiteY12" fmla="*/ 143542 h 161925"/>
                <a:gd name="connsiteX13" fmla="*/ 9842 w 190500"/>
                <a:gd name="connsiteY13" fmla="*/ 159258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0500" h="161925">
                  <a:moveTo>
                    <a:pt x="9842" y="159258"/>
                  </a:moveTo>
                  <a:cubicBezTo>
                    <a:pt x="13843" y="163925"/>
                    <a:pt x="20891" y="164497"/>
                    <a:pt x="25558" y="160496"/>
                  </a:cubicBezTo>
                  <a:lnTo>
                    <a:pt x="163195" y="42481"/>
                  </a:lnTo>
                  <a:lnTo>
                    <a:pt x="163195" y="63818"/>
                  </a:lnTo>
                  <a:cubicBezTo>
                    <a:pt x="163195" y="67342"/>
                    <a:pt x="165004" y="70580"/>
                    <a:pt x="168148" y="72295"/>
                  </a:cubicBezTo>
                  <a:cubicBezTo>
                    <a:pt x="176816" y="77057"/>
                    <a:pt x="185483" y="70961"/>
                    <a:pt x="185483" y="62865"/>
                  </a:cubicBezTo>
                  <a:lnTo>
                    <a:pt x="185483" y="16669"/>
                  </a:lnTo>
                  <a:cubicBezTo>
                    <a:pt x="185483" y="11430"/>
                    <a:pt x="181197" y="7144"/>
                    <a:pt x="175958" y="7144"/>
                  </a:cubicBezTo>
                  <a:lnTo>
                    <a:pt x="128809" y="7144"/>
                  </a:lnTo>
                  <a:cubicBezTo>
                    <a:pt x="125285" y="7144"/>
                    <a:pt x="122047" y="8954"/>
                    <a:pt x="120332" y="12097"/>
                  </a:cubicBezTo>
                  <a:cubicBezTo>
                    <a:pt x="115570" y="20765"/>
                    <a:pt x="121666" y="29432"/>
                    <a:pt x="129762" y="29432"/>
                  </a:cubicBezTo>
                  <a:lnTo>
                    <a:pt x="144240" y="29432"/>
                  </a:lnTo>
                  <a:lnTo>
                    <a:pt x="11080" y="143542"/>
                  </a:lnTo>
                  <a:cubicBezTo>
                    <a:pt x="6318" y="147542"/>
                    <a:pt x="5842" y="154591"/>
                    <a:pt x="9842" y="1592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  <p:sp>
          <p:nvSpPr>
            <p:cNvPr id="46" name="자유형: 도형 57">
              <a:extLst>
                <a:ext uri="{FF2B5EF4-FFF2-40B4-BE49-F238E27FC236}">
                  <a16:creationId xmlns:a16="http://schemas.microsoft.com/office/drawing/2014/main" id="{F620559C-F2AD-48AD-AE1F-CA31BA6E7536}"/>
                </a:ext>
              </a:extLst>
            </p:cNvPr>
            <p:cNvSpPr/>
            <p:nvPr/>
          </p:nvSpPr>
          <p:spPr>
            <a:xfrm>
              <a:off x="2353367" y="1605938"/>
              <a:ext cx="95250" cy="276225"/>
            </a:xfrm>
            <a:custGeom>
              <a:avLst/>
              <a:gdLst>
                <a:gd name="connsiteX0" fmla="*/ 40542 w 95250"/>
                <a:gd name="connsiteY0" fmla="*/ 276011 h 276225"/>
                <a:gd name="connsiteX1" fmla="*/ 62830 w 95250"/>
                <a:gd name="connsiteY1" fmla="*/ 276011 h 276225"/>
                <a:gd name="connsiteX2" fmla="*/ 73975 w 95250"/>
                <a:gd name="connsiteY2" fmla="*/ 264866 h 276225"/>
                <a:gd name="connsiteX3" fmla="*/ 73975 w 95250"/>
                <a:gd name="connsiteY3" fmla="*/ 85130 h 276225"/>
                <a:gd name="connsiteX4" fmla="*/ 84928 w 95250"/>
                <a:gd name="connsiteY4" fmla="*/ 85130 h 276225"/>
                <a:gd name="connsiteX5" fmla="*/ 92834 w 95250"/>
                <a:gd name="connsiteY5" fmla="*/ 82082 h 276225"/>
                <a:gd name="connsiteX6" fmla="*/ 94453 w 95250"/>
                <a:gd name="connsiteY6" fmla="*/ 67794 h 276225"/>
                <a:gd name="connsiteX7" fmla="*/ 61021 w 95250"/>
                <a:gd name="connsiteY7" fmla="*/ 11787 h 276225"/>
                <a:gd name="connsiteX8" fmla="*/ 42447 w 95250"/>
                <a:gd name="connsiteY8" fmla="*/ 11787 h 276225"/>
                <a:gd name="connsiteX9" fmla="*/ 9014 w 95250"/>
                <a:gd name="connsiteY9" fmla="*/ 67794 h 276225"/>
                <a:gd name="connsiteX10" fmla="*/ 8443 w 95250"/>
                <a:gd name="connsiteY10" fmla="*/ 79224 h 276225"/>
                <a:gd name="connsiteX11" fmla="*/ 18253 w 95250"/>
                <a:gd name="connsiteY11" fmla="*/ 85130 h 276225"/>
                <a:gd name="connsiteX12" fmla="*/ 29398 w 95250"/>
                <a:gd name="connsiteY12" fmla="*/ 85130 h 276225"/>
                <a:gd name="connsiteX13" fmla="*/ 29398 w 95250"/>
                <a:gd name="connsiteY13" fmla="*/ 264962 h 276225"/>
                <a:gd name="connsiteX14" fmla="*/ 40542 w 95250"/>
                <a:gd name="connsiteY14" fmla="*/ 276011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5250" h="276225">
                  <a:moveTo>
                    <a:pt x="40542" y="276011"/>
                  </a:moveTo>
                  <a:lnTo>
                    <a:pt x="62830" y="276011"/>
                  </a:lnTo>
                  <a:cubicBezTo>
                    <a:pt x="69022" y="276011"/>
                    <a:pt x="73975" y="271058"/>
                    <a:pt x="73975" y="264866"/>
                  </a:cubicBezTo>
                  <a:lnTo>
                    <a:pt x="73975" y="85130"/>
                  </a:lnTo>
                  <a:lnTo>
                    <a:pt x="84928" y="85130"/>
                  </a:lnTo>
                  <a:cubicBezTo>
                    <a:pt x="87881" y="85130"/>
                    <a:pt x="90739" y="84082"/>
                    <a:pt x="92834" y="82082"/>
                  </a:cubicBezTo>
                  <a:cubicBezTo>
                    <a:pt x="96835" y="78176"/>
                    <a:pt x="97311" y="72176"/>
                    <a:pt x="94453" y="67794"/>
                  </a:cubicBezTo>
                  <a:lnTo>
                    <a:pt x="61021" y="11787"/>
                  </a:lnTo>
                  <a:cubicBezTo>
                    <a:pt x="56925" y="5596"/>
                    <a:pt x="46638" y="5596"/>
                    <a:pt x="42447" y="11787"/>
                  </a:cubicBezTo>
                  <a:lnTo>
                    <a:pt x="9014" y="67794"/>
                  </a:lnTo>
                  <a:cubicBezTo>
                    <a:pt x="6728" y="71223"/>
                    <a:pt x="6538" y="75605"/>
                    <a:pt x="8443" y="79224"/>
                  </a:cubicBezTo>
                  <a:cubicBezTo>
                    <a:pt x="10348" y="82844"/>
                    <a:pt x="14158" y="85130"/>
                    <a:pt x="18253" y="85130"/>
                  </a:cubicBezTo>
                  <a:lnTo>
                    <a:pt x="29398" y="85130"/>
                  </a:lnTo>
                  <a:lnTo>
                    <a:pt x="29398" y="264962"/>
                  </a:lnTo>
                  <a:cubicBezTo>
                    <a:pt x="29398" y="271058"/>
                    <a:pt x="34351" y="276011"/>
                    <a:pt x="40542" y="2760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</p:grpSp>
      <p:sp>
        <p:nvSpPr>
          <p:cNvPr id="37" name="Скругленный прямоугольник 36"/>
          <p:cNvSpPr/>
          <p:nvPr/>
        </p:nvSpPr>
        <p:spPr>
          <a:xfrm>
            <a:off x="1513573" y="2561783"/>
            <a:ext cx="678307" cy="25926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4,7 раза больше</a:t>
            </a:r>
          </a:p>
        </p:txBody>
      </p:sp>
    </p:spTree>
    <p:extLst>
      <p:ext uri="{BB962C8B-B14F-4D97-AF65-F5344CB8AC3E}">
        <p14:creationId xmlns:p14="http://schemas.microsoft.com/office/powerpoint/2010/main" val="1063979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59B653FF-7910-4368-B6BA-A800D3CD8AB3}"/>
              </a:ext>
            </a:extLst>
          </p:cNvPr>
          <p:cNvSpPr/>
          <p:nvPr/>
        </p:nvSpPr>
        <p:spPr>
          <a:xfrm>
            <a:off x="-4391" y="890228"/>
            <a:ext cx="9144000" cy="5967772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  <a:alpha val="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1" name="Диаграмма 40"/>
          <p:cNvGraphicFramePr/>
          <p:nvPr>
            <p:extLst>
              <p:ext uri="{D42A27DB-BD31-4B8C-83A1-F6EECF244321}">
                <p14:modId xmlns:p14="http://schemas.microsoft.com/office/powerpoint/2010/main" val="1413939755"/>
              </p:ext>
            </p:extLst>
          </p:nvPr>
        </p:nvGraphicFramePr>
        <p:xfrm>
          <a:off x="233479" y="1775860"/>
          <a:ext cx="3469050" cy="3327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EEEC120-D874-4783-BD63-D2A9333E4587}"/>
              </a:ext>
            </a:extLst>
          </p:cNvPr>
          <p:cNvSpPr txBox="1"/>
          <p:nvPr/>
        </p:nvSpPr>
        <p:spPr>
          <a:xfrm>
            <a:off x="1685919" y="743620"/>
            <a:ext cx="76569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ДЕБИТОРСКАЯ И КРЕДИТОРСКАЯ ЗАДОЛЖЕННОСТИ </a:t>
            </a: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080231905"/>
              </p:ext>
            </p:extLst>
          </p:nvPr>
        </p:nvGraphicFramePr>
        <p:xfrm>
          <a:off x="5111237" y="3183212"/>
          <a:ext cx="3932162" cy="31773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2"/>
          <p:cNvSpPr txBox="1"/>
          <p:nvPr/>
        </p:nvSpPr>
        <p:spPr>
          <a:xfrm rot="16200000">
            <a:off x="-294080" y="2693240"/>
            <a:ext cx="84098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solidFill>
                  <a:prstClr val="black"/>
                </a:solidFill>
              </a:rPr>
              <a:t>млн. руб.</a:t>
            </a:r>
          </a:p>
        </p:txBody>
      </p:sp>
      <p:sp>
        <p:nvSpPr>
          <p:cNvPr id="10" name="TextBox 2"/>
          <p:cNvSpPr txBox="1"/>
          <p:nvPr/>
        </p:nvSpPr>
        <p:spPr>
          <a:xfrm rot="16200000">
            <a:off x="4169075" y="4903466"/>
            <a:ext cx="84098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solidFill>
                  <a:prstClr val="black"/>
                </a:solidFill>
              </a:rPr>
              <a:t>млн. руб.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651224" y="2908360"/>
            <a:ext cx="570810" cy="22125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109,0</a:t>
            </a:r>
          </a:p>
        </p:txBody>
      </p:sp>
      <p:cxnSp>
        <p:nvCxnSpPr>
          <p:cNvPr id="19" name="Прямая со стрелкой 18"/>
          <p:cNvCxnSpPr/>
          <p:nvPr/>
        </p:nvCxnSpPr>
        <p:spPr>
          <a:xfrm flipH="1">
            <a:off x="3249193" y="3806797"/>
            <a:ext cx="216542" cy="0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AutoShape 2" descr="https://imgp.golos.io/0x0/https:/s00.yaplakal.com/pics/pics_original/9/3/3/1045433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1" name="AutoShape 4" descr="https://imgp.golos.io/0x0/https:/s00.yaplakal.com/pics/pics_original/9/3/3/10454339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5136" y="1466581"/>
            <a:ext cx="2460342" cy="1527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AutoShape 4" descr="https://banki.biz.ua/wp-content/uploads/2018/06/kak_vernut__dol_rus-1024x683.jpe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138085" y="2922604"/>
            <a:ext cx="547834" cy="226091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119,0</a:t>
            </a:r>
          </a:p>
        </p:txBody>
      </p:sp>
      <p:sp>
        <p:nvSpPr>
          <p:cNvPr id="11" name="Номер слайда 10">
            <a:extLst>
              <a:ext uri="{FF2B5EF4-FFF2-40B4-BE49-F238E27FC236}">
                <a16:creationId xmlns:a16="http://schemas.microsoft.com/office/drawing/2014/main" id="{A8BD372C-2219-46F0-8532-933CDB736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576344" y="6578709"/>
            <a:ext cx="1567655" cy="271183"/>
          </a:xfrm>
        </p:spPr>
        <p:txBody>
          <a:bodyPr/>
          <a:lstStyle/>
          <a:p>
            <a:pPr algn="r"/>
            <a:fld id="{AA00D778-7FD4-4A53-9280-583F47611C41}" type="slidenum">
              <a:rPr lang="ru-RU" sz="1050" smtClean="0">
                <a:solidFill>
                  <a:prstClr val="black"/>
                </a:solidFill>
              </a:rPr>
              <a:pPr algn="r"/>
              <a:t>4</a:t>
            </a:fld>
            <a:endParaRPr lang="ru-RU" sz="1050" dirty="0">
              <a:solidFill>
                <a:prstClr val="black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23433" y="1317844"/>
            <a:ext cx="3073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Дебиторская задолженность</a:t>
            </a:r>
          </a:p>
        </p:txBody>
      </p:sp>
      <p:cxnSp>
        <p:nvCxnSpPr>
          <p:cNvPr id="28" name="Прямая со стрелкой 27"/>
          <p:cNvCxnSpPr/>
          <p:nvPr/>
        </p:nvCxnSpPr>
        <p:spPr>
          <a:xfrm flipH="1">
            <a:off x="3249193" y="2999344"/>
            <a:ext cx="216542" cy="0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Скругленный прямоугольник 28"/>
          <p:cNvSpPr/>
          <p:nvPr/>
        </p:nvSpPr>
        <p:spPr>
          <a:xfrm>
            <a:off x="3430228" y="2815476"/>
            <a:ext cx="775069" cy="36773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роста, %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415048" y="3541909"/>
            <a:ext cx="1149990" cy="48426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т.ч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просроченная задолженность</a:t>
            </a:r>
          </a:p>
        </p:txBody>
      </p:sp>
      <p:graphicFrame>
        <p:nvGraphicFramePr>
          <p:cNvPr id="30" name="Диаграмма 29"/>
          <p:cNvGraphicFramePr/>
          <p:nvPr>
            <p:extLst>
              <p:ext uri="{D42A27DB-BD31-4B8C-83A1-F6EECF244321}">
                <p14:modId xmlns:p14="http://schemas.microsoft.com/office/powerpoint/2010/main" val="2895032878"/>
              </p:ext>
            </p:extLst>
          </p:nvPr>
        </p:nvGraphicFramePr>
        <p:xfrm>
          <a:off x="4611756" y="3635862"/>
          <a:ext cx="3712402" cy="2356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371869" y="3245708"/>
            <a:ext cx="31803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Кредиторская задолженность</a:t>
            </a:r>
          </a:p>
        </p:txBody>
      </p:sp>
      <p:cxnSp>
        <p:nvCxnSpPr>
          <p:cNvPr id="32" name="Прямая со стрелкой 31"/>
          <p:cNvCxnSpPr/>
          <p:nvPr/>
        </p:nvCxnSpPr>
        <p:spPr>
          <a:xfrm flipH="1">
            <a:off x="7763499" y="5238994"/>
            <a:ext cx="216542" cy="0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Скругленный прямоугольник 32"/>
          <p:cNvSpPr/>
          <p:nvPr/>
        </p:nvSpPr>
        <p:spPr>
          <a:xfrm>
            <a:off x="7986545" y="5532215"/>
            <a:ext cx="1131170" cy="47968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т.ч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просроченная задолженность</a:t>
            </a:r>
          </a:p>
        </p:txBody>
      </p:sp>
      <p:sp>
        <p:nvSpPr>
          <p:cNvPr id="34" name="TextBox 1"/>
          <p:cNvSpPr txBox="1"/>
          <p:nvPr/>
        </p:nvSpPr>
        <p:spPr>
          <a:xfrm>
            <a:off x="6902466" y="5925426"/>
            <a:ext cx="1050781" cy="248179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н</a:t>
            </a:r>
            <a:r>
              <a:rPr lang="ru-RU" sz="1100" dirty="0"/>
              <a:t>а 01.03.2026</a:t>
            </a:r>
          </a:p>
        </p:txBody>
      </p:sp>
      <p:sp>
        <p:nvSpPr>
          <p:cNvPr id="35" name="TextBox 1"/>
          <p:cNvSpPr txBox="1"/>
          <p:nvPr/>
        </p:nvSpPr>
        <p:spPr>
          <a:xfrm>
            <a:off x="5299046" y="5914406"/>
            <a:ext cx="1050930" cy="254146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н</a:t>
            </a:r>
            <a:r>
              <a:rPr lang="ru-RU" sz="1100" dirty="0"/>
              <a:t>а 01.03.2025</a:t>
            </a:r>
          </a:p>
        </p:txBody>
      </p:sp>
      <p:sp>
        <p:nvSpPr>
          <p:cNvPr id="36" name="TextBox 1"/>
          <p:cNvSpPr txBox="1"/>
          <p:nvPr/>
        </p:nvSpPr>
        <p:spPr>
          <a:xfrm>
            <a:off x="2687627" y="3657359"/>
            <a:ext cx="534407" cy="355866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>
                <a:solidFill>
                  <a:schemeClr val="bg1"/>
                </a:solidFill>
                <a:cs typeface="Calibri" panose="020F0502020204030204" pitchFamily="34" charset="0"/>
              </a:rPr>
              <a:t>90,7</a:t>
            </a:r>
          </a:p>
        </p:txBody>
      </p:sp>
      <p:sp>
        <p:nvSpPr>
          <p:cNvPr id="37" name="TextBox 1"/>
          <p:cNvSpPr txBox="1"/>
          <p:nvPr/>
        </p:nvSpPr>
        <p:spPr>
          <a:xfrm>
            <a:off x="1157946" y="3667780"/>
            <a:ext cx="534407" cy="278033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>
                <a:solidFill>
                  <a:schemeClr val="bg1"/>
                </a:solidFill>
                <a:cs typeface="Calibri" panose="020F0502020204030204" pitchFamily="34" charset="0"/>
              </a:rPr>
              <a:t>33,9</a:t>
            </a:r>
          </a:p>
        </p:txBody>
      </p:sp>
      <p:sp>
        <p:nvSpPr>
          <p:cNvPr id="38" name="TextBox 1"/>
          <p:cNvSpPr txBox="1"/>
          <p:nvPr/>
        </p:nvSpPr>
        <p:spPr>
          <a:xfrm>
            <a:off x="7165775" y="5661546"/>
            <a:ext cx="485285" cy="265829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39" name="TextBox 1"/>
          <p:cNvSpPr txBox="1"/>
          <p:nvPr/>
        </p:nvSpPr>
        <p:spPr>
          <a:xfrm>
            <a:off x="7115365" y="5652886"/>
            <a:ext cx="499695" cy="310638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>
                <a:solidFill>
                  <a:schemeClr val="bg1"/>
                </a:solidFill>
              </a:rPr>
              <a:t>295,1*</a:t>
            </a:r>
          </a:p>
        </p:txBody>
      </p:sp>
      <p:cxnSp>
        <p:nvCxnSpPr>
          <p:cNvPr id="40" name="Прямая со стрелкой 39"/>
          <p:cNvCxnSpPr/>
          <p:nvPr/>
        </p:nvCxnSpPr>
        <p:spPr>
          <a:xfrm flipH="1">
            <a:off x="7770003" y="5781491"/>
            <a:ext cx="216542" cy="0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Скругленный прямоугольник 17"/>
          <p:cNvSpPr/>
          <p:nvPr/>
        </p:nvSpPr>
        <p:spPr>
          <a:xfrm>
            <a:off x="8007200" y="5051554"/>
            <a:ext cx="744653" cy="37488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роста, %</a:t>
            </a:r>
          </a:p>
        </p:txBody>
      </p:sp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id="{18DC02C0-7030-4F60-801B-A027EFF2AB41}"/>
              </a:ext>
            </a:extLst>
          </p:cNvPr>
          <p:cNvSpPr/>
          <p:nvPr/>
        </p:nvSpPr>
        <p:spPr>
          <a:xfrm>
            <a:off x="-4391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0A839481-10C3-410C-B5EB-B3F8E91EDA08}"/>
              </a:ext>
            </a:extLst>
          </p:cNvPr>
          <p:cNvSpPr/>
          <p:nvPr/>
        </p:nvSpPr>
        <p:spPr>
          <a:xfrm>
            <a:off x="1230370" y="42872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ФИНАНСОВОЕ СОСТОЯНИЕ</a:t>
            </a:r>
          </a:p>
        </p:txBody>
      </p: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E58982D4-0713-4440-A457-069B41C7B8DD}"/>
              </a:ext>
            </a:extLst>
          </p:cNvPr>
          <p:cNvCxnSpPr>
            <a:cxnSpLocks/>
          </p:cNvCxnSpPr>
          <p:nvPr/>
        </p:nvCxnSpPr>
        <p:spPr>
          <a:xfrm>
            <a:off x="1339913" y="465138"/>
            <a:ext cx="434566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34630B4F-D4BA-4331-AF7F-C7B0B0272C88}"/>
              </a:ext>
            </a:extLst>
          </p:cNvPr>
          <p:cNvSpPr txBox="1"/>
          <p:nvPr/>
        </p:nvSpPr>
        <p:spPr>
          <a:xfrm>
            <a:off x="1230370" y="540799"/>
            <a:ext cx="76569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ДЕБИТОРСКАЯ И КРЕДИТОРСКАЯ ЗАДОЛЖЕННОСТИ </a:t>
            </a:r>
          </a:p>
        </p:txBody>
      </p:sp>
      <p:grpSp>
        <p:nvGrpSpPr>
          <p:cNvPr id="45" name="그룹 52">
            <a:extLst>
              <a:ext uri="{FF2B5EF4-FFF2-40B4-BE49-F238E27FC236}">
                <a16:creationId xmlns:a16="http://schemas.microsoft.com/office/drawing/2014/main" id="{C14D0EDF-A33D-4B92-B108-D5809E285D78}"/>
              </a:ext>
            </a:extLst>
          </p:cNvPr>
          <p:cNvGrpSpPr/>
          <p:nvPr/>
        </p:nvGrpSpPr>
        <p:grpSpPr>
          <a:xfrm>
            <a:off x="148308" y="207860"/>
            <a:ext cx="817610" cy="740322"/>
            <a:chOff x="2096274" y="1561337"/>
            <a:chExt cx="390525" cy="390525"/>
          </a:xfrm>
          <a:solidFill>
            <a:sysClr val="window" lastClr="FFFFFF"/>
          </a:solidFill>
        </p:grpSpPr>
        <p:sp>
          <p:nvSpPr>
            <p:cNvPr id="48" name="자유형: 도형 53">
              <a:extLst>
                <a:ext uri="{FF2B5EF4-FFF2-40B4-BE49-F238E27FC236}">
                  <a16:creationId xmlns:a16="http://schemas.microsoft.com/office/drawing/2014/main" id="{7DBA5FD5-C792-420F-8565-A1ADF385DD10}"/>
                </a:ext>
              </a:extLst>
            </p:cNvPr>
            <p:cNvSpPr/>
            <p:nvPr/>
          </p:nvSpPr>
          <p:spPr>
            <a:xfrm>
              <a:off x="2096274" y="1561337"/>
              <a:ext cx="390525" cy="390525"/>
            </a:xfrm>
            <a:custGeom>
              <a:avLst/>
              <a:gdLst>
                <a:gd name="connsiteX0" fmla="*/ 376692 w 390525"/>
                <a:gd name="connsiteY0" fmla="*/ 342900 h 390525"/>
                <a:gd name="connsiteX1" fmla="*/ 51699 w 390525"/>
                <a:gd name="connsiteY1" fmla="*/ 342900 h 390525"/>
                <a:gd name="connsiteX2" fmla="*/ 51699 w 390525"/>
                <a:gd name="connsiteY2" fmla="*/ 18288 h 390525"/>
                <a:gd name="connsiteX3" fmla="*/ 40555 w 390525"/>
                <a:gd name="connsiteY3" fmla="*/ 7144 h 390525"/>
                <a:gd name="connsiteX4" fmla="*/ 18552 w 390525"/>
                <a:gd name="connsiteY4" fmla="*/ 7144 h 390525"/>
                <a:gd name="connsiteX5" fmla="*/ 7218 w 390525"/>
                <a:gd name="connsiteY5" fmla="*/ 17050 h 390525"/>
                <a:gd name="connsiteX6" fmla="*/ 18267 w 390525"/>
                <a:gd name="connsiteY6" fmla="*/ 29432 h 390525"/>
                <a:gd name="connsiteX7" fmla="*/ 29411 w 390525"/>
                <a:gd name="connsiteY7" fmla="*/ 29432 h 390525"/>
                <a:gd name="connsiteX8" fmla="*/ 29411 w 390525"/>
                <a:gd name="connsiteY8" fmla="*/ 74009 h 390525"/>
                <a:gd name="connsiteX9" fmla="*/ 18552 w 390525"/>
                <a:gd name="connsiteY9" fmla="*/ 74009 h 390525"/>
                <a:gd name="connsiteX10" fmla="*/ 7218 w 390525"/>
                <a:gd name="connsiteY10" fmla="*/ 83915 h 390525"/>
                <a:gd name="connsiteX11" fmla="*/ 18267 w 390525"/>
                <a:gd name="connsiteY11" fmla="*/ 96298 h 390525"/>
                <a:gd name="connsiteX12" fmla="*/ 29411 w 390525"/>
                <a:gd name="connsiteY12" fmla="*/ 96298 h 390525"/>
                <a:gd name="connsiteX13" fmla="*/ 29411 w 390525"/>
                <a:gd name="connsiteY13" fmla="*/ 140875 h 390525"/>
                <a:gd name="connsiteX14" fmla="*/ 18552 w 390525"/>
                <a:gd name="connsiteY14" fmla="*/ 140875 h 390525"/>
                <a:gd name="connsiteX15" fmla="*/ 7218 w 390525"/>
                <a:gd name="connsiteY15" fmla="*/ 150781 h 390525"/>
                <a:gd name="connsiteX16" fmla="*/ 18267 w 390525"/>
                <a:gd name="connsiteY16" fmla="*/ 163163 h 390525"/>
                <a:gd name="connsiteX17" fmla="*/ 29411 w 390525"/>
                <a:gd name="connsiteY17" fmla="*/ 163163 h 390525"/>
                <a:gd name="connsiteX18" fmla="*/ 29411 w 390525"/>
                <a:gd name="connsiteY18" fmla="*/ 207740 h 390525"/>
                <a:gd name="connsiteX19" fmla="*/ 18552 w 390525"/>
                <a:gd name="connsiteY19" fmla="*/ 207740 h 390525"/>
                <a:gd name="connsiteX20" fmla="*/ 7218 w 390525"/>
                <a:gd name="connsiteY20" fmla="*/ 217646 h 390525"/>
                <a:gd name="connsiteX21" fmla="*/ 18267 w 390525"/>
                <a:gd name="connsiteY21" fmla="*/ 230029 h 390525"/>
                <a:gd name="connsiteX22" fmla="*/ 29411 w 390525"/>
                <a:gd name="connsiteY22" fmla="*/ 230029 h 390525"/>
                <a:gd name="connsiteX23" fmla="*/ 29411 w 390525"/>
                <a:gd name="connsiteY23" fmla="*/ 275368 h 390525"/>
                <a:gd name="connsiteX24" fmla="*/ 18552 w 390525"/>
                <a:gd name="connsiteY24" fmla="*/ 275368 h 390525"/>
                <a:gd name="connsiteX25" fmla="*/ 7218 w 390525"/>
                <a:gd name="connsiteY25" fmla="*/ 285274 h 390525"/>
                <a:gd name="connsiteX26" fmla="*/ 18267 w 390525"/>
                <a:gd name="connsiteY26" fmla="*/ 297656 h 390525"/>
                <a:gd name="connsiteX27" fmla="*/ 29411 w 390525"/>
                <a:gd name="connsiteY27" fmla="*/ 297656 h 390525"/>
                <a:gd name="connsiteX28" fmla="*/ 29411 w 390525"/>
                <a:gd name="connsiteY28" fmla="*/ 342995 h 390525"/>
                <a:gd name="connsiteX29" fmla="*/ 18552 w 390525"/>
                <a:gd name="connsiteY29" fmla="*/ 342995 h 390525"/>
                <a:gd name="connsiteX30" fmla="*/ 7218 w 390525"/>
                <a:gd name="connsiteY30" fmla="*/ 352901 h 390525"/>
                <a:gd name="connsiteX31" fmla="*/ 18267 w 390525"/>
                <a:gd name="connsiteY31" fmla="*/ 365284 h 390525"/>
                <a:gd name="connsiteX32" fmla="*/ 29411 w 390525"/>
                <a:gd name="connsiteY32" fmla="*/ 365284 h 390525"/>
                <a:gd name="connsiteX33" fmla="*/ 29411 w 390525"/>
                <a:gd name="connsiteY33" fmla="*/ 376142 h 390525"/>
                <a:gd name="connsiteX34" fmla="*/ 39317 w 390525"/>
                <a:gd name="connsiteY34" fmla="*/ 387477 h 390525"/>
                <a:gd name="connsiteX35" fmla="*/ 51699 w 390525"/>
                <a:gd name="connsiteY35" fmla="*/ 376428 h 390525"/>
                <a:gd name="connsiteX36" fmla="*/ 51699 w 390525"/>
                <a:gd name="connsiteY36" fmla="*/ 365284 h 390525"/>
                <a:gd name="connsiteX37" fmla="*/ 97038 w 390525"/>
                <a:gd name="connsiteY37" fmla="*/ 365284 h 390525"/>
                <a:gd name="connsiteX38" fmla="*/ 97038 w 390525"/>
                <a:gd name="connsiteY38" fmla="*/ 376142 h 390525"/>
                <a:gd name="connsiteX39" fmla="*/ 106944 w 390525"/>
                <a:gd name="connsiteY39" fmla="*/ 387477 h 390525"/>
                <a:gd name="connsiteX40" fmla="*/ 119327 w 390525"/>
                <a:gd name="connsiteY40" fmla="*/ 376428 h 390525"/>
                <a:gd name="connsiteX41" fmla="*/ 119327 w 390525"/>
                <a:gd name="connsiteY41" fmla="*/ 365284 h 390525"/>
                <a:gd name="connsiteX42" fmla="*/ 163904 w 390525"/>
                <a:gd name="connsiteY42" fmla="*/ 365284 h 390525"/>
                <a:gd name="connsiteX43" fmla="*/ 163904 w 390525"/>
                <a:gd name="connsiteY43" fmla="*/ 376142 h 390525"/>
                <a:gd name="connsiteX44" fmla="*/ 173810 w 390525"/>
                <a:gd name="connsiteY44" fmla="*/ 387477 h 390525"/>
                <a:gd name="connsiteX45" fmla="*/ 186192 w 390525"/>
                <a:gd name="connsiteY45" fmla="*/ 376428 h 390525"/>
                <a:gd name="connsiteX46" fmla="*/ 186192 w 390525"/>
                <a:gd name="connsiteY46" fmla="*/ 365284 h 390525"/>
                <a:gd name="connsiteX47" fmla="*/ 230769 w 390525"/>
                <a:gd name="connsiteY47" fmla="*/ 365284 h 390525"/>
                <a:gd name="connsiteX48" fmla="*/ 230769 w 390525"/>
                <a:gd name="connsiteY48" fmla="*/ 376142 h 390525"/>
                <a:gd name="connsiteX49" fmla="*/ 240675 w 390525"/>
                <a:gd name="connsiteY49" fmla="*/ 387477 h 390525"/>
                <a:gd name="connsiteX50" fmla="*/ 253058 w 390525"/>
                <a:gd name="connsiteY50" fmla="*/ 376428 h 390525"/>
                <a:gd name="connsiteX51" fmla="*/ 253058 w 390525"/>
                <a:gd name="connsiteY51" fmla="*/ 365284 h 390525"/>
                <a:gd name="connsiteX52" fmla="*/ 297635 w 390525"/>
                <a:gd name="connsiteY52" fmla="*/ 365284 h 390525"/>
                <a:gd name="connsiteX53" fmla="*/ 297635 w 390525"/>
                <a:gd name="connsiteY53" fmla="*/ 376142 h 390525"/>
                <a:gd name="connsiteX54" fmla="*/ 307541 w 390525"/>
                <a:gd name="connsiteY54" fmla="*/ 387477 h 390525"/>
                <a:gd name="connsiteX55" fmla="*/ 319923 w 390525"/>
                <a:gd name="connsiteY55" fmla="*/ 376428 h 390525"/>
                <a:gd name="connsiteX56" fmla="*/ 319923 w 390525"/>
                <a:gd name="connsiteY56" fmla="*/ 365284 h 390525"/>
                <a:gd name="connsiteX57" fmla="*/ 365262 w 390525"/>
                <a:gd name="connsiteY57" fmla="*/ 365284 h 390525"/>
                <a:gd name="connsiteX58" fmla="*/ 365262 w 390525"/>
                <a:gd name="connsiteY58" fmla="*/ 376428 h 390525"/>
                <a:gd name="connsiteX59" fmla="*/ 372882 w 390525"/>
                <a:gd name="connsiteY59" fmla="*/ 387001 h 390525"/>
                <a:gd name="connsiteX60" fmla="*/ 387551 w 390525"/>
                <a:gd name="connsiteY60" fmla="*/ 376428 h 390525"/>
                <a:gd name="connsiteX61" fmla="*/ 387551 w 390525"/>
                <a:gd name="connsiteY61" fmla="*/ 353854 h 390525"/>
                <a:gd name="connsiteX62" fmla="*/ 376692 w 390525"/>
                <a:gd name="connsiteY62" fmla="*/ 34290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90525" h="390525">
                  <a:moveTo>
                    <a:pt x="376692" y="342900"/>
                  </a:moveTo>
                  <a:lnTo>
                    <a:pt x="51699" y="342900"/>
                  </a:lnTo>
                  <a:lnTo>
                    <a:pt x="51699" y="18288"/>
                  </a:lnTo>
                  <a:cubicBezTo>
                    <a:pt x="51699" y="12097"/>
                    <a:pt x="46746" y="7144"/>
                    <a:pt x="40555" y="7144"/>
                  </a:cubicBezTo>
                  <a:lnTo>
                    <a:pt x="18552" y="7144"/>
                  </a:lnTo>
                  <a:cubicBezTo>
                    <a:pt x="12837" y="7144"/>
                    <a:pt x="7789" y="11335"/>
                    <a:pt x="7218" y="17050"/>
                  </a:cubicBezTo>
                  <a:cubicBezTo>
                    <a:pt x="6456" y="23813"/>
                    <a:pt x="11694" y="29432"/>
                    <a:pt x="18267" y="29432"/>
                  </a:cubicBezTo>
                  <a:lnTo>
                    <a:pt x="29411" y="29432"/>
                  </a:lnTo>
                  <a:lnTo>
                    <a:pt x="29411" y="74009"/>
                  </a:lnTo>
                  <a:lnTo>
                    <a:pt x="18552" y="74009"/>
                  </a:lnTo>
                  <a:cubicBezTo>
                    <a:pt x="12837" y="74009"/>
                    <a:pt x="7789" y="78200"/>
                    <a:pt x="7218" y="83915"/>
                  </a:cubicBezTo>
                  <a:cubicBezTo>
                    <a:pt x="6456" y="90678"/>
                    <a:pt x="11694" y="96298"/>
                    <a:pt x="18267" y="96298"/>
                  </a:cubicBezTo>
                  <a:lnTo>
                    <a:pt x="29411" y="96298"/>
                  </a:lnTo>
                  <a:lnTo>
                    <a:pt x="29411" y="140875"/>
                  </a:lnTo>
                  <a:lnTo>
                    <a:pt x="18552" y="140875"/>
                  </a:lnTo>
                  <a:cubicBezTo>
                    <a:pt x="12837" y="140875"/>
                    <a:pt x="7789" y="145066"/>
                    <a:pt x="7218" y="150781"/>
                  </a:cubicBezTo>
                  <a:cubicBezTo>
                    <a:pt x="6456" y="157544"/>
                    <a:pt x="11694" y="163163"/>
                    <a:pt x="18267" y="163163"/>
                  </a:cubicBezTo>
                  <a:lnTo>
                    <a:pt x="29411" y="163163"/>
                  </a:lnTo>
                  <a:lnTo>
                    <a:pt x="29411" y="207740"/>
                  </a:lnTo>
                  <a:lnTo>
                    <a:pt x="18552" y="207740"/>
                  </a:lnTo>
                  <a:cubicBezTo>
                    <a:pt x="12837" y="207740"/>
                    <a:pt x="7789" y="211931"/>
                    <a:pt x="7218" y="217646"/>
                  </a:cubicBezTo>
                  <a:cubicBezTo>
                    <a:pt x="6456" y="224409"/>
                    <a:pt x="11694" y="230029"/>
                    <a:pt x="18267" y="230029"/>
                  </a:cubicBezTo>
                  <a:lnTo>
                    <a:pt x="29411" y="230029"/>
                  </a:lnTo>
                  <a:lnTo>
                    <a:pt x="29411" y="275368"/>
                  </a:lnTo>
                  <a:lnTo>
                    <a:pt x="18552" y="275368"/>
                  </a:lnTo>
                  <a:cubicBezTo>
                    <a:pt x="12837" y="275368"/>
                    <a:pt x="7789" y="279559"/>
                    <a:pt x="7218" y="285274"/>
                  </a:cubicBezTo>
                  <a:cubicBezTo>
                    <a:pt x="6456" y="292037"/>
                    <a:pt x="11694" y="297656"/>
                    <a:pt x="18267" y="297656"/>
                  </a:cubicBezTo>
                  <a:lnTo>
                    <a:pt x="29411" y="297656"/>
                  </a:lnTo>
                  <a:lnTo>
                    <a:pt x="29411" y="342995"/>
                  </a:lnTo>
                  <a:lnTo>
                    <a:pt x="18552" y="342995"/>
                  </a:lnTo>
                  <a:cubicBezTo>
                    <a:pt x="12837" y="342995"/>
                    <a:pt x="7789" y="347186"/>
                    <a:pt x="7218" y="352901"/>
                  </a:cubicBezTo>
                  <a:cubicBezTo>
                    <a:pt x="6456" y="359664"/>
                    <a:pt x="11694" y="365284"/>
                    <a:pt x="18267" y="365284"/>
                  </a:cubicBezTo>
                  <a:lnTo>
                    <a:pt x="29411" y="365284"/>
                  </a:lnTo>
                  <a:lnTo>
                    <a:pt x="29411" y="376142"/>
                  </a:lnTo>
                  <a:cubicBezTo>
                    <a:pt x="29411" y="381857"/>
                    <a:pt x="33602" y="386906"/>
                    <a:pt x="39317" y="387477"/>
                  </a:cubicBezTo>
                  <a:cubicBezTo>
                    <a:pt x="46080" y="388239"/>
                    <a:pt x="51699" y="383000"/>
                    <a:pt x="51699" y="376428"/>
                  </a:cubicBezTo>
                  <a:lnTo>
                    <a:pt x="51699" y="365284"/>
                  </a:lnTo>
                  <a:lnTo>
                    <a:pt x="97038" y="365284"/>
                  </a:lnTo>
                  <a:lnTo>
                    <a:pt x="97038" y="376142"/>
                  </a:lnTo>
                  <a:cubicBezTo>
                    <a:pt x="97038" y="381857"/>
                    <a:pt x="101229" y="386906"/>
                    <a:pt x="106944" y="387477"/>
                  </a:cubicBezTo>
                  <a:cubicBezTo>
                    <a:pt x="113707" y="388239"/>
                    <a:pt x="119327" y="383000"/>
                    <a:pt x="119327" y="376428"/>
                  </a:cubicBezTo>
                  <a:lnTo>
                    <a:pt x="119327" y="365284"/>
                  </a:lnTo>
                  <a:lnTo>
                    <a:pt x="163904" y="365284"/>
                  </a:lnTo>
                  <a:lnTo>
                    <a:pt x="163904" y="376142"/>
                  </a:lnTo>
                  <a:cubicBezTo>
                    <a:pt x="163904" y="381857"/>
                    <a:pt x="168095" y="386906"/>
                    <a:pt x="173810" y="387477"/>
                  </a:cubicBezTo>
                  <a:cubicBezTo>
                    <a:pt x="180573" y="388239"/>
                    <a:pt x="186192" y="383000"/>
                    <a:pt x="186192" y="376428"/>
                  </a:cubicBezTo>
                  <a:lnTo>
                    <a:pt x="186192" y="365284"/>
                  </a:lnTo>
                  <a:lnTo>
                    <a:pt x="230769" y="365284"/>
                  </a:lnTo>
                  <a:lnTo>
                    <a:pt x="230769" y="376142"/>
                  </a:lnTo>
                  <a:cubicBezTo>
                    <a:pt x="230769" y="381857"/>
                    <a:pt x="234960" y="386906"/>
                    <a:pt x="240675" y="387477"/>
                  </a:cubicBezTo>
                  <a:cubicBezTo>
                    <a:pt x="247438" y="388239"/>
                    <a:pt x="253058" y="383000"/>
                    <a:pt x="253058" y="376428"/>
                  </a:cubicBezTo>
                  <a:lnTo>
                    <a:pt x="253058" y="365284"/>
                  </a:lnTo>
                  <a:lnTo>
                    <a:pt x="297635" y="365284"/>
                  </a:lnTo>
                  <a:lnTo>
                    <a:pt x="297635" y="376142"/>
                  </a:lnTo>
                  <a:cubicBezTo>
                    <a:pt x="297635" y="381857"/>
                    <a:pt x="301826" y="386906"/>
                    <a:pt x="307541" y="387477"/>
                  </a:cubicBezTo>
                  <a:cubicBezTo>
                    <a:pt x="314304" y="388239"/>
                    <a:pt x="319923" y="383000"/>
                    <a:pt x="319923" y="376428"/>
                  </a:cubicBezTo>
                  <a:lnTo>
                    <a:pt x="319923" y="365284"/>
                  </a:lnTo>
                  <a:lnTo>
                    <a:pt x="365262" y="365284"/>
                  </a:lnTo>
                  <a:lnTo>
                    <a:pt x="365262" y="376428"/>
                  </a:lnTo>
                  <a:cubicBezTo>
                    <a:pt x="365262" y="381191"/>
                    <a:pt x="368310" y="385572"/>
                    <a:pt x="372882" y="387001"/>
                  </a:cubicBezTo>
                  <a:cubicBezTo>
                    <a:pt x="380502" y="389382"/>
                    <a:pt x="387551" y="383667"/>
                    <a:pt x="387551" y="376428"/>
                  </a:cubicBezTo>
                  <a:lnTo>
                    <a:pt x="387551" y="353854"/>
                  </a:lnTo>
                  <a:cubicBezTo>
                    <a:pt x="387551" y="347758"/>
                    <a:pt x="382693" y="342900"/>
                    <a:pt x="376692" y="3429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  <p:sp>
          <p:nvSpPr>
            <p:cNvPr id="55" name="자유형: 도형 54">
              <a:extLst>
                <a:ext uri="{FF2B5EF4-FFF2-40B4-BE49-F238E27FC236}">
                  <a16:creationId xmlns:a16="http://schemas.microsoft.com/office/drawing/2014/main" id="{038FC96A-5092-48F6-9F14-86D4011364E9}"/>
                </a:ext>
              </a:extLst>
            </p:cNvPr>
            <p:cNvSpPr/>
            <p:nvPr/>
          </p:nvSpPr>
          <p:spPr>
            <a:xfrm>
              <a:off x="2186169" y="1761934"/>
              <a:ext cx="76200" cy="123825"/>
            </a:xfrm>
            <a:custGeom>
              <a:avLst/>
              <a:gdLst>
                <a:gd name="connsiteX0" fmla="*/ 18288 w 76200"/>
                <a:gd name="connsiteY0" fmla="*/ 120015 h 123825"/>
                <a:gd name="connsiteX1" fmla="*/ 62865 w 76200"/>
                <a:gd name="connsiteY1" fmla="*/ 120015 h 123825"/>
                <a:gd name="connsiteX2" fmla="*/ 74009 w 76200"/>
                <a:gd name="connsiteY2" fmla="*/ 108871 h 123825"/>
                <a:gd name="connsiteX3" fmla="*/ 74009 w 76200"/>
                <a:gd name="connsiteY3" fmla="*/ 18288 h 123825"/>
                <a:gd name="connsiteX4" fmla="*/ 62865 w 76200"/>
                <a:gd name="connsiteY4" fmla="*/ 7144 h 123825"/>
                <a:gd name="connsiteX5" fmla="*/ 18288 w 76200"/>
                <a:gd name="connsiteY5" fmla="*/ 7144 h 123825"/>
                <a:gd name="connsiteX6" fmla="*/ 7144 w 76200"/>
                <a:gd name="connsiteY6" fmla="*/ 18288 h 123825"/>
                <a:gd name="connsiteX7" fmla="*/ 7144 w 76200"/>
                <a:gd name="connsiteY7" fmla="*/ 108966 h 123825"/>
                <a:gd name="connsiteX8" fmla="*/ 18288 w 76200"/>
                <a:gd name="connsiteY8" fmla="*/ 12001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00" h="123825">
                  <a:moveTo>
                    <a:pt x="18288" y="120015"/>
                  </a:moveTo>
                  <a:lnTo>
                    <a:pt x="62865" y="120015"/>
                  </a:lnTo>
                  <a:cubicBezTo>
                    <a:pt x="69056" y="120015"/>
                    <a:pt x="74009" y="115062"/>
                    <a:pt x="74009" y="108871"/>
                  </a:cubicBezTo>
                  <a:lnTo>
                    <a:pt x="74009" y="18288"/>
                  </a:lnTo>
                  <a:cubicBezTo>
                    <a:pt x="74009" y="12097"/>
                    <a:pt x="69056" y="7144"/>
                    <a:pt x="62865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108966"/>
                  </a:lnTo>
                  <a:cubicBezTo>
                    <a:pt x="7144" y="115062"/>
                    <a:pt x="12097" y="120015"/>
                    <a:pt x="18288" y="1200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  <p:sp>
          <p:nvSpPr>
            <p:cNvPr id="56" name="자유형: 도형 55">
              <a:extLst>
                <a:ext uri="{FF2B5EF4-FFF2-40B4-BE49-F238E27FC236}">
                  <a16:creationId xmlns:a16="http://schemas.microsoft.com/office/drawing/2014/main" id="{A67B736E-1A50-4A67-82D8-739694BE7774}"/>
                </a:ext>
              </a:extLst>
            </p:cNvPr>
            <p:cNvSpPr/>
            <p:nvPr/>
          </p:nvSpPr>
          <p:spPr>
            <a:xfrm>
              <a:off x="2275323" y="1717357"/>
              <a:ext cx="76200" cy="171450"/>
            </a:xfrm>
            <a:custGeom>
              <a:avLst/>
              <a:gdLst>
                <a:gd name="connsiteX0" fmla="*/ 7144 w 76200"/>
                <a:gd name="connsiteY0" fmla="*/ 18288 h 171450"/>
                <a:gd name="connsiteX1" fmla="*/ 7144 w 76200"/>
                <a:gd name="connsiteY1" fmla="*/ 153543 h 171450"/>
                <a:gd name="connsiteX2" fmla="*/ 18288 w 76200"/>
                <a:gd name="connsiteY2" fmla="*/ 164687 h 171450"/>
                <a:gd name="connsiteX3" fmla="*/ 62865 w 76200"/>
                <a:gd name="connsiteY3" fmla="*/ 164687 h 171450"/>
                <a:gd name="connsiteX4" fmla="*/ 74009 w 76200"/>
                <a:gd name="connsiteY4" fmla="*/ 153543 h 171450"/>
                <a:gd name="connsiteX5" fmla="*/ 74009 w 76200"/>
                <a:gd name="connsiteY5" fmla="*/ 18288 h 171450"/>
                <a:gd name="connsiteX6" fmla="*/ 62865 w 76200"/>
                <a:gd name="connsiteY6" fmla="*/ 7144 h 171450"/>
                <a:gd name="connsiteX7" fmla="*/ 18288 w 76200"/>
                <a:gd name="connsiteY7" fmla="*/ 7144 h 171450"/>
                <a:gd name="connsiteX8" fmla="*/ 7144 w 76200"/>
                <a:gd name="connsiteY8" fmla="*/ 18288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00" h="171450">
                  <a:moveTo>
                    <a:pt x="7144" y="18288"/>
                  </a:moveTo>
                  <a:lnTo>
                    <a:pt x="7144" y="153543"/>
                  </a:lnTo>
                  <a:cubicBezTo>
                    <a:pt x="7144" y="159734"/>
                    <a:pt x="12097" y="164687"/>
                    <a:pt x="18288" y="164687"/>
                  </a:cubicBezTo>
                  <a:lnTo>
                    <a:pt x="62865" y="164687"/>
                  </a:lnTo>
                  <a:cubicBezTo>
                    <a:pt x="69056" y="164687"/>
                    <a:pt x="74009" y="159734"/>
                    <a:pt x="74009" y="153543"/>
                  </a:cubicBezTo>
                  <a:lnTo>
                    <a:pt x="74009" y="18288"/>
                  </a:lnTo>
                  <a:cubicBezTo>
                    <a:pt x="74009" y="12097"/>
                    <a:pt x="69056" y="7144"/>
                    <a:pt x="62865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  <p:sp>
          <p:nvSpPr>
            <p:cNvPr id="57" name="자유형: 도형 56">
              <a:extLst>
                <a:ext uri="{FF2B5EF4-FFF2-40B4-BE49-F238E27FC236}">
                  <a16:creationId xmlns:a16="http://schemas.microsoft.com/office/drawing/2014/main" id="{F8249C7E-FCB5-4AC3-AA91-D926C6D23870}"/>
                </a:ext>
              </a:extLst>
            </p:cNvPr>
            <p:cNvSpPr/>
            <p:nvPr/>
          </p:nvSpPr>
          <p:spPr>
            <a:xfrm>
              <a:off x="2186138" y="1561337"/>
              <a:ext cx="190500" cy="161925"/>
            </a:xfrm>
            <a:custGeom>
              <a:avLst/>
              <a:gdLst>
                <a:gd name="connsiteX0" fmla="*/ 9842 w 190500"/>
                <a:gd name="connsiteY0" fmla="*/ 159258 h 161925"/>
                <a:gd name="connsiteX1" fmla="*/ 25558 w 190500"/>
                <a:gd name="connsiteY1" fmla="*/ 160496 h 161925"/>
                <a:gd name="connsiteX2" fmla="*/ 163195 w 190500"/>
                <a:gd name="connsiteY2" fmla="*/ 42481 h 161925"/>
                <a:gd name="connsiteX3" fmla="*/ 163195 w 190500"/>
                <a:gd name="connsiteY3" fmla="*/ 63818 h 161925"/>
                <a:gd name="connsiteX4" fmla="*/ 168148 w 190500"/>
                <a:gd name="connsiteY4" fmla="*/ 72295 h 161925"/>
                <a:gd name="connsiteX5" fmla="*/ 185483 w 190500"/>
                <a:gd name="connsiteY5" fmla="*/ 62865 h 161925"/>
                <a:gd name="connsiteX6" fmla="*/ 185483 w 190500"/>
                <a:gd name="connsiteY6" fmla="*/ 16669 h 161925"/>
                <a:gd name="connsiteX7" fmla="*/ 175958 w 190500"/>
                <a:gd name="connsiteY7" fmla="*/ 7144 h 161925"/>
                <a:gd name="connsiteX8" fmla="*/ 128809 w 190500"/>
                <a:gd name="connsiteY8" fmla="*/ 7144 h 161925"/>
                <a:gd name="connsiteX9" fmla="*/ 120332 w 190500"/>
                <a:gd name="connsiteY9" fmla="*/ 12097 h 161925"/>
                <a:gd name="connsiteX10" fmla="*/ 129762 w 190500"/>
                <a:gd name="connsiteY10" fmla="*/ 29432 h 161925"/>
                <a:gd name="connsiteX11" fmla="*/ 144240 w 190500"/>
                <a:gd name="connsiteY11" fmla="*/ 29432 h 161925"/>
                <a:gd name="connsiteX12" fmla="*/ 11080 w 190500"/>
                <a:gd name="connsiteY12" fmla="*/ 143542 h 161925"/>
                <a:gd name="connsiteX13" fmla="*/ 9842 w 190500"/>
                <a:gd name="connsiteY13" fmla="*/ 159258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0500" h="161925">
                  <a:moveTo>
                    <a:pt x="9842" y="159258"/>
                  </a:moveTo>
                  <a:cubicBezTo>
                    <a:pt x="13843" y="163925"/>
                    <a:pt x="20891" y="164497"/>
                    <a:pt x="25558" y="160496"/>
                  </a:cubicBezTo>
                  <a:lnTo>
                    <a:pt x="163195" y="42481"/>
                  </a:lnTo>
                  <a:lnTo>
                    <a:pt x="163195" y="63818"/>
                  </a:lnTo>
                  <a:cubicBezTo>
                    <a:pt x="163195" y="67342"/>
                    <a:pt x="165004" y="70580"/>
                    <a:pt x="168148" y="72295"/>
                  </a:cubicBezTo>
                  <a:cubicBezTo>
                    <a:pt x="176816" y="77057"/>
                    <a:pt x="185483" y="70961"/>
                    <a:pt x="185483" y="62865"/>
                  </a:cubicBezTo>
                  <a:lnTo>
                    <a:pt x="185483" y="16669"/>
                  </a:lnTo>
                  <a:cubicBezTo>
                    <a:pt x="185483" y="11430"/>
                    <a:pt x="181197" y="7144"/>
                    <a:pt x="175958" y="7144"/>
                  </a:cubicBezTo>
                  <a:lnTo>
                    <a:pt x="128809" y="7144"/>
                  </a:lnTo>
                  <a:cubicBezTo>
                    <a:pt x="125285" y="7144"/>
                    <a:pt x="122047" y="8954"/>
                    <a:pt x="120332" y="12097"/>
                  </a:cubicBezTo>
                  <a:cubicBezTo>
                    <a:pt x="115570" y="20765"/>
                    <a:pt x="121666" y="29432"/>
                    <a:pt x="129762" y="29432"/>
                  </a:cubicBezTo>
                  <a:lnTo>
                    <a:pt x="144240" y="29432"/>
                  </a:lnTo>
                  <a:lnTo>
                    <a:pt x="11080" y="143542"/>
                  </a:lnTo>
                  <a:cubicBezTo>
                    <a:pt x="6318" y="147542"/>
                    <a:pt x="5842" y="154591"/>
                    <a:pt x="9842" y="1592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  <p:sp>
          <p:nvSpPr>
            <p:cNvPr id="58" name="자유형: 도형 57">
              <a:extLst>
                <a:ext uri="{FF2B5EF4-FFF2-40B4-BE49-F238E27FC236}">
                  <a16:creationId xmlns:a16="http://schemas.microsoft.com/office/drawing/2014/main" id="{C1B32A0F-3703-470E-8319-5B29BC4240A9}"/>
                </a:ext>
              </a:extLst>
            </p:cNvPr>
            <p:cNvSpPr/>
            <p:nvPr/>
          </p:nvSpPr>
          <p:spPr>
            <a:xfrm>
              <a:off x="2353367" y="1605938"/>
              <a:ext cx="95250" cy="276225"/>
            </a:xfrm>
            <a:custGeom>
              <a:avLst/>
              <a:gdLst>
                <a:gd name="connsiteX0" fmla="*/ 40542 w 95250"/>
                <a:gd name="connsiteY0" fmla="*/ 276011 h 276225"/>
                <a:gd name="connsiteX1" fmla="*/ 62830 w 95250"/>
                <a:gd name="connsiteY1" fmla="*/ 276011 h 276225"/>
                <a:gd name="connsiteX2" fmla="*/ 73975 w 95250"/>
                <a:gd name="connsiteY2" fmla="*/ 264866 h 276225"/>
                <a:gd name="connsiteX3" fmla="*/ 73975 w 95250"/>
                <a:gd name="connsiteY3" fmla="*/ 85130 h 276225"/>
                <a:gd name="connsiteX4" fmla="*/ 84928 w 95250"/>
                <a:gd name="connsiteY4" fmla="*/ 85130 h 276225"/>
                <a:gd name="connsiteX5" fmla="*/ 92834 w 95250"/>
                <a:gd name="connsiteY5" fmla="*/ 82082 h 276225"/>
                <a:gd name="connsiteX6" fmla="*/ 94453 w 95250"/>
                <a:gd name="connsiteY6" fmla="*/ 67794 h 276225"/>
                <a:gd name="connsiteX7" fmla="*/ 61021 w 95250"/>
                <a:gd name="connsiteY7" fmla="*/ 11787 h 276225"/>
                <a:gd name="connsiteX8" fmla="*/ 42447 w 95250"/>
                <a:gd name="connsiteY8" fmla="*/ 11787 h 276225"/>
                <a:gd name="connsiteX9" fmla="*/ 9014 w 95250"/>
                <a:gd name="connsiteY9" fmla="*/ 67794 h 276225"/>
                <a:gd name="connsiteX10" fmla="*/ 8443 w 95250"/>
                <a:gd name="connsiteY10" fmla="*/ 79224 h 276225"/>
                <a:gd name="connsiteX11" fmla="*/ 18253 w 95250"/>
                <a:gd name="connsiteY11" fmla="*/ 85130 h 276225"/>
                <a:gd name="connsiteX12" fmla="*/ 29398 w 95250"/>
                <a:gd name="connsiteY12" fmla="*/ 85130 h 276225"/>
                <a:gd name="connsiteX13" fmla="*/ 29398 w 95250"/>
                <a:gd name="connsiteY13" fmla="*/ 264962 h 276225"/>
                <a:gd name="connsiteX14" fmla="*/ 40542 w 95250"/>
                <a:gd name="connsiteY14" fmla="*/ 276011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5250" h="276225">
                  <a:moveTo>
                    <a:pt x="40542" y="276011"/>
                  </a:moveTo>
                  <a:lnTo>
                    <a:pt x="62830" y="276011"/>
                  </a:lnTo>
                  <a:cubicBezTo>
                    <a:pt x="69022" y="276011"/>
                    <a:pt x="73975" y="271058"/>
                    <a:pt x="73975" y="264866"/>
                  </a:cubicBezTo>
                  <a:lnTo>
                    <a:pt x="73975" y="85130"/>
                  </a:lnTo>
                  <a:lnTo>
                    <a:pt x="84928" y="85130"/>
                  </a:lnTo>
                  <a:cubicBezTo>
                    <a:pt x="87881" y="85130"/>
                    <a:pt x="90739" y="84082"/>
                    <a:pt x="92834" y="82082"/>
                  </a:cubicBezTo>
                  <a:cubicBezTo>
                    <a:pt x="96835" y="78176"/>
                    <a:pt x="97311" y="72176"/>
                    <a:pt x="94453" y="67794"/>
                  </a:cubicBezTo>
                  <a:lnTo>
                    <a:pt x="61021" y="11787"/>
                  </a:lnTo>
                  <a:cubicBezTo>
                    <a:pt x="56925" y="5596"/>
                    <a:pt x="46638" y="5596"/>
                    <a:pt x="42447" y="11787"/>
                  </a:cubicBezTo>
                  <a:lnTo>
                    <a:pt x="9014" y="67794"/>
                  </a:lnTo>
                  <a:cubicBezTo>
                    <a:pt x="6728" y="71223"/>
                    <a:pt x="6538" y="75605"/>
                    <a:pt x="8443" y="79224"/>
                  </a:cubicBezTo>
                  <a:cubicBezTo>
                    <a:pt x="10348" y="82844"/>
                    <a:pt x="14158" y="85130"/>
                    <a:pt x="18253" y="85130"/>
                  </a:cubicBezTo>
                  <a:lnTo>
                    <a:pt x="29398" y="85130"/>
                  </a:lnTo>
                  <a:lnTo>
                    <a:pt x="29398" y="264962"/>
                  </a:lnTo>
                  <a:cubicBezTo>
                    <a:pt x="29398" y="271058"/>
                    <a:pt x="34351" y="276011"/>
                    <a:pt x="40542" y="2760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53893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A0461BC5-1C05-4F7E-A612-CEE58657B153}"/>
              </a:ext>
            </a:extLst>
          </p:cNvPr>
          <p:cNvSpPr/>
          <p:nvPr/>
        </p:nvSpPr>
        <p:spPr>
          <a:xfrm>
            <a:off x="0" y="1904227"/>
            <a:ext cx="9230628" cy="5006099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  <a:alpha val="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E07F80-8C71-4239-AE83-7A003277DABD}"/>
              </a:ext>
            </a:extLst>
          </p:cNvPr>
          <p:cNvSpPr txBox="1"/>
          <p:nvPr/>
        </p:nvSpPr>
        <p:spPr>
          <a:xfrm>
            <a:off x="192734" y="1387319"/>
            <a:ext cx="23881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 по городскому округу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694E2CB-1403-4D91-A654-DE058607B9A2}"/>
              </a:ext>
            </a:extLst>
          </p:cNvPr>
          <p:cNvSpPr txBox="1"/>
          <p:nvPr/>
        </p:nvSpPr>
        <p:spPr>
          <a:xfrm>
            <a:off x="199339" y="2172078"/>
            <a:ext cx="225742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2 291,2</a:t>
            </a:r>
            <a:r>
              <a:rPr lang="ru-RU" sz="2000" b="1" dirty="0">
                <a:solidFill>
                  <a:srgbClr val="2E75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млн.руб.</a:t>
            </a:r>
          </a:p>
          <a:p>
            <a:r>
              <a:rPr lang="ru-RU" sz="16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отгруженной продукции</a:t>
            </a:r>
          </a:p>
        </p:txBody>
      </p:sp>
      <p:sp>
        <p:nvSpPr>
          <p:cNvPr id="3" name="AutoShape 2" descr="https://sharij.net/wp-content/uploads/2016/05/les-1024x6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AutoShape 24" descr="https://wmpics.pics/dl-JD78.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AutoShape 26" descr="https://wmpics.pics/dl-JD78.pn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AutoShape 28" descr="https://wmpics.pics/dl-JD78.pn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1D3ABDEF-0905-411C-9B56-0A563450C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10763" y="6614337"/>
            <a:ext cx="1533235" cy="252899"/>
          </a:xfrm>
        </p:spPr>
        <p:txBody>
          <a:bodyPr/>
          <a:lstStyle/>
          <a:p>
            <a:pPr algn="r"/>
            <a:fld id="{AA00D778-7FD4-4A53-9280-583F47611C41}" type="slidenum">
              <a:rPr lang="ru-RU" sz="1050" smtClean="0">
                <a:solidFill>
                  <a:prstClr val="black"/>
                </a:solidFill>
              </a:rPr>
              <a:pPr algn="r"/>
              <a:t>5</a:t>
            </a:fld>
            <a:endParaRPr lang="ru-RU" sz="1050" dirty="0">
              <a:solidFill>
                <a:prstClr val="black"/>
              </a:solidFill>
            </a:endParaRPr>
          </a:p>
        </p:txBody>
      </p:sp>
      <p:graphicFrame>
        <p:nvGraphicFramePr>
          <p:cNvPr id="20" name="Диаграмма 19">
            <a:extLst>
              <a:ext uri="{FF2B5EF4-FFF2-40B4-BE49-F238E27FC236}">
                <a16:creationId xmlns:a16="http://schemas.microsoft.com/office/drawing/2014/main" id="{D3FFCE32-DE8B-4DAA-8E6F-243EF55FC89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35881074"/>
              </p:ext>
            </p:extLst>
          </p:nvPr>
        </p:nvGraphicFramePr>
        <p:xfrm>
          <a:off x="155575" y="4305718"/>
          <a:ext cx="4658630" cy="24989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50E5EFCD-195F-45D1-8F7B-65C742D9846E}"/>
              </a:ext>
            </a:extLst>
          </p:cNvPr>
          <p:cNvSpPr txBox="1"/>
          <p:nvPr/>
        </p:nvSpPr>
        <p:spPr>
          <a:xfrm>
            <a:off x="917575" y="4391370"/>
            <a:ext cx="34008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2128" b="1" i="0" u="none" strike="noStrike" kern="1200" baseline="0">
                <a:solidFill>
                  <a:srgbClr val="4584D3">
                    <a:lumMod val="75000"/>
                  </a:srgbClr>
                </a:solidFill>
                <a:latin typeface="+mn-lt"/>
                <a:ea typeface="+mn-ea"/>
                <a:cs typeface="+mn-cs"/>
              </a:defRPr>
            </a:pP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по месяцам в 2026 году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6" name="Диаграмма 25">
            <a:extLst>
              <a:ext uri="{FF2B5EF4-FFF2-40B4-BE49-F238E27FC236}">
                <a16:creationId xmlns:a16="http://schemas.microsoft.com/office/drawing/2014/main" id="{D3FFCE32-DE8B-4DAA-8E6F-243EF55FC89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95928638"/>
              </p:ext>
            </p:extLst>
          </p:nvPr>
        </p:nvGraphicFramePr>
        <p:xfrm>
          <a:off x="4791867" y="4377252"/>
          <a:ext cx="4438761" cy="24349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8AFCC6F-64ED-4AF8-BA79-5020C21F0DAD}"/>
              </a:ext>
            </a:extLst>
          </p:cNvPr>
          <p:cNvSpPr/>
          <p:nvPr/>
        </p:nvSpPr>
        <p:spPr>
          <a:xfrm>
            <a:off x="0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2AA1D816-562A-4DD5-9835-1F64499C517E}"/>
              </a:ext>
            </a:extLst>
          </p:cNvPr>
          <p:cNvSpPr/>
          <p:nvPr/>
        </p:nvSpPr>
        <p:spPr>
          <a:xfrm>
            <a:off x="1186648" y="267825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ОТГРУЗКА ТОВАРОВ (РАБОТ И УСЛУГ)</a:t>
            </a:r>
          </a:p>
        </p:txBody>
      </p:sp>
      <p:pic>
        <p:nvPicPr>
          <p:cNvPr id="34" name="Picture 2">
            <a:extLst>
              <a:ext uri="{FF2B5EF4-FFF2-40B4-BE49-F238E27FC236}">
                <a16:creationId xmlns:a16="http://schemas.microsoft.com/office/drawing/2014/main" id="{EAE34B9C-9AFF-42A3-AA40-EDAC4CEDF0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6"/>
          <a:stretch/>
        </p:blipFill>
        <p:spPr bwMode="auto">
          <a:xfrm>
            <a:off x="4827027" y="2453223"/>
            <a:ext cx="3387005" cy="2476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784BD92F-DFDC-4DFA-ACC9-C416F6FEAD9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12683" t="15220" r="14738" b="12831"/>
          <a:stretch/>
        </p:blipFill>
        <p:spPr>
          <a:xfrm>
            <a:off x="162657" y="114788"/>
            <a:ext cx="782219" cy="775440"/>
          </a:xfrm>
          <a:prstGeom prst="ellipse">
            <a:avLst/>
          </a:prstGeom>
          <a:ln w="57150">
            <a:solidFill>
              <a:srgbClr val="F3F3F3"/>
            </a:solidFill>
          </a:ln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3D99AF51-49FC-4079-8AB9-94DA19025855}"/>
              </a:ext>
            </a:extLst>
          </p:cNvPr>
          <p:cNvSpPr txBox="1"/>
          <p:nvPr/>
        </p:nvSpPr>
        <p:spPr>
          <a:xfrm>
            <a:off x="199339" y="2960428"/>
            <a:ext cx="265747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81,3 %</a:t>
            </a:r>
          </a:p>
          <a:p>
            <a:r>
              <a:rPr lang="ru-RU" sz="16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 роста в</a:t>
            </a:r>
          </a:p>
          <a:p>
            <a:r>
              <a:rPr lang="ru-RU" sz="16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действующих ценах</a:t>
            </a: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305B6DE3-E24B-4CBE-AF92-09D53569B6E9}"/>
              </a:ext>
            </a:extLst>
          </p:cNvPr>
          <p:cNvSpPr/>
          <p:nvPr/>
        </p:nvSpPr>
        <p:spPr>
          <a:xfrm>
            <a:off x="186517" y="3759913"/>
            <a:ext cx="14532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77,2 % </a:t>
            </a:r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ИФО</a:t>
            </a:r>
            <a:endParaRPr lang="ru-RU" sz="1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0231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9771D62F-751C-4AC4-9F7C-325848F98B9D}"/>
              </a:ext>
            </a:extLst>
          </p:cNvPr>
          <p:cNvSpPr/>
          <p:nvPr/>
        </p:nvSpPr>
        <p:spPr>
          <a:xfrm>
            <a:off x="8608274" y="9607957"/>
            <a:ext cx="517425" cy="25808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  <a:alpha val="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1363" y="-59800"/>
            <a:ext cx="9266723" cy="995960"/>
          </a:xfrm>
          <a:prstGeom prst="rect">
            <a:avLst/>
          </a:prstGeom>
        </p:spPr>
      </p:pic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144336781"/>
              </p:ext>
            </p:extLst>
          </p:nvPr>
        </p:nvGraphicFramePr>
        <p:xfrm>
          <a:off x="248550" y="2800516"/>
          <a:ext cx="4017817" cy="31588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Скругленный прямоугольник 11"/>
          <p:cNvSpPr/>
          <p:nvPr/>
        </p:nvSpPr>
        <p:spPr>
          <a:xfrm>
            <a:off x="2997692" y="5371021"/>
            <a:ext cx="674561" cy="27463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84,9*</a:t>
            </a:r>
          </a:p>
        </p:txBody>
      </p:sp>
      <p:cxnSp>
        <p:nvCxnSpPr>
          <p:cNvPr id="14" name="Прямая со стрелкой 13"/>
          <p:cNvCxnSpPr/>
          <p:nvPr/>
        </p:nvCxnSpPr>
        <p:spPr>
          <a:xfrm flipH="1">
            <a:off x="3618554" y="5521475"/>
            <a:ext cx="253723" cy="4854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4087911820"/>
              </p:ext>
            </p:extLst>
          </p:nvPr>
        </p:nvGraphicFramePr>
        <p:xfrm>
          <a:off x="4507345" y="1754909"/>
          <a:ext cx="4636655" cy="37665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6" name="TextBox 15"/>
          <p:cNvSpPr txBox="1"/>
          <p:nvPr/>
        </p:nvSpPr>
        <p:spPr>
          <a:xfrm rot="16200000">
            <a:off x="4338230" y="3457660"/>
            <a:ext cx="48730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тонн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EEEC120-D874-4783-BD63-D2A9333E4587}"/>
              </a:ext>
            </a:extLst>
          </p:cNvPr>
          <p:cNvSpPr txBox="1"/>
          <p:nvPr/>
        </p:nvSpPr>
        <p:spPr>
          <a:xfrm>
            <a:off x="5060106" y="1416355"/>
            <a:ext cx="33542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Производство продукции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970353" y="5311392"/>
            <a:ext cx="772595" cy="33892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ИФО,  %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8221530" y="4898135"/>
            <a:ext cx="744368" cy="358627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87A4D9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роста, %</a:t>
            </a:r>
          </a:p>
        </p:txBody>
      </p:sp>
      <p:cxnSp>
        <p:nvCxnSpPr>
          <p:cNvPr id="31" name="Прямая со стрелкой 30"/>
          <p:cNvCxnSpPr/>
          <p:nvPr/>
        </p:nvCxnSpPr>
        <p:spPr>
          <a:xfrm flipH="1" flipV="1">
            <a:off x="7960990" y="5077449"/>
            <a:ext cx="204624" cy="1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E63EC792-423C-4030-88EF-917E3EF7D9FA}"/>
              </a:ext>
            </a:extLst>
          </p:cNvPr>
          <p:cNvSpPr/>
          <p:nvPr/>
        </p:nvSpPr>
        <p:spPr>
          <a:xfrm>
            <a:off x="1121294" y="169709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АГРОПРОМЫШЛЕННЫЙ КОМПЛЕКС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1384433" y="5404156"/>
            <a:ext cx="529072" cy="24149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79,9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E302140A-A52E-4D04-B563-7785E9FF61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60876" y="6923404"/>
            <a:ext cx="1673544" cy="207819"/>
          </a:xfrm>
        </p:spPr>
        <p:txBody>
          <a:bodyPr/>
          <a:lstStyle/>
          <a:p>
            <a:pPr algn="r"/>
            <a:fld id="{AA00D778-7FD4-4A53-9280-583F47611C41}" type="slidenum">
              <a:rPr lang="ru-RU" sz="1050" smtClean="0">
                <a:solidFill>
                  <a:prstClr val="black"/>
                </a:solidFill>
              </a:rPr>
              <a:pPr algn="r"/>
              <a:t>6</a:t>
            </a:fld>
            <a:endParaRPr lang="ru-RU" sz="1050" dirty="0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 rot="16200000">
            <a:off x="-179089" y="4338410"/>
            <a:ext cx="72167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644371" y="4960523"/>
            <a:ext cx="554754" cy="23385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83,6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9046"/>
          <a:stretch/>
        </p:blipFill>
        <p:spPr>
          <a:xfrm>
            <a:off x="92040" y="39609"/>
            <a:ext cx="942336" cy="771949"/>
          </a:xfrm>
          <a:prstGeom prst="rect">
            <a:avLst/>
          </a:prstGeom>
          <a:solidFill>
            <a:schemeClr val="accent2"/>
          </a:solidFill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0065" y="957960"/>
            <a:ext cx="3320288" cy="18132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9084" b="58566" l="34249" r="60116">
                        <a14:foregroundMark x1="45087" y1="44356" x2="45087" y2="443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891" t="29268" r="39847" b="42005"/>
          <a:stretch/>
        </p:blipFill>
        <p:spPr>
          <a:xfrm rot="5400000">
            <a:off x="5652973" y="5428345"/>
            <a:ext cx="754625" cy="863368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57" t="3603" r="29100" b="68855"/>
          <a:stretch/>
        </p:blipFill>
        <p:spPr>
          <a:xfrm>
            <a:off x="7047596" y="5414933"/>
            <a:ext cx="1177868" cy="999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" name="Номер слайда 1">
            <a:extLst>
              <a:ext uri="{FF2B5EF4-FFF2-40B4-BE49-F238E27FC236}">
                <a16:creationId xmlns:a16="http://schemas.microsoft.com/office/drawing/2014/main" id="{30D2CB8C-7B1F-4D23-AD6E-6FA021B34DDD}"/>
              </a:ext>
            </a:extLst>
          </p:cNvPr>
          <p:cNvSpPr txBox="1">
            <a:spLocks/>
          </p:cNvSpPr>
          <p:nvPr/>
        </p:nvSpPr>
        <p:spPr>
          <a:xfrm>
            <a:off x="8786445" y="6667429"/>
            <a:ext cx="392861" cy="1869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A00D778-7FD4-4A53-9280-583F47611C41}" type="slidenum">
              <a:rPr lang="ru-RU" sz="1050" smtClean="0">
                <a:solidFill>
                  <a:prstClr val="black"/>
                </a:solidFill>
              </a:rPr>
              <a:pPr/>
              <a:t>6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7164970" y="4911903"/>
            <a:ext cx="555042" cy="247838"/>
          </a:xfrm>
          <a:prstGeom prst="roundRect">
            <a:avLst/>
          </a:prstGeom>
          <a:solidFill>
            <a:srgbClr val="87A4D9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85,1</a:t>
            </a:r>
          </a:p>
        </p:txBody>
      </p:sp>
    </p:spTree>
    <p:extLst>
      <p:ext uri="{BB962C8B-B14F-4D97-AF65-F5344CB8AC3E}">
        <p14:creationId xmlns:p14="http://schemas.microsoft.com/office/powerpoint/2010/main" val="41603632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9771D62F-751C-4AC4-9F7C-325848F98B9D}"/>
              </a:ext>
            </a:extLst>
          </p:cNvPr>
          <p:cNvSpPr/>
          <p:nvPr/>
        </p:nvSpPr>
        <p:spPr>
          <a:xfrm>
            <a:off x="0" y="837082"/>
            <a:ext cx="9135201" cy="6020918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  <a:alpha val="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463997950"/>
              </p:ext>
            </p:extLst>
          </p:nvPr>
        </p:nvGraphicFramePr>
        <p:xfrm>
          <a:off x="3255347" y="1279056"/>
          <a:ext cx="5400950" cy="29510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9" y="1103924"/>
            <a:ext cx="3172178" cy="2605416"/>
          </a:xfrm>
          <a:prstGeom prst="rect">
            <a:avLst/>
          </a:prstGeom>
        </p:spPr>
      </p:pic>
      <p:sp>
        <p:nvSpPr>
          <p:cNvPr id="11" name="AutoShape 6" descr="https://static.tildacdn.com/tild3934-6161-4139-b531-393433376134/grass-png-clipart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44DB73C-AD41-49BB-B1AE-60DEF115F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86445" y="6667429"/>
            <a:ext cx="392861" cy="186989"/>
          </a:xfrm>
        </p:spPr>
        <p:txBody>
          <a:bodyPr/>
          <a:lstStyle/>
          <a:p>
            <a:fld id="{AA00D778-7FD4-4A53-9280-583F47611C41}" type="slidenum">
              <a:rPr lang="ru-RU" sz="1050" smtClean="0">
                <a:solidFill>
                  <a:prstClr val="black"/>
                </a:solidFill>
              </a:rPr>
              <a:pPr/>
              <a:t>7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229451" y="3596778"/>
            <a:ext cx="567875" cy="2844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125,1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774157" y="3599525"/>
            <a:ext cx="650671" cy="2844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86,2*</a:t>
            </a:r>
          </a:p>
        </p:txBody>
      </p:sp>
      <p:pic>
        <p:nvPicPr>
          <p:cNvPr id="24" name="Picture 22" descr="http://s39.radikal.ru/i085/1105/9d/30c1ae4d55d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0355" y="4668882"/>
            <a:ext cx="4039392" cy="1994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3" name="Диаграмма 32"/>
          <p:cNvGraphicFramePr/>
          <p:nvPr>
            <p:extLst>
              <p:ext uri="{D42A27DB-BD31-4B8C-83A1-F6EECF244321}">
                <p14:modId xmlns:p14="http://schemas.microsoft.com/office/powerpoint/2010/main" val="1181705994"/>
              </p:ext>
            </p:extLst>
          </p:nvPr>
        </p:nvGraphicFramePr>
        <p:xfrm>
          <a:off x="-62379" y="4314051"/>
          <a:ext cx="4943427" cy="26054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4" name="Скругленный прямоугольник 33"/>
          <p:cNvSpPr/>
          <p:nvPr/>
        </p:nvSpPr>
        <p:spPr>
          <a:xfrm>
            <a:off x="7764394" y="3525378"/>
            <a:ext cx="810507" cy="36792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роста, %</a:t>
            </a:r>
          </a:p>
        </p:txBody>
      </p:sp>
      <p:cxnSp>
        <p:nvCxnSpPr>
          <p:cNvPr id="35" name="Прямая со стрелкой 34"/>
          <p:cNvCxnSpPr/>
          <p:nvPr/>
        </p:nvCxnSpPr>
        <p:spPr>
          <a:xfrm flipH="1">
            <a:off x="7516132" y="3730468"/>
            <a:ext cx="214570" cy="0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CEEEC120-D874-4783-BD63-D2A9333E4587}"/>
              </a:ext>
            </a:extLst>
          </p:cNvPr>
          <p:cNvSpPr txBox="1"/>
          <p:nvPr/>
        </p:nvSpPr>
        <p:spPr>
          <a:xfrm>
            <a:off x="1534479" y="4095679"/>
            <a:ext cx="22312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Наличие скота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B19FC75-D291-E272-68BD-912A353C83EB}"/>
              </a:ext>
            </a:extLst>
          </p:cNvPr>
          <p:cNvSpPr txBox="1"/>
          <p:nvPr/>
        </p:nvSpPr>
        <p:spPr>
          <a:xfrm>
            <a:off x="144350" y="4599444"/>
            <a:ext cx="54854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</a:rPr>
              <a:t>голов</a:t>
            </a: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61363" y="-59800"/>
            <a:ext cx="9266723" cy="99596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73" y="1229411"/>
            <a:ext cx="3271617" cy="24516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3426" b="68333" l="19800" r="81000">
                        <a14:foregroundMark x1="30300" y1="38889" x2="30300" y2="38889"/>
                        <a14:foregroundMark x1="36300" y1="47685" x2="36300" y2="47685"/>
                        <a14:foregroundMark x1="31000" y1="47407" x2="31000" y2="47407"/>
                      </a14:backgroundRemoval>
                    </a14:imgEffect>
                    <a14:imgEffect>
                      <a14:colorTemperature colorTemp="7036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138" t="23059" r="19535" b="30982"/>
          <a:stretch/>
        </p:blipFill>
        <p:spPr>
          <a:xfrm>
            <a:off x="5293286" y="3286429"/>
            <a:ext cx="932859" cy="620697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57BCBE83-1C09-4122-AE19-4169C2BEAAD9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9046"/>
          <a:stretch/>
        </p:blipFill>
        <p:spPr>
          <a:xfrm>
            <a:off x="92040" y="39609"/>
            <a:ext cx="942336" cy="771949"/>
          </a:xfrm>
          <a:prstGeom prst="rect">
            <a:avLst/>
          </a:prstGeom>
          <a:solidFill>
            <a:schemeClr val="accent2"/>
          </a:solidFill>
        </p:spPr>
      </p:pic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D0FEAEE0-F0BD-4F98-88D3-B9383E5F6487}"/>
              </a:ext>
            </a:extLst>
          </p:cNvPr>
          <p:cNvSpPr/>
          <p:nvPr/>
        </p:nvSpPr>
        <p:spPr>
          <a:xfrm>
            <a:off x="1121294" y="169709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АГРОПРОМЫШЛЕННЫЙ КОМПЛЕКС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624DDEC-4A88-4E4B-BA66-5157817E50C7}"/>
              </a:ext>
            </a:extLst>
          </p:cNvPr>
          <p:cNvSpPr/>
          <p:nvPr/>
        </p:nvSpPr>
        <p:spPr>
          <a:xfrm>
            <a:off x="3871867" y="971484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 sz="1600" b="1" i="0" u="none" strike="noStrike" kern="1200" baseline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Надой молока на 1 корову в </a:t>
            </a:r>
          </a:p>
          <a:p>
            <a:pPr algn="ctr">
              <a:defRPr sz="1600" b="1" i="0" u="none" strike="noStrike" kern="1200" baseline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сельскохозяйственных предприятиях, кг</a:t>
            </a:r>
          </a:p>
        </p:txBody>
      </p:sp>
    </p:spTree>
    <p:extLst>
      <p:ext uri="{BB962C8B-B14F-4D97-AF65-F5344CB8AC3E}">
        <p14:creationId xmlns:p14="http://schemas.microsoft.com/office/powerpoint/2010/main" val="1174745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1F00ED-FE1E-0753-C300-FB34C1E245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BAF7FD68-D7D3-86DA-67C7-2AA4FEF1FF5A}"/>
              </a:ext>
            </a:extLst>
          </p:cNvPr>
          <p:cNvSpPr/>
          <p:nvPr/>
        </p:nvSpPr>
        <p:spPr>
          <a:xfrm>
            <a:off x="9202" y="892719"/>
            <a:ext cx="9135201" cy="6020918"/>
          </a:xfrm>
          <a:prstGeom prst="rect">
            <a:avLst/>
          </a:prstGeom>
          <a:gradFill flip="none" rotWithShape="1">
            <a:gsLst>
              <a:gs pos="0">
                <a:srgbClr val="5B9BD5">
                  <a:lumMod val="0"/>
                  <a:lumOff val="100000"/>
                  <a:alpha val="0"/>
                </a:srgbClr>
              </a:gs>
              <a:gs pos="74000">
                <a:srgbClr val="5B9BD5">
                  <a:lumMod val="45000"/>
                  <a:lumOff val="55000"/>
                </a:srgbClr>
              </a:gs>
              <a:gs pos="83000">
                <a:srgbClr val="5B9BD5">
                  <a:lumMod val="45000"/>
                  <a:lumOff val="55000"/>
                </a:srgbClr>
              </a:gs>
              <a:gs pos="100000">
                <a:srgbClr val="5B9BD5">
                  <a:lumMod val="30000"/>
                  <a:lumOff val="7000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A6AD09AF-F9F8-4795-108B-C4AC7573B3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1363" y="-59800"/>
            <a:ext cx="9266723" cy="995960"/>
          </a:xfrm>
          <a:prstGeom prst="rect">
            <a:avLst/>
          </a:prstGeom>
        </p:spPr>
      </p:pic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F2131A9B-3542-74DB-48AF-8ECB68484D7C}"/>
              </a:ext>
            </a:extLst>
          </p:cNvPr>
          <p:cNvSpPr/>
          <p:nvPr/>
        </p:nvSpPr>
        <p:spPr>
          <a:xfrm>
            <a:off x="1121294" y="169709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ИНВЕСТИЦИИ В ОСНОВНОЙ КАПИТАЛ</a:t>
            </a:r>
          </a:p>
        </p:txBody>
      </p:sp>
      <p:grpSp>
        <p:nvGrpSpPr>
          <p:cNvPr id="36" name="object 13">
            <a:extLst>
              <a:ext uri="{FF2B5EF4-FFF2-40B4-BE49-F238E27FC236}">
                <a16:creationId xmlns:a16="http://schemas.microsoft.com/office/drawing/2014/main" id="{64095F80-ABB0-AFB2-E604-D71DA6EB9DA1}"/>
              </a:ext>
            </a:extLst>
          </p:cNvPr>
          <p:cNvGrpSpPr/>
          <p:nvPr/>
        </p:nvGrpSpPr>
        <p:grpSpPr>
          <a:xfrm>
            <a:off x="85550" y="0"/>
            <a:ext cx="888831" cy="832919"/>
            <a:chOff x="1057664" y="3076450"/>
            <a:chExt cx="1059815" cy="1059815"/>
          </a:xfrm>
          <a:solidFill>
            <a:schemeClr val="accent1">
              <a:lumMod val="75000"/>
            </a:schemeClr>
          </a:solidFill>
        </p:grpSpPr>
        <p:sp>
          <p:nvSpPr>
            <p:cNvPr id="37" name="object 14">
              <a:extLst>
                <a:ext uri="{FF2B5EF4-FFF2-40B4-BE49-F238E27FC236}">
                  <a16:creationId xmlns:a16="http://schemas.microsoft.com/office/drawing/2014/main" id="{AE50BF1B-E3F9-E9F3-2DC0-2F387EC51745}"/>
                </a:ext>
              </a:extLst>
            </p:cNvPr>
            <p:cNvSpPr/>
            <p:nvPr/>
          </p:nvSpPr>
          <p:spPr>
            <a:xfrm>
              <a:off x="1057664" y="3076450"/>
              <a:ext cx="1059815" cy="1059815"/>
            </a:xfrm>
            <a:custGeom>
              <a:avLst/>
              <a:gdLst/>
              <a:ahLst/>
              <a:cxnLst/>
              <a:rect l="l" t="t" r="r" b="b"/>
              <a:pathLst>
                <a:path w="1059814" h="1059814">
                  <a:moveTo>
                    <a:pt x="529722" y="0"/>
                  </a:moveTo>
                  <a:lnTo>
                    <a:pt x="481506" y="2164"/>
                  </a:lnTo>
                  <a:lnTo>
                    <a:pt x="434504" y="8534"/>
                  </a:lnTo>
                  <a:lnTo>
                    <a:pt x="388901" y="18922"/>
                  </a:lnTo>
                  <a:lnTo>
                    <a:pt x="344885" y="33142"/>
                  </a:lnTo>
                  <a:lnTo>
                    <a:pt x="302643" y="51005"/>
                  </a:lnTo>
                  <a:lnTo>
                    <a:pt x="262361" y="72326"/>
                  </a:lnTo>
                  <a:lnTo>
                    <a:pt x="224228" y="96918"/>
                  </a:lnTo>
                  <a:lnTo>
                    <a:pt x="188429" y="124593"/>
                  </a:lnTo>
                  <a:lnTo>
                    <a:pt x="155152" y="155165"/>
                  </a:lnTo>
                  <a:lnTo>
                    <a:pt x="124584" y="188447"/>
                  </a:lnTo>
                  <a:lnTo>
                    <a:pt x="96912" y="224251"/>
                  </a:lnTo>
                  <a:lnTo>
                    <a:pt x="72322" y="262392"/>
                  </a:lnTo>
                  <a:lnTo>
                    <a:pt x="51003" y="302682"/>
                  </a:lnTo>
                  <a:lnTo>
                    <a:pt x="33140" y="344934"/>
                  </a:lnTo>
                  <a:lnTo>
                    <a:pt x="18922" y="388961"/>
                  </a:lnTo>
                  <a:lnTo>
                    <a:pt x="8534" y="434577"/>
                  </a:lnTo>
                  <a:lnTo>
                    <a:pt x="2164" y="481594"/>
                  </a:lnTo>
                  <a:lnTo>
                    <a:pt x="0" y="529826"/>
                  </a:lnTo>
                  <a:lnTo>
                    <a:pt x="2164" y="578043"/>
                  </a:lnTo>
                  <a:lnTo>
                    <a:pt x="8534" y="625048"/>
                  </a:lnTo>
                  <a:lnTo>
                    <a:pt x="18922" y="670655"/>
                  </a:lnTo>
                  <a:lnTo>
                    <a:pt x="33140" y="714676"/>
                  </a:lnTo>
                  <a:lnTo>
                    <a:pt x="51003" y="756925"/>
                  </a:lnTo>
                  <a:lnTo>
                    <a:pt x="72322" y="797214"/>
                  </a:lnTo>
                  <a:lnTo>
                    <a:pt x="96912" y="835356"/>
                  </a:lnTo>
                  <a:lnTo>
                    <a:pt x="124584" y="871163"/>
                  </a:lnTo>
                  <a:lnTo>
                    <a:pt x="155152" y="904448"/>
                  </a:lnTo>
                  <a:lnTo>
                    <a:pt x="188429" y="935025"/>
                  </a:lnTo>
                  <a:lnTo>
                    <a:pt x="224228" y="962706"/>
                  </a:lnTo>
                  <a:lnTo>
                    <a:pt x="262361" y="987303"/>
                  </a:lnTo>
                  <a:lnTo>
                    <a:pt x="302643" y="1008630"/>
                  </a:lnTo>
                  <a:lnTo>
                    <a:pt x="344885" y="1026499"/>
                  </a:lnTo>
                  <a:lnTo>
                    <a:pt x="388901" y="1040723"/>
                  </a:lnTo>
                  <a:lnTo>
                    <a:pt x="434504" y="1051115"/>
                  </a:lnTo>
                  <a:lnTo>
                    <a:pt x="481506" y="1057487"/>
                  </a:lnTo>
                  <a:lnTo>
                    <a:pt x="529722" y="1059653"/>
                  </a:lnTo>
                  <a:lnTo>
                    <a:pt x="577920" y="1057487"/>
                  </a:lnTo>
                  <a:lnTo>
                    <a:pt x="624908" y="1051115"/>
                  </a:lnTo>
                  <a:lnTo>
                    <a:pt x="670498" y="1040723"/>
                  </a:lnTo>
                  <a:lnTo>
                    <a:pt x="714503" y="1026499"/>
                  </a:lnTo>
                  <a:lnTo>
                    <a:pt x="756735" y="1008630"/>
                  </a:lnTo>
                  <a:lnTo>
                    <a:pt x="797008" y="987303"/>
                  </a:lnTo>
                  <a:lnTo>
                    <a:pt x="835135" y="962706"/>
                  </a:lnTo>
                  <a:lnTo>
                    <a:pt x="870928" y="935025"/>
                  </a:lnTo>
                  <a:lnTo>
                    <a:pt x="904200" y="904448"/>
                  </a:lnTo>
                  <a:lnTo>
                    <a:pt x="934764" y="871163"/>
                  </a:lnTo>
                  <a:lnTo>
                    <a:pt x="962433" y="835356"/>
                  </a:lnTo>
                  <a:lnTo>
                    <a:pt x="987020" y="797214"/>
                  </a:lnTo>
                  <a:lnTo>
                    <a:pt x="1008338" y="756925"/>
                  </a:lnTo>
                  <a:lnTo>
                    <a:pt x="1026199" y="714676"/>
                  </a:lnTo>
                  <a:lnTo>
                    <a:pt x="1040417" y="670655"/>
                  </a:lnTo>
                  <a:lnTo>
                    <a:pt x="1050805" y="625048"/>
                  </a:lnTo>
                  <a:lnTo>
                    <a:pt x="1057174" y="578043"/>
                  </a:lnTo>
                  <a:lnTo>
                    <a:pt x="1059339" y="529826"/>
                  </a:lnTo>
                  <a:lnTo>
                    <a:pt x="1057174" y="481594"/>
                  </a:lnTo>
                  <a:lnTo>
                    <a:pt x="1050805" y="434577"/>
                  </a:lnTo>
                  <a:lnTo>
                    <a:pt x="1040417" y="388961"/>
                  </a:lnTo>
                  <a:lnTo>
                    <a:pt x="1026199" y="344934"/>
                  </a:lnTo>
                  <a:lnTo>
                    <a:pt x="1008338" y="302682"/>
                  </a:lnTo>
                  <a:lnTo>
                    <a:pt x="987020" y="262392"/>
                  </a:lnTo>
                  <a:lnTo>
                    <a:pt x="962433" y="224251"/>
                  </a:lnTo>
                  <a:lnTo>
                    <a:pt x="934764" y="188447"/>
                  </a:lnTo>
                  <a:lnTo>
                    <a:pt x="904200" y="155165"/>
                  </a:lnTo>
                  <a:lnTo>
                    <a:pt x="870928" y="124593"/>
                  </a:lnTo>
                  <a:lnTo>
                    <a:pt x="835135" y="96918"/>
                  </a:lnTo>
                  <a:lnTo>
                    <a:pt x="797008" y="72326"/>
                  </a:lnTo>
                  <a:lnTo>
                    <a:pt x="756735" y="51005"/>
                  </a:lnTo>
                  <a:lnTo>
                    <a:pt x="714503" y="33142"/>
                  </a:lnTo>
                  <a:lnTo>
                    <a:pt x="670498" y="18922"/>
                  </a:lnTo>
                  <a:lnTo>
                    <a:pt x="624908" y="8534"/>
                  </a:lnTo>
                  <a:lnTo>
                    <a:pt x="577920" y="2164"/>
                  </a:lnTo>
                  <a:lnTo>
                    <a:pt x="529722" y="0"/>
                  </a:lnTo>
                  <a:close/>
                </a:path>
              </a:pathLst>
            </a:custGeom>
            <a:grpFill/>
            <a:ln w="19050">
              <a:solidFill>
                <a:schemeClr val="bg1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sp>
          <p:nvSpPr>
            <p:cNvPr id="38" name="object 15">
              <a:extLst>
                <a:ext uri="{FF2B5EF4-FFF2-40B4-BE49-F238E27FC236}">
                  <a16:creationId xmlns:a16="http://schemas.microsoft.com/office/drawing/2014/main" id="{B80CB489-A220-48BD-01DF-3931EF33856C}"/>
                </a:ext>
              </a:extLst>
            </p:cNvPr>
            <p:cNvSpPr/>
            <p:nvPr/>
          </p:nvSpPr>
          <p:spPr>
            <a:xfrm>
              <a:off x="1341843" y="3654653"/>
              <a:ext cx="22860" cy="22860"/>
            </a:xfrm>
            <a:custGeom>
              <a:avLst/>
              <a:gdLst/>
              <a:ahLst/>
              <a:cxnLst/>
              <a:rect l="l" t="t" r="r" b="b"/>
              <a:pathLst>
                <a:path w="22859" h="22860">
                  <a:moveTo>
                    <a:pt x="18847" y="0"/>
                  </a:moveTo>
                  <a:lnTo>
                    <a:pt x="0" y="3978"/>
                  </a:lnTo>
                  <a:lnTo>
                    <a:pt x="3978" y="22721"/>
                  </a:lnTo>
                  <a:lnTo>
                    <a:pt x="22826" y="18847"/>
                  </a:lnTo>
                  <a:lnTo>
                    <a:pt x="18847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pic>
          <p:nvPicPr>
            <p:cNvPr id="39" name="object 16">
              <a:extLst>
                <a:ext uri="{FF2B5EF4-FFF2-40B4-BE49-F238E27FC236}">
                  <a16:creationId xmlns:a16="http://schemas.microsoft.com/office/drawing/2014/main" id="{8ED15092-8225-0E22-F084-0C5C5867FA8A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38554" y="3233197"/>
              <a:ext cx="675536" cy="750757"/>
            </a:xfrm>
            <a:prstGeom prst="rect">
              <a:avLst/>
            </a:prstGeom>
            <a:grpFill/>
          </p:spPr>
        </p:pic>
      </p:grpSp>
      <p:graphicFrame>
        <p:nvGraphicFramePr>
          <p:cNvPr id="41" name="Диаграмма 40">
            <a:extLst>
              <a:ext uri="{FF2B5EF4-FFF2-40B4-BE49-F238E27FC236}">
                <a16:creationId xmlns:a16="http://schemas.microsoft.com/office/drawing/2014/main" id="{DCDBEF99-C8DD-BD91-9FFD-8F3E3CAB8E9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82659732"/>
              </p:ext>
            </p:extLst>
          </p:nvPr>
        </p:nvGraphicFramePr>
        <p:xfrm>
          <a:off x="55183" y="3039670"/>
          <a:ext cx="5688931" cy="36566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FC5CBC07-DEE8-CA78-BA31-FEB093BF6DE3}"/>
              </a:ext>
            </a:extLst>
          </p:cNvPr>
          <p:cNvSpPr/>
          <p:nvPr/>
        </p:nvSpPr>
        <p:spPr>
          <a:xfrm>
            <a:off x="-347653" y="2636699"/>
            <a:ext cx="58394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73E8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Динамика инвестиций в основной капитал  по видам экономической деятельности,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73E87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млн.руб.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73E87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5" name="Прямоугольник 54">
            <a:extLst>
              <a:ext uri="{FF2B5EF4-FFF2-40B4-BE49-F238E27FC236}">
                <a16:creationId xmlns:a16="http://schemas.microsoft.com/office/drawing/2014/main" id="{4AC3FC41-CA9D-C9BF-0A07-555FD0F3E989}"/>
              </a:ext>
            </a:extLst>
          </p:cNvPr>
          <p:cNvSpPr/>
          <p:nvPr/>
        </p:nvSpPr>
        <p:spPr>
          <a:xfrm>
            <a:off x="5167412" y="724277"/>
            <a:ext cx="1097736" cy="10541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080" marR="0" lvl="0" indent="0" algn="l" defTabSz="914400" rtl="0" eaLnBrk="1" fontAlgn="auto" latinLnBrk="0" hangingPunct="1">
              <a:lnSpc>
                <a:spcPts val="749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kern="0" spc="-2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49,6</a:t>
            </a:r>
            <a:r>
              <a:rPr kumimoji="0" lang="ru-RU" sz="2400" b="1" i="0" u="none" strike="noStrike" kern="0" cap="none" spc="-2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%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id="{39587FFF-A3E7-5D81-4AD5-446A09238599}"/>
              </a:ext>
            </a:extLst>
          </p:cNvPr>
          <p:cNvSpPr/>
          <p:nvPr/>
        </p:nvSpPr>
        <p:spPr>
          <a:xfrm>
            <a:off x="6226591" y="1208097"/>
            <a:ext cx="2559854" cy="3855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2725" marR="226695" lvl="0" indent="0" algn="l" defTabSz="914400" rtl="0" eaLnBrk="1" fontAlgn="auto" latinLnBrk="0" hangingPunct="1">
              <a:lnSpc>
                <a:spcPct val="101499"/>
              </a:lnSpc>
              <a:spcBef>
                <a:spcPts val="26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292929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ИФО</a:t>
            </a:r>
            <a:endParaRPr kumimoji="0" lang="ru-RU" sz="20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7" name="Номер слайда 1">
            <a:extLst>
              <a:ext uri="{FF2B5EF4-FFF2-40B4-BE49-F238E27FC236}">
                <a16:creationId xmlns:a16="http://schemas.microsoft.com/office/drawing/2014/main" id="{BBD37AE0-6AFF-444B-AA16-58A35F5060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86445" y="6667429"/>
            <a:ext cx="392861" cy="186989"/>
          </a:xfr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00D778-7FD4-4A53-9280-583F47611C41}" type="slidenum">
              <a:rPr kumimoji="0" lang="ru-RU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8BF692-AFB4-80A6-983C-5C3600741E25}"/>
              </a:ext>
            </a:extLst>
          </p:cNvPr>
          <p:cNvSpPr txBox="1"/>
          <p:nvPr/>
        </p:nvSpPr>
        <p:spPr>
          <a:xfrm>
            <a:off x="490407" y="1133044"/>
            <a:ext cx="40963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124,0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млн.руб.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Объем инвестиций в основной капитал по полному кругу предприятий + ИП</a:t>
            </a:r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04336D32-53C4-96F5-E46D-D4972E81390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45897667"/>
              </p:ext>
            </p:extLst>
          </p:nvPr>
        </p:nvGraphicFramePr>
        <p:xfrm>
          <a:off x="4488394" y="2847717"/>
          <a:ext cx="3956792" cy="30162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53E2B0DE-25DD-7EC3-AFCE-6B428C06F54B}"/>
              </a:ext>
            </a:extLst>
          </p:cNvPr>
          <p:cNvSpPr txBox="1"/>
          <p:nvPr/>
        </p:nvSpPr>
        <p:spPr>
          <a:xfrm>
            <a:off x="6916452" y="3453004"/>
            <a:ext cx="27968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Частные инвестиции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AD5BADB-E4BC-5111-503A-90A8D52901CD}"/>
              </a:ext>
            </a:extLst>
          </p:cNvPr>
          <p:cNvSpPr txBox="1"/>
          <p:nvPr/>
        </p:nvSpPr>
        <p:spPr>
          <a:xfrm>
            <a:off x="3813864" y="5952254"/>
            <a:ext cx="27968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Бюджетные инвестиции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B4B5C72-05A3-B64F-FE17-067EED3F6ABA}"/>
              </a:ext>
            </a:extLst>
          </p:cNvPr>
          <p:cNvSpPr/>
          <p:nvPr/>
        </p:nvSpPr>
        <p:spPr>
          <a:xfrm>
            <a:off x="4571998" y="6317519"/>
            <a:ext cx="117211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ИФО – </a:t>
            </a:r>
            <a:r>
              <a:rPr lang="ru-RU" sz="1200" b="1" kern="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57,6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0" name="object 40">
            <a:extLst>
              <a:ext uri="{FF2B5EF4-FFF2-40B4-BE49-F238E27FC236}">
                <a16:creationId xmlns:a16="http://schemas.microsoft.com/office/drawing/2014/main" id="{023A778F-B516-819D-60D9-35E9B7BE9A0C}"/>
              </a:ext>
            </a:extLst>
          </p:cNvPr>
          <p:cNvSpPr txBox="1"/>
          <p:nvPr/>
        </p:nvSpPr>
        <p:spPr>
          <a:xfrm>
            <a:off x="5057305" y="2692657"/>
            <a:ext cx="3925570" cy="499176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lvl="0" indent="0" algn="ctr" defTabSz="914400" rtl="0" eaLnBrk="1" fontAlgn="auto" latinLnBrk="0" hangingPunct="1">
              <a:lnSpc>
                <a:spcPct val="1016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rgbClr val="4584D3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Доля</a:t>
            </a:r>
            <a:r>
              <a:rPr kumimoji="0" sz="1600" b="1" i="0" u="none" strike="noStrike" kern="0" cap="none" spc="50" normalizeH="0" baseline="0" noProof="0" dirty="0">
                <a:ln>
                  <a:noFill/>
                </a:ln>
                <a:solidFill>
                  <a:srgbClr val="4584D3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rgbClr val="4584D3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</a:t>
            </a:r>
            <a:r>
              <a:rPr kumimoji="0" sz="1600" b="1" i="0" u="none" strike="noStrike" kern="0" cap="none" spc="60" normalizeH="0" baseline="0" noProof="0" dirty="0">
                <a:ln>
                  <a:noFill/>
                </a:ln>
                <a:solidFill>
                  <a:srgbClr val="4584D3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rgbClr val="4584D3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общем</a:t>
            </a:r>
            <a:r>
              <a:rPr kumimoji="0" sz="1600" b="1" i="0" u="none" strike="noStrike" kern="0" cap="none" spc="40" normalizeH="0" baseline="0" noProof="0" dirty="0">
                <a:ln>
                  <a:noFill/>
                </a:ln>
                <a:solidFill>
                  <a:srgbClr val="4584D3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rgbClr val="4584D3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объеме</a:t>
            </a:r>
            <a:r>
              <a:rPr kumimoji="0" sz="1600" b="1" i="0" u="none" strike="noStrike" kern="0" cap="none" spc="60" normalizeH="0" baseline="0" noProof="0" dirty="0">
                <a:ln>
                  <a:noFill/>
                </a:ln>
                <a:solidFill>
                  <a:srgbClr val="4584D3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rgbClr val="4584D3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инвестиций</a:t>
            </a:r>
            <a:r>
              <a:rPr kumimoji="0" sz="1600" b="1" i="0" u="none" strike="noStrike" kern="0" cap="none" spc="60" normalizeH="0" baseline="0" noProof="0" dirty="0">
                <a:ln>
                  <a:noFill/>
                </a:ln>
                <a:solidFill>
                  <a:srgbClr val="4584D3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sz="1600" b="1" i="0" u="none" strike="noStrike" kern="0" cap="none" spc="-50" normalizeH="0" baseline="0" noProof="0" dirty="0">
                <a:ln>
                  <a:noFill/>
                </a:ln>
                <a:solidFill>
                  <a:srgbClr val="4584D3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</a:t>
            </a: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rgbClr val="4584D3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основной</a:t>
            </a:r>
            <a:r>
              <a:rPr kumimoji="0" sz="1600" b="1" i="0" u="none" strike="noStrike" kern="0" cap="none" spc="45" normalizeH="0" baseline="0" noProof="0" dirty="0">
                <a:ln>
                  <a:noFill/>
                </a:ln>
                <a:solidFill>
                  <a:srgbClr val="4584D3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sz="1600" b="1" i="0" u="none" strike="noStrike" kern="0" cap="none" spc="-10" normalizeH="0" baseline="0" noProof="0" dirty="0">
                <a:ln>
                  <a:noFill/>
                </a:ln>
                <a:solidFill>
                  <a:srgbClr val="4584D3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капитал</a:t>
            </a:r>
            <a:endParaRPr kumimoji="0" sz="1600" b="1" i="0" u="none" strike="noStrike" kern="0" cap="none" spc="0" normalizeH="0" baseline="0" noProof="0" dirty="0">
              <a:ln>
                <a:noFill/>
              </a:ln>
              <a:solidFill>
                <a:srgbClr val="4584D3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F51B44EF-54B7-C0CB-702F-A88454759A9E}"/>
              </a:ext>
            </a:extLst>
          </p:cNvPr>
          <p:cNvGrpSpPr/>
          <p:nvPr/>
        </p:nvGrpSpPr>
        <p:grpSpPr>
          <a:xfrm>
            <a:off x="7512248" y="3757790"/>
            <a:ext cx="1622550" cy="340360"/>
            <a:chOff x="3230782" y="1535182"/>
            <a:chExt cx="3877223" cy="340360"/>
          </a:xfrm>
        </p:grpSpPr>
        <p:sp>
          <p:nvSpPr>
            <p:cNvPr id="12" name="object 45">
              <a:extLst>
                <a:ext uri="{FF2B5EF4-FFF2-40B4-BE49-F238E27FC236}">
                  <a16:creationId xmlns:a16="http://schemas.microsoft.com/office/drawing/2014/main" id="{60079AF6-0FD3-4F5D-13A6-2E178027B81B}"/>
                </a:ext>
              </a:extLst>
            </p:cNvPr>
            <p:cNvSpPr/>
            <p:nvPr/>
          </p:nvSpPr>
          <p:spPr>
            <a:xfrm>
              <a:off x="3230782" y="1535182"/>
              <a:ext cx="418465" cy="340360"/>
            </a:xfrm>
            <a:custGeom>
              <a:avLst/>
              <a:gdLst/>
              <a:ahLst/>
              <a:cxnLst/>
              <a:rect l="l" t="t" r="r" b="b"/>
              <a:pathLst>
                <a:path w="418465" h="340360">
                  <a:moveTo>
                    <a:pt x="0" y="340303"/>
                  </a:moveTo>
                  <a:lnTo>
                    <a:pt x="417997" y="0"/>
                  </a:lnTo>
                </a:path>
              </a:pathLst>
            </a:cu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cxnSp>
          <p:nvCxnSpPr>
            <p:cNvPr id="13" name="Прямая соединительная линия 12">
              <a:extLst>
                <a:ext uri="{FF2B5EF4-FFF2-40B4-BE49-F238E27FC236}">
                  <a16:creationId xmlns:a16="http://schemas.microsoft.com/office/drawing/2014/main" id="{DF7BCBD2-ED5E-D535-38CA-53FC275A1577}"/>
                </a:ext>
              </a:extLst>
            </p:cNvPr>
            <p:cNvCxnSpPr>
              <a:cxnSpLocks/>
            </p:cNvCxnSpPr>
            <p:nvPr/>
          </p:nvCxnSpPr>
          <p:spPr>
            <a:xfrm>
              <a:off x="3649245" y="1535182"/>
              <a:ext cx="3458760" cy="0"/>
            </a:xfrm>
            <a:prstGeom prst="line">
              <a:avLst/>
            </a:prstGeom>
            <a:ln w="19050"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500DADD7-6B7B-4BE4-EF77-4E8AB3F4D24D}"/>
              </a:ext>
            </a:extLst>
          </p:cNvPr>
          <p:cNvGrpSpPr/>
          <p:nvPr/>
        </p:nvGrpSpPr>
        <p:grpSpPr>
          <a:xfrm flipH="1" flipV="1">
            <a:off x="4267200" y="5835341"/>
            <a:ext cx="2149272" cy="393911"/>
            <a:chOff x="3399661" y="1378151"/>
            <a:chExt cx="3684278" cy="340360"/>
          </a:xfrm>
        </p:grpSpPr>
        <p:sp>
          <p:nvSpPr>
            <p:cNvPr id="18" name="object 45">
              <a:extLst>
                <a:ext uri="{FF2B5EF4-FFF2-40B4-BE49-F238E27FC236}">
                  <a16:creationId xmlns:a16="http://schemas.microsoft.com/office/drawing/2014/main" id="{0AC0E2E8-27C3-C3E7-FCEA-424D6310FD7B}"/>
                </a:ext>
              </a:extLst>
            </p:cNvPr>
            <p:cNvSpPr/>
            <p:nvPr/>
          </p:nvSpPr>
          <p:spPr>
            <a:xfrm>
              <a:off x="3399661" y="1378151"/>
              <a:ext cx="418464" cy="340360"/>
            </a:xfrm>
            <a:custGeom>
              <a:avLst/>
              <a:gdLst/>
              <a:ahLst/>
              <a:cxnLst/>
              <a:rect l="l" t="t" r="r" b="b"/>
              <a:pathLst>
                <a:path w="418465" h="340360">
                  <a:moveTo>
                    <a:pt x="0" y="340303"/>
                  </a:moveTo>
                  <a:lnTo>
                    <a:pt x="417997" y="0"/>
                  </a:lnTo>
                </a:path>
              </a:pathLst>
            </a:custGeom>
            <a:ln w="28575">
              <a:solidFill>
                <a:srgbClr val="9CDC57"/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endParaRPr>
            </a:p>
          </p:txBody>
        </p:sp>
        <p:cxnSp>
          <p:nvCxnSpPr>
            <p:cNvPr id="19" name="Прямая соединительная линия 18">
              <a:extLst>
                <a:ext uri="{FF2B5EF4-FFF2-40B4-BE49-F238E27FC236}">
                  <a16:creationId xmlns:a16="http://schemas.microsoft.com/office/drawing/2014/main" id="{2463014A-A141-FCBC-3680-DE9EC19C24F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818125" y="1378151"/>
              <a:ext cx="3265814" cy="18043"/>
            </a:xfrm>
            <a:prstGeom prst="line">
              <a:avLst/>
            </a:prstGeom>
            <a:ln w="28575">
              <a:solidFill>
                <a:srgbClr val="9CDC57"/>
              </a:solidFill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4438249C-2D2C-BEC2-3BEE-966B93D78467}"/>
              </a:ext>
            </a:extLst>
          </p:cNvPr>
          <p:cNvSpPr/>
          <p:nvPr/>
        </p:nvSpPr>
        <p:spPr>
          <a:xfrm>
            <a:off x="7820656" y="3787733"/>
            <a:ext cx="117211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ИФО – </a:t>
            </a:r>
            <a:r>
              <a:rPr lang="ru-RU" sz="1200" b="1" kern="0" dirty="0">
                <a:solidFill>
                  <a:srgbClr val="4472C4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49,0</a:t>
            </a:r>
            <a:r>
              <a:rPr kumimoji="0" lang="ru-RU" sz="1200" b="1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22884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694E2CB-1403-4D91-A654-DE058607B9A2}"/>
              </a:ext>
            </a:extLst>
          </p:cNvPr>
          <p:cNvSpPr txBox="1"/>
          <p:nvPr/>
        </p:nvSpPr>
        <p:spPr>
          <a:xfrm>
            <a:off x="786435" y="3177266"/>
            <a:ext cx="22574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43,8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млн.руб.</a:t>
            </a:r>
          </a:p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подрядных работ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D99AF51-49FC-4079-8AB9-94DA19025855}"/>
              </a:ext>
            </a:extLst>
          </p:cNvPr>
          <p:cNvSpPr txBox="1"/>
          <p:nvPr/>
        </p:nvSpPr>
        <p:spPr>
          <a:xfrm>
            <a:off x="6781676" y="3387340"/>
            <a:ext cx="143582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82,1 %</a:t>
            </a:r>
          </a:p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ИФО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BE7D1D3-611E-4AFA-9482-9950F5C3A9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17503" y="6638739"/>
            <a:ext cx="895926" cy="169847"/>
          </a:xfrm>
        </p:spPr>
        <p:txBody>
          <a:bodyPr/>
          <a:lstStyle/>
          <a:p>
            <a:pPr algn="r"/>
            <a:fld id="{AA00D778-7FD4-4A53-9280-583F47611C41}" type="slidenum">
              <a:rPr lang="ru-RU" sz="1050" smtClean="0">
                <a:solidFill>
                  <a:prstClr val="black"/>
                </a:solidFill>
              </a:rPr>
              <a:pPr algn="r"/>
              <a:t>9</a:t>
            </a:fld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DC7E65DF-893C-42C2-B463-52243071A7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1363" y="-59800"/>
            <a:ext cx="9266723" cy="995960"/>
          </a:xfrm>
          <a:prstGeom prst="rect">
            <a:avLst/>
          </a:prstGeom>
        </p:spPr>
      </p:pic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EFBB5B83-8157-4349-959E-7D276F49608B}"/>
              </a:ext>
            </a:extLst>
          </p:cNvPr>
          <p:cNvSpPr/>
          <p:nvPr/>
        </p:nvSpPr>
        <p:spPr>
          <a:xfrm>
            <a:off x="1121294" y="169709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ПОДРЯДНЫЕ РАБОТЫ</a:t>
            </a:r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0C15B495-BB90-42C6-BCE5-C67D7928502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rcRect r="73148" b="22760"/>
          <a:stretch/>
        </p:blipFill>
        <p:spPr>
          <a:xfrm>
            <a:off x="134237" y="6173"/>
            <a:ext cx="791458" cy="864014"/>
          </a:xfrm>
          <a:prstGeom prst="rect">
            <a:avLst/>
          </a:prstGeom>
          <a:ln>
            <a:noFill/>
          </a:ln>
        </p:spPr>
      </p:pic>
      <p:sp>
        <p:nvSpPr>
          <p:cNvPr id="34" name="Полилиния: фигура 26">
            <a:extLst>
              <a:ext uri="{FF2B5EF4-FFF2-40B4-BE49-F238E27FC236}">
                <a16:creationId xmlns:a16="http://schemas.microsoft.com/office/drawing/2014/main" id="{502DFE31-5152-428D-B66C-4921FFC4F2C6}"/>
              </a:ext>
            </a:extLst>
          </p:cNvPr>
          <p:cNvSpPr/>
          <p:nvPr/>
        </p:nvSpPr>
        <p:spPr>
          <a:xfrm rot="16200000">
            <a:off x="3763325" y="2405097"/>
            <a:ext cx="2123293" cy="3008578"/>
          </a:xfrm>
          <a:prstGeom prst="rect">
            <a:avLst/>
          </a:prstGeom>
          <a:blipFill dpi="0" rotWithShape="0">
            <a:blip r:embed="rId5">
              <a:alphaModFix amt="99000"/>
            </a:blip>
            <a:srcRect/>
            <a:stretch>
              <a:fillRect b="-31192"/>
            </a:stretch>
          </a:blipFill>
          <a:ln w="57150" cap="flat" cmpd="sng" algn="ctr">
            <a:noFill/>
            <a:prstDash val="solid"/>
            <a:miter lim="800000"/>
          </a:ln>
          <a:effectLst>
            <a:softEdge rad="127000"/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76535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43" b="0" i="0" u="none" strike="noStrike" kern="0" cap="none" spc="0" normalizeH="0" baseline="0" noProof="0" dirty="0">
              <a:ln>
                <a:noFill/>
              </a:ln>
              <a:solidFill>
                <a:srgbClr val="E21E3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756522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Воздушный поток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Волна">
    <a:dk1>
      <a:sysClr val="windowText" lastClr="000000"/>
    </a:dk1>
    <a:lt1>
      <a:sysClr val="window" lastClr="FFFFFF"/>
    </a:lt1>
    <a:dk2>
      <a:srgbClr val="073E87"/>
    </a:dk2>
    <a:lt2>
      <a:srgbClr val="C6E7FC"/>
    </a:lt2>
    <a:accent1>
      <a:srgbClr val="31B6FD"/>
    </a:accent1>
    <a:accent2>
      <a:srgbClr val="4584D3"/>
    </a:accent2>
    <a:accent3>
      <a:srgbClr val="5BD078"/>
    </a:accent3>
    <a:accent4>
      <a:srgbClr val="A5D028"/>
    </a:accent4>
    <a:accent5>
      <a:srgbClr val="F5C040"/>
    </a:accent5>
    <a:accent6>
      <a:srgbClr val="05E0DB"/>
    </a:accent6>
    <a:hlink>
      <a:srgbClr val="0080FF"/>
    </a:hlink>
    <a:folHlink>
      <a:srgbClr val="5EAEFF"/>
    </a:folHlink>
  </a:clrScheme>
  <a:fontScheme name="Воздушный поток">
    <a:majorFont>
      <a:latin typeface="Trebuchet MS"/>
      <a:ea typeface=""/>
      <a:cs typeface=""/>
      <a:font script="Jpan" typeface="HGｺﾞｼｯｸM"/>
      <a:font script="Hang" typeface="HY그래픽B"/>
      <a:font script="Hans" typeface="方正姚体"/>
      <a:font script="Hant" typeface="微軟正黑體"/>
      <a:font script="Arab" typeface="Tahoma"/>
      <a:font script="Hebr" typeface="Gisha"/>
      <a:font script="Thai" typeface="Iris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Trebuchet MS"/>
      <a:ea typeface=""/>
      <a:cs typeface=""/>
      <a:font script="Jpan" typeface="HGｺﾞｼｯｸM"/>
      <a:font script="Hang" typeface="HY그래픽M"/>
      <a:font script="Hans" typeface="方正姚体"/>
      <a:font script="Hant" typeface="微軟正黑體"/>
      <a:font script="Arab" typeface="Tahoma"/>
      <a:font script="Hebr" typeface="Gisha"/>
      <a:font script="Thai" typeface="Iris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50395</TotalTime>
  <Words>1274</Words>
  <Application>Microsoft Office PowerPoint</Application>
  <PresentationFormat>Экран (4:3)</PresentationFormat>
  <Paragraphs>441</Paragraphs>
  <Slides>25</Slides>
  <Notes>20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25</vt:i4>
      </vt:variant>
    </vt:vector>
  </HeadingPairs>
  <TitlesOfParts>
    <vt:vector size="42" baseType="lpstr">
      <vt:lpstr>맑은 고딕</vt:lpstr>
      <vt:lpstr>PMingLiU-ExtB</vt:lpstr>
      <vt:lpstr>Aharoni</vt:lpstr>
      <vt:lpstr>Arial</vt:lpstr>
      <vt:lpstr>Arial Black</vt:lpstr>
      <vt:lpstr>Bookman Old Style</vt:lpstr>
      <vt:lpstr>Calibri</vt:lpstr>
      <vt:lpstr>Calibri Light</vt:lpstr>
      <vt:lpstr>Georgia</vt:lpstr>
      <vt:lpstr>Poppins Light</vt:lpstr>
      <vt:lpstr>Times New Roman</vt:lpstr>
      <vt:lpstr>Trebuchet MS</vt:lpstr>
      <vt:lpstr>Vrinda</vt:lpstr>
      <vt:lpstr>Тема Office</vt:lpstr>
      <vt:lpstr>Воздушный поток</vt:lpstr>
      <vt:lpstr>3_Тема Office</vt:lpstr>
      <vt:lpstr>4_Тема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Art-PC-1173-01</dc:creator>
  <cp:lastModifiedBy>Art-PC-1211-01</cp:lastModifiedBy>
  <cp:revision>3867</cp:revision>
  <cp:lastPrinted>2026-05-05T10:29:43Z</cp:lastPrinted>
  <dcterms:created xsi:type="dcterms:W3CDTF">2019-01-28T08:09:05Z</dcterms:created>
  <dcterms:modified xsi:type="dcterms:W3CDTF">2026-06-25T10:58:42Z</dcterms:modified>
</cp:coreProperties>
</file>