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emf" Extension="emf"/>
  <Default ContentType="application/vnd.ms-excel" Extension="xls"/>
  <Default ContentType="application/vnd.openxmlformats-package.relationships+xml" Extension="rels"/>
  <Default ContentType="application/xml" Extension="xml"/>
  <Default ContentType="image/vnd.ms-photo" Extension="wdp"/>
  <Default ContentType="application/vnd.openxmlformats-officedocument.vmlDrawing" Extension="vml"/>
  <Default ContentType="application/vnd.openxmlformats-officedocument.spreadsheetml.sheet" Extension="xlsx"/>
  <Default ContentType="image/jp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theme+xml" PartName="/ppt/theme/theme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theme+xml" PartName="/ppt/theme/theme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theme+xml" PartName="/ppt/theme/theme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theme+xml" PartName="/ppt/theme/theme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theme+xml" PartName="/ppt/theme/theme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theme+xml" PartName="/ppt/theme/theme9.xml"/>
  <Override ContentType="application/vnd.openxmlformats-officedocument.theme+xml" PartName="/ppt/theme/theme10.xml"/>
  <Override ContentType="image/jpeg" PartName="/ppt/media/image21.jpg"/>
  <Override ContentType="application/vnd.openxmlformats-officedocument.presentationml.notesSlide+xml" PartName="/ppt/notesSlides/notesSlide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2.xml"/>
  <Override ContentType="application/vnd.openxmlformats-officedocument.drawingml.chart+xml" PartName="/ppt/charts/chart1.xml"/>
  <Override ContentType="application/vnd.openxmlformats-officedocument.themeOverride+xml" PartName="/ppt/theme/themeOverride1.xml"/>
  <Override ContentType="application/vnd.openxmlformats-officedocument.drawingml.chart+xml" PartName="/ppt/charts/chart2.xml"/>
  <Override ContentType="application/vnd.openxmlformats-officedocument.themeOverride+xml" PartName="/ppt/theme/themeOverride2.xml"/>
  <Override ContentType="application/vnd.openxmlformats-officedocument.drawingml.chart+xml" PartName="/ppt/charts/chart3.xml"/>
  <Override ContentType="application/vnd.openxmlformats-officedocument.themeOverride+xml" PartName="/ppt/theme/themeOverride3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drawingml.chart+xml" PartName="/ppt/charts/chart4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notesSlide+xml" PartName="/ppt/notesSlides/notesSlide3.xml"/>
  <Override ContentType="application/vnd.openxmlformats-officedocument.drawingml.chart+xml" PartName="/ppt/charts/chart5.xml"/>
  <Override ContentType="application/vnd.openxmlformats-officedocument.presentationml.notesSlide+xml" PartName="/ppt/notesSlides/notesSlide4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drawingml.chart+xml" PartName="/ppt/charts/chart10.xml"/>
  <Override ContentType="application/vnd.openxmlformats-officedocument.themeOverride+xml" PartName="/ppt/theme/themeOverride4.xml"/>
  <Override ContentType="application/vnd.openxmlformats-officedocument.drawingml.chart+xml" PartName="/ppt/charts/chart11.xml"/>
  <Override ContentType="application/vnd.openxmlformats-officedocument.drawingml.chart+xml" PartName="/ppt/charts/chart12.xml"/>
  <Override ContentType="application/vnd.openxmlformats-officedocument.presentationml.notesSlide+xml" PartName="/ppt/notesSlides/notesSlide7.xml"/>
  <Override ContentType="application/vnd.openxmlformats-officedocument.drawingml.chart+xml" PartName="/ppt/charts/chart13.xml"/>
  <Override ContentType="application/vnd.openxmlformats-officedocument.themeOverride+xml" PartName="/ppt/theme/themeOverride5.xml"/>
  <Override ContentType="application/vnd.openxmlformats-officedocument.drawingml.chart+xml" PartName="/ppt/charts/chart14.xml"/>
  <Override ContentType="application/vnd.openxmlformats-officedocument.drawingml.chart+xml" PartName="/ppt/charts/chart15.xml"/>
  <Override ContentType="application/vnd.openxmlformats-officedocument.themeOverride+xml" PartName="/ppt/theme/themeOverride6.xml"/>
  <Override ContentType="application/vnd.openxmlformats-officedocument.drawingml.chart+xml" PartName="/ppt/charts/chart16.xml"/>
  <Override ContentType="application/vnd.openxmlformats-officedocument.themeOverride+xml" PartName="/ppt/theme/themeOverride7.xml"/>
  <Override ContentType="application/vnd.openxmlformats-officedocument.drawingml.chart+xml" PartName="/ppt/charts/chart17.xml"/>
  <Override ContentType="application/vnd.openxmlformats-officedocument.themeOverride+xml" PartName="/ppt/theme/themeOverride8.xml"/>
  <Override ContentType="application/vnd.openxmlformats-officedocument.drawingml.chart+xml" PartName="/ppt/charts/chart18.xml"/>
  <Override ContentType="application/vnd.openxmlformats-officedocument.themeOverride+xml" PartName="/ppt/theme/themeOverr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image/jpeg" PartName="/ppt/media/image144.jpg"/>
  <Override ContentType="image/jpeg" PartName="/ppt/media/image145.jpg"/>
  <Override ContentType="image/jpeg" PartName="/ppt/media/image147.jpg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image/jpeg" PartName="/ppt/media/image155.jpg"/>
  <Override ContentType="image/jpeg" PartName="/ppt/media/image156.jpg"/>
  <Override ContentType="image/jpeg" PartName="/ppt/media/image157.jpg"/>
  <Override ContentType="image/jpeg" PartName="/ppt/media/image158.jpg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drawingml.chart+xml" PartName="/ppt/charts/chart19.xml"/>
  <Override ContentType="application/vnd.openxmlformats-officedocument.themeOverride+xml" PartName="/ppt/theme/themeOverride10.xml"/>
  <Override ContentType="image/jpeg" PartName="/ppt/media/image343.jpg"/>
  <Override ContentType="image/jpeg" PartName="/ppt/media/image344.jpg"/>
  <Override ContentType="application/vnd.openxmlformats-officedocument.themeOverride+xml" PartName="/ppt/theme/themeOverride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  <p:sldMasterId id="2147483836" r:id="rId2"/>
    <p:sldMasterId id="2147483848" r:id="rId3"/>
    <p:sldMasterId id="2147483860" r:id="rId4"/>
    <p:sldMasterId id="2147483884" r:id="rId5"/>
    <p:sldMasterId id="2147483896" r:id="rId6"/>
    <p:sldMasterId id="2147483908" r:id="rId7"/>
    <p:sldMasterId id="2147483920" r:id="rId8"/>
    <p:sldMasterId id="2147483932" r:id="rId9"/>
  </p:sldMasterIdLst>
  <p:notesMasterIdLst>
    <p:notesMasterId r:id="rId102"/>
  </p:notesMasterIdLst>
  <p:sldIdLst>
    <p:sldId id="620" r:id="rId10"/>
    <p:sldId id="288" r:id="rId11"/>
    <p:sldId id="503" r:id="rId12"/>
    <p:sldId id="604" r:id="rId13"/>
    <p:sldId id="341" r:id="rId14"/>
    <p:sldId id="574" r:id="rId15"/>
    <p:sldId id="505" r:id="rId16"/>
    <p:sldId id="605" r:id="rId17"/>
    <p:sldId id="568" r:id="rId18"/>
    <p:sldId id="569" r:id="rId19"/>
    <p:sldId id="621" r:id="rId20"/>
    <p:sldId id="606" r:id="rId21"/>
    <p:sldId id="571" r:id="rId22"/>
    <p:sldId id="524" r:id="rId23"/>
    <p:sldId id="507" r:id="rId24"/>
    <p:sldId id="572" r:id="rId25"/>
    <p:sldId id="575" r:id="rId26"/>
    <p:sldId id="573" r:id="rId27"/>
    <p:sldId id="580" r:id="rId28"/>
    <p:sldId id="581" r:id="rId29"/>
    <p:sldId id="623" r:id="rId30"/>
    <p:sldId id="607" r:id="rId31"/>
    <p:sldId id="583" r:id="rId32"/>
    <p:sldId id="584" r:id="rId33"/>
    <p:sldId id="561" r:id="rId34"/>
    <p:sldId id="563" r:id="rId35"/>
    <p:sldId id="585" r:id="rId36"/>
    <p:sldId id="586" r:id="rId37"/>
    <p:sldId id="587" r:id="rId38"/>
    <p:sldId id="588" r:id="rId39"/>
    <p:sldId id="609" r:id="rId40"/>
    <p:sldId id="589" r:id="rId41"/>
    <p:sldId id="590" r:id="rId42"/>
    <p:sldId id="591" r:id="rId43"/>
    <p:sldId id="592" r:id="rId44"/>
    <p:sldId id="593" r:id="rId45"/>
    <p:sldId id="594" r:id="rId46"/>
    <p:sldId id="595" r:id="rId47"/>
    <p:sldId id="596" r:id="rId48"/>
    <p:sldId id="597" r:id="rId49"/>
    <p:sldId id="557" r:id="rId50"/>
    <p:sldId id="540" r:id="rId51"/>
    <p:sldId id="555" r:id="rId52"/>
    <p:sldId id="323" r:id="rId53"/>
    <p:sldId id="398" r:id="rId54"/>
    <p:sldId id="399" r:id="rId55"/>
    <p:sldId id="482" r:id="rId56"/>
    <p:sldId id="559" r:id="rId57"/>
    <p:sldId id="556" r:id="rId58"/>
    <p:sldId id="537" r:id="rId59"/>
    <p:sldId id="538" r:id="rId60"/>
    <p:sldId id="539" r:id="rId61"/>
    <p:sldId id="468" r:id="rId62"/>
    <p:sldId id="496" r:id="rId63"/>
    <p:sldId id="469" r:id="rId64"/>
    <p:sldId id="448" r:id="rId65"/>
    <p:sldId id="449" r:id="rId66"/>
    <p:sldId id="560" r:id="rId67"/>
    <p:sldId id="451" r:id="rId68"/>
    <p:sldId id="452" r:id="rId69"/>
    <p:sldId id="576" r:id="rId70"/>
    <p:sldId id="454" r:id="rId71"/>
    <p:sldId id="455" r:id="rId72"/>
    <p:sldId id="456" r:id="rId73"/>
    <p:sldId id="577" r:id="rId74"/>
    <p:sldId id="458" r:id="rId75"/>
    <p:sldId id="545" r:id="rId76"/>
    <p:sldId id="460" r:id="rId77"/>
    <p:sldId id="578" r:id="rId78"/>
    <p:sldId id="462" r:id="rId79"/>
    <p:sldId id="549" r:id="rId80"/>
    <p:sldId id="550" r:id="rId81"/>
    <p:sldId id="552" r:id="rId82"/>
    <p:sldId id="541" r:id="rId83"/>
    <p:sldId id="614" r:id="rId84"/>
    <p:sldId id="616" r:id="rId85"/>
    <p:sldId id="613" r:id="rId86"/>
    <p:sldId id="617" r:id="rId87"/>
    <p:sldId id="618" r:id="rId88"/>
    <p:sldId id="615" r:id="rId89"/>
    <p:sldId id="598" r:id="rId90"/>
    <p:sldId id="599" r:id="rId91"/>
    <p:sldId id="600" r:id="rId92"/>
    <p:sldId id="601" r:id="rId93"/>
    <p:sldId id="602" r:id="rId94"/>
    <p:sldId id="608" r:id="rId95"/>
    <p:sldId id="520" r:id="rId96"/>
    <p:sldId id="474" r:id="rId97"/>
    <p:sldId id="528" r:id="rId98"/>
    <p:sldId id="464" r:id="rId99"/>
    <p:sldId id="470" r:id="rId100"/>
    <p:sldId id="471" r:id="rId101"/>
  </p:sldIdLst>
  <p:sldSz cx="9144000" cy="6858000" type="screen4x3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0F2"/>
    <a:srgbClr val="E27AEA"/>
    <a:srgbClr val="009900"/>
    <a:srgbClr val="99FF66"/>
    <a:srgbClr val="FF3300"/>
    <a:srgbClr val="FFCD2F"/>
    <a:srgbClr val="FFCC00"/>
    <a:srgbClr val="FF6600"/>
    <a:srgbClr val="FEF4E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8901" autoAdjust="0"/>
  </p:normalViewPr>
  <p:slideViewPr>
    <p:cSldViewPr>
      <p:cViewPr>
        <p:scale>
          <a:sx n="110" d="100"/>
          <a:sy n="110" d="100"/>
        </p:scale>
        <p:origin x="-166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274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30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6" Type="http://schemas.openxmlformats.org/officeDocument/2006/relationships/tableStyles" Target="tableStyle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viewProps" Target="viewProps.xml"/></Relationships>
</file>

<file path=ppt/charts/_rels/chart1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1.xml" Type="http://schemas.openxmlformats.org/officeDocument/2006/relationships/themeOverride"/></Relationships>
</file>

<file path=ppt/charts/_rels/chart10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4.xml" Type="http://schemas.openxmlformats.org/officeDocument/2006/relationships/themeOverride"/></Relationships>
</file>

<file path=ppt/charts/_rels/chart1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3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5.xml" Type="http://schemas.openxmlformats.org/officeDocument/2006/relationships/themeOverride"/></Relationships>
</file>

<file path=ppt/charts/_rels/chart14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5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6.xml" Type="http://schemas.openxmlformats.org/officeDocument/2006/relationships/themeOverride"/></Relationships>
</file>

<file path=ppt/charts/_rels/chart16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7.xml" Type="http://schemas.openxmlformats.org/officeDocument/2006/relationships/themeOverride"/></Relationships>
</file>

<file path=ppt/charts/_rels/chart17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8.xml" Type="http://schemas.openxmlformats.org/officeDocument/2006/relationships/themeOverride"/></Relationships>
</file>

<file path=ppt/charts/_rels/chart18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9.xml" Type="http://schemas.openxmlformats.org/officeDocument/2006/relationships/themeOverride"/></Relationships>
</file>

<file path=ppt/charts/_rels/chart19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10.xml" Type="http://schemas.openxmlformats.org/officeDocument/2006/relationships/themeOverride"/></Relationships>
</file>

<file path=ppt/charts/_rels/chart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../media/image115.png" Type="http://schemas.openxmlformats.org/officeDocument/2006/relationships/image"/><Relationship Id="rId1" Target="../theme/themeOverride2.xml" Type="http://schemas.openxmlformats.org/officeDocument/2006/relationships/themeOverride"/></Relationships>
</file>

<file path=ppt/charts/_rels/chart3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3.xml" Type="http://schemas.openxmlformats.org/officeDocument/2006/relationships/themeOverride"/></Relationships>
</file>

<file path=ppt/charts/_rels/chart4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media/image127.png" Type="http://schemas.openxmlformats.org/officeDocument/2006/relationships/image"/></Relationships>
</file>

<file path=ppt/charts/_rels/chart5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media/image127.png" Type="http://schemas.openxmlformats.org/officeDocument/2006/relationships/image"/></Relationships>
</file>

<file path=ppt/charts/_rels/chart6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7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8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9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rgbClr val="A91EB4"/>
                </a:gs>
                <a:gs pos="100000">
                  <a:srgbClr val="E896EE"/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hemeClr val="accent3">
                  <a:shade val="9000"/>
                  <a:alpha val="48000"/>
                  <a:satMod val="105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c:spPr>
          <c:invertIfNegative val="0"/>
          <c:dLbls>
            <c:dLbl>
              <c:idx val="0"/>
              <c:layout>
                <c:manualLayout>
                  <c:x val="1.10068303015438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40-4D4A-9405-69464F9964BA}"/>
                </c:ext>
              </c:extLst>
            </c:dLbl>
            <c:dLbl>
              <c:idx val="1"/>
              <c:layout>
                <c:manualLayout>
                  <c:x val="1.926195302770168E-2"/>
                  <c:y val="-4.7491406673028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40-4D4A-9405-69464F9964BA}"/>
                </c:ext>
              </c:extLst>
            </c:dLbl>
            <c:dLbl>
              <c:idx val="2"/>
              <c:layout>
                <c:manualLayout>
                  <c:x val="2.2013660603087681E-2"/>
                  <c:y val="4.7491406673028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40-4D4A-9405-69464F9964BA}"/>
                </c:ext>
              </c:extLst>
            </c:dLbl>
            <c:dLbl>
              <c:idx val="3"/>
              <c:layout>
                <c:manualLayout>
                  <c:x val="2.2013660603087633E-2"/>
                  <c:y val="4.7491406673028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40-4D4A-9405-69464F9964BA}"/>
                </c:ext>
              </c:extLst>
            </c:dLbl>
            <c:dLbl>
              <c:idx val="4"/>
              <c:layout>
                <c:manualLayout>
                  <c:x val="2.2013660603087633E-2"/>
                  <c:y val="-4.7491406673028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40-4D4A-9405-69464F9964BA}"/>
                </c:ext>
              </c:extLst>
            </c:dLbl>
            <c:dLbl>
              <c:idx val="5"/>
              <c:layout>
                <c:manualLayout>
                  <c:x val="1.10068303015438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40-4D4A-9405-69464F996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9111.7000000000007</c:v>
                </c:pt>
                <c:pt idx="1">
                  <c:v>11239.1</c:v>
                </c:pt>
                <c:pt idx="2">
                  <c:v>11150.5</c:v>
                </c:pt>
                <c:pt idx="3">
                  <c:v>12843.5</c:v>
                </c:pt>
                <c:pt idx="4">
                  <c:v>13532.1</c:v>
                </c:pt>
                <c:pt idx="5">
                  <c:v>14213.5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A40-4D4A-9405-69464F9964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3809152"/>
        <c:axId val="123840768"/>
        <c:axId val="0"/>
      </c:bar3DChart>
      <c:catAx>
        <c:axId val="12380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840768"/>
        <c:crosses val="autoZero"/>
        <c:auto val="1"/>
        <c:lblAlgn val="ctr"/>
        <c:lblOffset val="100"/>
        <c:noMultiLvlLbl val="0"/>
      </c:catAx>
      <c:valAx>
        <c:axId val="123840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380915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Лист1!$D$517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C9A4E4"/>
            </a:solidFill>
            <a:ln>
              <a:solidFill>
                <a:srgbClr val="4BACC6">
                  <a:lumMod val="40000"/>
                  <a:lumOff val="60000"/>
                </a:srgbClr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91,4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78519415622948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Лист1!$C$518:$C$524</c:f>
              <c:strCache>
                <c:ptCount val="7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Государственная пошлина</c:v>
                </c:pt>
                <c:pt idx="4">
                  <c:v>Акцизы на нефтепродукты</c:v>
                </c:pt>
                <c:pt idx="5">
                  <c:v>Налог, взимаемый в связи с применением УСН</c:v>
                </c:pt>
                <c:pt idx="6">
                  <c:v>Налог, взимаемый по патентной системе налогообложения</c:v>
                </c:pt>
              </c:strCache>
            </c:strRef>
          </c:cat>
          <c:val>
            <c:numRef>
              <c:f>Лист1!$D$518:$D$524</c:f>
              <c:numCache>
                <c:formatCode>#,##0.0</c:formatCode>
                <c:ptCount val="7"/>
                <c:pt idx="0">
                  <c:v>28.7</c:v>
                </c:pt>
                <c:pt idx="1">
                  <c:v>13.7</c:v>
                </c:pt>
                <c:pt idx="2">
                  <c:v>11</c:v>
                </c:pt>
                <c:pt idx="3">
                  <c:v>7</c:v>
                </c:pt>
                <c:pt idx="4">
                  <c:v>14</c:v>
                </c:pt>
                <c:pt idx="5">
                  <c:v>11.2</c:v>
                </c:pt>
                <c:pt idx="6">
                  <c:v>3</c:v>
                </c:pt>
              </c:numCache>
            </c:numRef>
          </c:val>
        </c:ser>
        <c:ser>
          <c:idx val="2"/>
          <c:order val="1"/>
          <c:tx>
            <c:strRef>
              <c:f>Лист1!$E$517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FF00"/>
              </a:solidFill>
            </a:ln>
          </c:spPr>
          <c:invertIfNegative val="0"/>
          <c:dPt>
            <c:idx val="2"/>
            <c:invertIfNegative val="0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91,3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Лист1!$C$518:$C$524</c:f>
              <c:strCache>
                <c:ptCount val="7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Государственная пошлина</c:v>
                </c:pt>
                <c:pt idx="4">
                  <c:v>Акцизы на нефтепродукты</c:v>
                </c:pt>
                <c:pt idx="5">
                  <c:v>Налог, взимаемый в связи с применением УСН</c:v>
                </c:pt>
                <c:pt idx="6">
                  <c:v>Налог, взимаемый по патентной системе налогообложения</c:v>
                </c:pt>
              </c:strCache>
            </c:strRef>
          </c:cat>
          <c:val>
            <c:numRef>
              <c:f>Лист1!$E$518:$E$524</c:f>
              <c:numCache>
                <c:formatCode>#,##0.0</c:formatCode>
                <c:ptCount val="7"/>
                <c:pt idx="0">
                  <c:v>28.5</c:v>
                </c:pt>
                <c:pt idx="1">
                  <c:v>13.5</c:v>
                </c:pt>
                <c:pt idx="2">
                  <c:v>10.8</c:v>
                </c:pt>
                <c:pt idx="3">
                  <c:v>6.8</c:v>
                </c:pt>
                <c:pt idx="4">
                  <c:v>14.4</c:v>
                </c:pt>
                <c:pt idx="5">
                  <c:v>11</c:v>
                </c:pt>
                <c:pt idx="6">
                  <c:v>3</c:v>
                </c:pt>
              </c:numCache>
            </c:numRef>
          </c:val>
        </c:ser>
        <c:ser>
          <c:idx val="3"/>
          <c:order val="2"/>
          <c:tx>
            <c:strRef>
              <c:f>Лист1!$F$517</c:f>
              <c:strCache>
                <c:ptCount val="1"/>
                <c:pt idx="0">
                  <c:v>2028 год</c:v>
                </c:pt>
              </c:strCache>
            </c:strRef>
          </c:tx>
          <c:spPr>
            <a:solidFill>
              <a:srgbClr val="00DA63"/>
            </a:solidFill>
            <a:ln>
              <a:solidFill>
                <a:srgbClr val="00B050"/>
              </a:solidFill>
            </a:ln>
          </c:spPr>
          <c:invertIfNegative val="0"/>
          <c:dPt>
            <c:idx val="2"/>
            <c:invertIfNegative val="0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91,5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Лист1!$C$518:$C$524</c:f>
              <c:strCache>
                <c:ptCount val="7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Государственная пошлина</c:v>
                </c:pt>
                <c:pt idx="4">
                  <c:v>Акцизы на нефтепродукты</c:v>
                </c:pt>
                <c:pt idx="5">
                  <c:v>Налог, взимаемый в связи с применением УСН</c:v>
                </c:pt>
                <c:pt idx="6">
                  <c:v>Налог, взимаемый по патентной системе налогообложения</c:v>
                </c:pt>
              </c:strCache>
            </c:strRef>
          </c:cat>
          <c:val>
            <c:numRef>
              <c:f>Лист1!$F$518:$F$524</c:f>
              <c:numCache>
                <c:formatCode>#,##0.0</c:formatCode>
                <c:ptCount val="7"/>
                <c:pt idx="0">
                  <c:v>28.9</c:v>
                </c:pt>
                <c:pt idx="1">
                  <c:v>13.3</c:v>
                </c:pt>
                <c:pt idx="2">
                  <c:v>11</c:v>
                </c:pt>
                <c:pt idx="3">
                  <c:v>6.8</c:v>
                </c:pt>
                <c:pt idx="4">
                  <c:v>14.2</c:v>
                </c:pt>
                <c:pt idx="5">
                  <c:v>10.8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4656128"/>
        <c:axId val="194657664"/>
      </c:barChart>
      <c:catAx>
        <c:axId val="19465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000" b="1"/>
            </a:pPr>
            <a:endParaRPr lang="ru-RU"/>
          </a:p>
        </c:txPr>
        <c:crossAx val="194657664"/>
        <c:crosses val="autoZero"/>
        <c:auto val="0"/>
        <c:lblAlgn val="ctr"/>
        <c:lblOffset val="50"/>
        <c:noMultiLvlLbl val="0"/>
      </c:catAx>
      <c:valAx>
        <c:axId val="194657664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one"/>
        <c:crossAx val="1946561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73377117639278E-3"/>
          <c:y val="0.14905167653962781"/>
          <c:w val="0.96845900212140934"/>
          <c:h val="0.61842671595311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Лист1!$D$556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2106444129650521E-5"/>
                  <c:y val="-9.676350515044495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413530019530542E-5"/>
                  <c:y val="-6.08031032545679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221129543106357E-3"/>
                  <c:y val="-2.48407453944866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147419695404241E-3"/>
                  <c:y val="-4.968149078897337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389548577997249E-3"/>
                  <c:y val="-1.11216124655945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10,8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Лист1!$C$557:$C$561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Доходы от оказания платных услуг и компенсации затрат государства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Лист1!$D$557:$D$561</c:f>
              <c:numCache>
                <c:formatCode>0.0</c:formatCode>
                <c:ptCount val="5"/>
                <c:pt idx="0">
                  <c:v>52.6</c:v>
                </c:pt>
                <c:pt idx="1">
                  <c:v>25.9</c:v>
                </c:pt>
                <c:pt idx="2" formatCode="General">
                  <c:v>6.3</c:v>
                </c:pt>
                <c:pt idx="3" formatCode="General">
                  <c:v>4.4000000000000004</c:v>
                </c:pt>
                <c:pt idx="4" formatCode="General">
                  <c:v>10.8</c:v>
                </c:pt>
              </c:numCache>
            </c:numRef>
          </c:val>
        </c:ser>
        <c:ser>
          <c:idx val="1"/>
          <c:order val="1"/>
          <c:tx>
            <c:strRef>
              <c:f>Лист1!$E$556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6.0536968273401486E-3"/>
                  <c:y val="-4.2600900369442517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219942636819136E-3"/>
                  <c:y val="-4.968149078897337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147419695404241E-3"/>
                  <c:y val="-2.48407453944866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073709847702121E-3"/>
                  <c:y val="-7.452223618346005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58313596070865E-3"/>
                  <c:y val="-2.484074539448577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Лист1!$C$557:$C$561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Доходы от оказания платных услуг и компенсации затрат государства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Лист1!$E$557:$E$561</c:f>
              <c:numCache>
                <c:formatCode>0.0</c:formatCode>
                <c:ptCount val="5"/>
                <c:pt idx="0">
                  <c:v>61</c:v>
                </c:pt>
                <c:pt idx="1">
                  <c:v>26.2</c:v>
                </c:pt>
                <c:pt idx="2" formatCode="General">
                  <c:v>7.1</c:v>
                </c:pt>
                <c:pt idx="3" formatCode="General">
                  <c:v>5.7</c:v>
                </c:pt>
                <c:pt idx="4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Лист1!$F$556</c:f>
              <c:strCache>
                <c:ptCount val="1"/>
                <c:pt idx="0">
                  <c:v>2028 год</c:v>
                </c:pt>
              </c:strCache>
            </c:strRef>
          </c:tx>
          <c:spPr>
            <a:solidFill>
              <a:srgbClr val="FF3399"/>
            </a:solidFill>
            <a:ln>
              <a:solidFill>
                <a:srgbClr val="FF3399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558313596070865E-3"/>
                  <c:y val="3.855987832337877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825264843301662E-3"/>
                  <c:y val="4.2600900369442517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147419695404241E-3"/>
                  <c:y val="-2.48407453944866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073709847702121E-3"/>
                  <c:y val="-7.452223618346005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11474831948906E-3"/>
                  <c:y val="-9.676546111464923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Лист1!$C$557:$C$561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Доходы от оказания платных услуг и компенсации затрат государства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Лист1!$F$557:$F$561</c:f>
              <c:numCache>
                <c:formatCode>0.0</c:formatCode>
                <c:ptCount val="5"/>
                <c:pt idx="0">
                  <c:v>63.4</c:v>
                </c:pt>
                <c:pt idx="1">
                  <c:v>23.3</c:v>
                </c:pt>
                <c:pt idx="2" formatCode="General">
                  <c:v>7.7</c:v>
                </c:pt>
                <c:pt idx="3" formatCode="General">
                  <c:v>5.6</c:v>
                </c:pt>
                <c:pt idx="4" formatCode="General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4775680"/>
        <c:axId val="194789760"/>
      </c:barChart>
      <c:catAx>
        <c:axId val="19477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4789760"/>
        <c:crosses val="autoZero"/>
        <c:auto val="1"/>
        <c:lblAlgn val="ctr"/>
        <c:lblOffset val="100"/>
        <c:noMultiLvlLbl val="0"/>
      </c:catAx>
      <c:valAx>
        <c:axId val="1947897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94775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22365458015957"/>
          <c:y val="0.14522238874073068"/>
          <c:w val="0.1400233972534429"/>
          <c:h val="0.2657462331150398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16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45711452115078E-2"/>
          <c:y val="0.26956276141069357"/>
          <c:w val="0.90969499323923353"/>
          <c:h val="0.5982912514900669"/>
        </c:manualLayout>
      </c:layout>
      <c:lineChart>
        <c:grouping val="standard"/>
        <c:varyColors val="0"/>
        <c:ser>
          <c:idx val="0"/>
          <c:order val="0"/>
          <c:cat>
            <c:strRef>
              <c:f>Лист1!$D$222:$H$222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Лист1!$D$223:$H$223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1"/>
          <c:order val="1"/>
          <c:spPr>
            <a:ln>
              <a:solidFill>
                <a:schemeClr val="bg1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</c:marker>
          <c:dLbls>
            <c:dLbl>
              <c:idx val="0"/>
              <c:layout>
                <c:manualLayout>
                  <c:x val="-5.1620280673421108E-2"/>
                  <c:y val="-0.10022387346787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8023673993289749E-2"/>
                  <c:y val="-0.116152165459635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778210977498956E-2"/>
                  <c:y val="-9.88699828037525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376,7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4901323991383778E-2"/>
                  <c:y val="-0.1016018014473329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84200152852358E-2"/>
                  <c:y val="-9.96840286257016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355,2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Лист1!$D$222:$H$222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Лист1!$D$224:$H$224</c:f>
              <c:numCache>
                <c:formatCode>General</c:formatCode>
                <c:ptCount val="5"/>
                <c:pt idx="0" formatCode="#,##0.0">
                  <c:v>573.5</c:v>
                </c:pt>
                <c:pt idx="1">
                  <c:v>422.4</c:v>
                </c:pt>
                <c:pt idx="2">
                  <c:v>376.7</c:v>
                </c:pt>
                <c:pt idx="3">
                  <c:v>365.3</c:v>
                </c:pt>
                <c:pt idx="4">
                  <c:v>355.2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540224"/>
        <c:axId val="123541760"/>
      </c:lineChart>
      <c:catAx>
        <c:axId val="123540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23541760"/>
        <c:crosses val="autoZero"/>
        <c:auto val="1"/>
        <c:lblAlgn val="ctr"/>
        <c:lblOffset val="100"/>
        <c:noMultiLvlLbl val="0"/>
      </c:catAx>
      <c:valAx>
        <c:axId val="123541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2354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9974935034318679"/>
          <c:h val="0.9876566116371436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359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19327231041179E-2"/>
          <c:y val="0.17849105332450102"/>
          <c:w val="0.93887498468593034"/>
          <c:h val="0.75739420075271724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 w="12700">
      <a:noFill/>
    </a:ln>
    <a:effectLst/>
    <a:scene3d>
      <a:camera prst="orthographicFront"/>
      <a:lightRig rig="threePt" dir="t"/>
    </a:scene3d>
    <a:sp3d prstMaterial="powder"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59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19327231041179E-2"/>
          <c:y val="0.17849105332450102"/>
          <c:w val="0.93887498468593034"/>
          <c:h val="0.75739420075271724"/>
        </c:manualLayout>
      </c:layout>
      <c:pie3DChart>
        <c:varyColors val="1"/>
        <c:ser>
          <c:idx val="0"/>
          <c:order val="0"/>
          <c:tx>
            <c:strRef>
              <c:f>Активы!$C$1</c:f>
              <c:strCache>
                <c:ptCount val="1"/>
                <c:pt idx="0">
                  <c:v>Сумма</c:v>
                </c:pt>
              </c:strCache>
            </c:strRef>
          </c:tx>
          <c:spPr>
            <a:ln w="19050"/>
            <a:effectLst>
              <a:outerShdw blurRad="114300" dist="368300" dir="6900000" sx="101000" sy="101000" rotWithShape="0">
                <a:prstClr val="black">
                  <a:alpha val="2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502400" h="6502400"/>
              <a:bevelB w="6502400" h="6502400"/>
              <a:contourClr>
                <a:srgbClr val="000000"/>
              </a:contourClr>
            </a:sp3d>
          </c:spPr>
          <c:explosion val="6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37-4BD9-A1CF-EE8EBA30D23B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37-4BD9-A1CF-EE8EBA30D23B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37-4BD9-A1CF-EE8EBA30D23B}"/>
              </c:ext>
            </c:extLst>
          </c:dPt>
          <c:dPt>
            <c:idx val="3"/>
            <c:bubble3D val="0"/>
            <c:explosion val="4"/>
            <c:spPr>
              <a:solidFill>
                <a:srgbClr val="9F5FCF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37-4BD9-A1CF-EE8EBA30D23B}"/>
              </c:ext>
            </c:extLst>
          </c:dPt>
          <c:dPt>
            <c:idx val="4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9-5437-4BD9-A1CF-EE8EBA30D23B}"/>
              </c:ext>
            </c:extLst>
          </c:dPt>
          <c:dPt>
            <c:idx val="5"/>
            <c:bubble3D val="0"/>
            <c:spPr>
              <a:solidFill>
                <a:srgbClr val="3AAC70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37-4BD9-A1CF-EE8EBA30D23B}"/>
              </c:ext>
            </c:extLst>
          </c:dPt>
          <c:dPt>
            <c:idx val="6"/>
            <c:bubble3D val="0"/>
            <c:spPr>
              <a:solidFill>
                <a:srgbClr val="ECAAE9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437-4BD9-A1CF-EE8EBA30D23B}"/>
              </c:ext>
            </c:extLst>
          </c:dPt>
          <c:dPt>
            <c:idx val="7"/>
            <c:bubble3D val="0"/>
            <c:spPr>
              <a:solidFill>
                <a:schemeClr val="accent5">
                  <a:lumMod val="50000"/>
                </a:schemeClr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437-4BD9-A1CF-EE8EBA30D23B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437-4BD9-A1CF-EE8EBA30D23B}"/>
              </c:ext>
            </c:extLst>
          </c:dPt>
          <c:dLbls>
            <c:dLbl>
              <c:idx val="0"/>
              <c:layout>
                <c:manualLayout>
                  <c:x val="-3.4118431285412733E-2"/>
                  <c:y val="2.3394080874482782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37-4BD9-A1CF-EE8EBA30D23B}"/>
                </c:ext>
              </c:extLst>
            </c:dLbl>
            <c:dLbl>
              <c:idx val="1"/>
              <c:layout>
                <c:manualLayout>
                  <c:x val="-2.5356797962619537E-2"/>
                  <c:y val="2.3350386542416696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37-4BD9-A1CF-EE8EBA30D23B}"/>
                </c:ext>
              </c:extLst>
            </c:dLbl>
            <c:dLbl>
              <c:idx val="2"/>
              <c:layout>
                <c:manualLayout>
                  <c:x val="-1.020431156693561E-2"/>
                  <c:y val="3.4214123778962068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37-4BD9-A1CF-EE8EBA30D23B}"/>
                </c:ext>
              </c:extLst>
            </c:dLbl>
            <c:dLbl>
              <c:idx val="3"/>
              <c:layout>
                <c:manualLayout>
                  <c:x val="-2.0425935579807271E-2"/>
                  <c:y val="7.5540387111459164E-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37-4BD9-A1CF-EE8EBA30D23B}"/>
                </c:ext>
              </c:extLst>
            </c:dLbl>
            <c:dLbl>
              <c:idx val="4"/>
              <c:layout>
                <c:manualLayout>
                  <c:x val="0.40967349781648194"/>
                  <c:y val="-0.1329994499256180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37-4BD9-A1CF-EE8EBA30D23B}"/>
                </c:ext>
              </c:extLst>
            </c:dLbl>
            <c:dLbl>
              <c:idx val="5"/>
              <c:layout>
                <c:manualLayout>
                  <c:x val="2.6057983443302939E-2"/>
                  <c:y val="1.9827611386750026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37-4BD9-A1CF-EE8EBA30D23B}"/>
                </c:ext>
              </c:extLst>
            </c:dLbl>
            <c:dLbl>
              <c:idx val="6"/>
              <c:layout>
                <c:manualLayout>
                  <c:x val="2.1279045917974925E-2"/>
                  <c:y val="1.9360653694304987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37-4BD9-A1CF-EE8EBA30D23B}"/>
                </c:ext>
              </c:extLst>
            </c:dLbl>
            <c:dLbl>
              <c:idx val="7"/>
              <c:layout>
                <c:manualLayout>
                  <c:x val="2.7448873202122841E-2"/>
                  <c:y val="2.1500998534038224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437-4BD9-A1CF-EE8EBA30D23B}"/>
                </c:ext>
              </c:extLst>
            </c:dLbl>
            <c:dLbl>
              <c:idx val="8"/>
              <c:layout>
                <c:manualLayout>
                  <c:x val="1.3714501807491475E-2"/>
                  <c:y val="2.7333006359726988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437-4BD9-A1CF-EE8EBA30D2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Активы!$B$2:$B$10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отрасли</c:v>
                </c:pt>
              </c:strCache>
            </c:strRef>
          </c:cat>
          <c:val>
            <c:numRef>
              <c:f>Активы!$C$2:$C$10</c:f>
              <c:numCache>
                <c:formatCode>0.0</c:formatCode>
                <c:ptCount val="9"/>
                <c:pt idx="0">
                  <c:v>11.6</c:v>
                </c:pt>
                <c:pt idx="1">
                  <c:v>3.6</c:v>
                </c:pt>
                <c:pt idx="2">
                  <c:v>5.3</c:v>
                </c:pt>
                <c:pt idx="3">
                  <c:v>8.1999999999999993</c:v>
                </c:pt>
                <c:pt idx="4">
                  <c:v>48.9</c:v>
                </c:pt>
                <c:pt idx="5">
                  <c:v>12.1</c:v>
                </c:pt>
                <c:pt idx="6">
                  <c:v>1.2</c:v>
                </c:pt>
                <c:pt idx="7">
                  <c:v>8.5</c:v>
                </c:pt>
                <c:pt idx="8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437-4BD9-A1CF-EE8EBA30D23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 w="12700">
      <a:noFill/>
    </a:ln>
    <a:effectLst/>
    <a:scene3d>
      <a:camera prst="orthographicFront"/>
      <a:lightRig rig="threePt" dir="t"/>
    </a:scene3d>
    <a:sp3d prstMaterial="powder"/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59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19327231041179E-2"/>
          <c:y val="0.17849105332450102"/>
          <c:w val="0.93887498468593034"/>
          <c:h val="0.75739420075271724"/>
        </c:manualLayout>
      </c:layout>
      <c:pie3DChart>
        <c:varyColors val="1"/>
        <c:ser>
          <c:idx val="0"/>
          <c:order val="0"/>
          <c:tx>
            <c:strRef>
              <c:f>Активы!$C$1</c:f>
              <c:strCache>
                <c:ptCount val="1"/>
                <c:pt idx="0">
                  <c:v>Сумма</c:v>
                </c:pt>
              </c:strCache>
            </c:strRef>
          </c:tx>
          <c:spPr>
            <a:ln w="19050"/>
            <a:effectLst>
              <a:outerShdw blurRad="114300" dist="368300" dir="6900000" sx="101000" sy="101000" rotWithShape="0">
                <a:prstClr val="black">
                  <a:alpha val="2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502400" h="6502400"/>
              <a:bevelB w="6502400" h="6502400"/>
              <a:contourClr>
                <a:srgbClr val="000000"/>
              </a:contourClr>
            </a:sp3d>
          </c:spPr>
          <c:explosion val="8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79-42FF-9B65-B76C1925F76E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79-42FF-9B65-B76C1925F76E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B79-42FF-9B65-B76C1925F76E}"/>
              </c:ext>
            </c:extLst>
          </c:dPt>
          <c:dPt>
            <c:idx val="3"/>
            <c:bubble3D val="0"/>
            <c:spPr>
              <a:solidFill>
                <a:srgbClr val="9F5FCF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B79-42FF-9B65-B76C1925F76E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7B79-42FF-9B65-B76C1925F76E}"/>
              </c:ext>
            </c:extLst>
          </c:dPt>
          <c:dPt>
            <c:idx val="5"/>
            <c:bubble3D val="0"/>
            <c:spPr>
              <a:solidFill>
                <a:srgbClr val="3AAC70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B79-42FF-9B65-B76C1925F76E}"/>
              </c:ext>
            </c:extLst>
          </c:dPt>
          <c:dPt>
            <c:idx val="6"/>
            <c:bubble3D val="0"/>
            <c:spPr>
              <a:solidFill>
                <a:srgbClr val="ECAAE9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B79-42FF-9B65-B76C1925F76E}"/>
              </c:ext>
            </c:extLst>
          </c:dPt>
          <c:dPt>
            <c:idx val="7"/>
            <c:bubble3D val="0"/>
            <c:spPr>
              <a:solidFill>
                <a:schemeClr val="accent5">
                  <a:lumMod val="50000"/>
                </a:schemeClr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B79-42FF-9B65-B76C1925F76E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B79-42FF-9B65-B76C1925F76E}"/>
              </c:ext>
            </c:extLst>
          </c:dPt>
          <c:dLbls>
            <c:dLbl>
              <c:idx val="0"/>
              <c:layout>
                <c:manualLayout>
                  <c:x val="-2.0551562646885388E-2"/>
                  <c:y val="2.33940808744828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79-42FF-9B65-B76C1925F76E}"/>
                </c:ext>
              </c:extLst>
            </c:dLbl>
            <c:dLbl>
              <c:idx val="1"/>
              <c:layout>
                <c:manualLayout>
                  <c:x val="-3.3496705494261321E-2"/>
                  <c:y val="1.904835777054582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79-42FF-9B65-B76C1925F76E}"/>
                </c:ext>
              </c:extLst>
            </c:dLbl>
            <c:dLbl>
              <c:idx val="2"/>
              <c:layout>
                <c:manualLayout>
                  <c:x val="-1.020431156693561E-2"/>
                  <c:y val="3.4214123778962068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79-42FF-9B65-B76C1925F76E}"/>
                </c:ext>
              </c:extLst>
            </c:dLbl>
            <c:dLbl>
              <c:idx val="3"/>
              <c:layout>
                <c:manualLayout>
                  <c:x val="1.2810542418363771E-3"/>
                  <c:y val="-9.138517129533033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9,3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B79-42FF-9B65-B76C1925F76E}"/>
                </c:ext>
              </c:extLst>
            </c:dLbl>
            <c:dLbl>
              <c:idx val="4"/>
              <c:layout>
                <c:manualLayout>
                  <c:x val="-5.4724688709801971E-3"/>
                  <c:y val="-7.2775789139960217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79-42FF-9B65-B76C1925F76E}"/>
                </c:ext>
              </c:extLst>
            </c:dLbl>
            <c:dLbl>
              <c:idx val="5"/>
              <c:layout>
                <c:manualLayout>
                  <c:x val="5.3191739379385199E-2"/>
                  <c:y val="1.1224362604696999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79-42FF-9B65-B76C1925F76E}"/>
                </c:ext>
              </c:extLst>
            </c:dLbl>
            <c:dLbl>
              <c:idx val="6"/>
              <c:layout>
                <c:manualLayout>
                  <c:x val="6.7406399288967883E-2"/>
                  <c:y val="3.4416568890719479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584383786416893"/>
                      <c:h val="8.02051804542042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7B79-42FF-9B65-B76C1925F76E}"/>
                </c:ext>
              </c:extLst>
            </c:dLbl>
            <c:dLbl>
              <c:idx val="7"/>
              <c:layout>
                <c:manualLayout>
                  <c:x val="3.0162246929828308E-2"/>
                  <c:y val="2.580268859015665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B79-42FF-9B65-B76C1925F76E}"/>
                </c:ext>
              </c:extLst>
            </c:dLbl>
            <c:dLbl>
              <c:idx val="8"/>
              <c:layout>
                <c:manualLayout>
                  <c:x val="1.3714501807491475E-2"/>
                  <c:y val="2.3031316303608561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B79-42FF-9B65-B76C1925F7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Активы!$B$2:$B$10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отрасли</c:v>
                </c:pt>
              </c:strCache>
            </c:strRef>
          </c:cat>
          <c:val>
            <c:numRef>
              <c:f>Активы!$C$2:$C$10</c:f>
              <c:numCache>
                <c:formatCode>0.0</c:formatCode>
                <c:ptCount val="9"/>
                <c:pt idx="0">
                  <c:v>11.5</c:v>
                </c:pt>
                <c:pt idx="1">
                  <c:v>3.6</c:v>
                </c:pt>
                <c:pt idx="2">
                  <c:v>5.8</c:v>
                </c:pt>
                <c:pt idx="3">
                  <c:v>9.3000000000000007</c:v>
                </c:pt>
                <c:pt idx="4">
                  <c:v>46.4</c:v>
                </c:pt>
                <c:pt idx="5">
                  <c:v>13</c:v>
                </c:pt>
                <c:pt idx="6">
                  <c:v>1.4</c:v>
                </c:pt>
                <c:pt idx="7">
                  <c:v>8.4</c:v>
                </c:pt>
                <c:pt idx="8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7B79-42FF-9B65-B76C1925F76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 w="12700">
      <a:noFill/>
    </a:ln>
    <a:effectLst/>
    <a:scene3d>
      <a:camera prst="orthographicFront"/>
      <a:lightRig rig="threePt" dir="t"/>
    </a:scene3d>
    <a:sp3d prstMaterial="powder"/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9974935034318679"/>
          <c:h val="0.9876566116371436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59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19327231041179E-2"/>
          <c:y val="0.17849105332450102"/>
          <c:w val="0.93887498468593034"/>
          <c:h val="0.75739420075271724"/>
        </c:manualLayout>
      </c:layout>
      <c:pie3DChart>
        <c:varyColors val="1"/>
        <c:ser>
          <c:idx val="0"/>
          <c:order val="0"/>
          <c:tx>
            <c:strRef>
              <c:f>Активы!$C$1</c:f>
              <c:strCache>
                <c:ptCount val="1"/>
                <c:pt idx="0">
                  <c:v>Сумма</c:v>
                </c:pt>
              </c:strCache>
            </c:strRef>
          </c:tx>
          <c:spPr>
            <a:ln w="19050"/>
            <a:effectLst>
              <a:outerShdw blurRad="114300" dist="368300" dir="6900000" sx="101000" sy="101000" rotWithShape="0">
                <a:prstClr val="black">
                  <a:alpha val="2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502400" h="6502400"/>
              <a:bevelB w="6502400" h="6502400"/>
              <a:contourClr>
                <a:srgbClr val="000000"/>
              </a:contourClr>
            </a:sp3d>
          </c:spPr>
          <c:explosion val="6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6D-4B7C-AD47-7D631D0F755D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6D-4B7C-AD47-7D631D0F755D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6D-4B7C-AD47-7D631D0F755D}"/>
              </c:ext>
            </c:extLst>
          </c:dPt>
          <c:dPt>
            <c:idx val="3"/>
            <c:bubble3D val="0"/>
            <c:explosion val="4"/>
            <c:spPr>
              <a:solidFill>
                <a:srgbClr val="9F5FCF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B6D-4B7C-AD47-7D631D0F755D}"/>
              </c:ext>
            </c:extLst>
          </c:dPt>
          <c:dPt>
            <c:idx val="4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9-8B6D-4B7C-AD47-7D631D0F755D}"/>
              </c:ext>
            </c:extLst>
          </c:dPt>
          <c:dPt>
            <c:idx val="5"/>
            <c:bubble3D val="0"/>
            <c:spPr>
              <a:solidFill>
                <a:srgbClr val="3AAC70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B6D-4B7C-AD47-7D631D0F755D}"/>
              </c:ext>
            </c:extLst>
          </c:dPt>
          <c:dPt>
            <c:idx val="6"/>
            <c:bubble3D val="0"/>
            <c:spPr>
              <a:solidFill>
                <a:srgbClr val="ECAAE9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B6D-4B7C-AD47-7D631D0F755D}"/>
              </c:ext>
            </c:extLst>
          </c:dPt>
          <c:dPt>
            <c:idx val="7"/>
            <c:bubble3D val="0"/>
            <c:spPr>
              <a:solidFill>
                <a:schemeClr val="accent5">
                  <a:lumMod val="50000"/>
                </a:schemeClr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B6D-4B7C-AD47-7D631D0F755D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B6D-4B7C-AD47-7D631D0F755D}"/>
              </c:ext>
            </c:extLst>
          </c:dPt>
          <c:dLbls>
            <c:dLbl>
              <c:idx val="0"/>
              <c:layout>
                <c:manualLayout>
                  <c:x val="-3.1405057557707262E-2"/>
                  <c:y val="3.6299151042838061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6D-4B7C-AD47-7D631D0F755D}"/>
                </c:ext>
              </c:extLst>
            </c:dLbl>
            <c:dLbl>
              <c:idx val="1"/>
              <c:layout>
                <c:manualLayout>
                  <c:x val="-2.5356599051402768E-2"/>
                  <c:y val="1.4747112762981343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6D-4B7C-AD47-7D631D0F755D}"/>
                </c:ext>
              </c:extLst>
            </c:dLbl>
            <c:dLbl>
              <c:idx val="2"/>
              <c:layout>
                <c:manualLayout>
                  <c:x val="-1.020431156693561E-2"/>
                  <c:y val="3.4214123778962068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6D-4B7C-AD47-7D631D0F755D}"/>
                </c:ext>
              </c:extLst>
            </c:dLbl>
            <c:dLbl>
              <c:idx val="3"/>
              <c:layout>
                <c:manualLayout>
                  <c:x val="-1.4999188124396434E-2"/>
                  <c:y val="3.33641790478564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6D-4B7C-AD47-7D631D0F755D}"/>
                </c:ext>
              </c:extLst>
            </c:dLbl>
            <c:dLbl>
              <c:idx val="4"/>
              <c:layout>
                <c:manualLayout>
                  <c:x val="2.6677109403713882E-3"/>
                  <c:y val="-5.1267275913013097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6D-4B7C-AD47-7D631D0F755D}"/>
                </c:ext>
              </c:extLst>
            </c:dLbl>
            <c:dLbl>
              <c:idx val="5"/>
              <c:layout>
                <c:manualLayout>
                  <c:x val="2.8771162178561356E-2"/>
                  <c:y val="1.982774271693389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6D-4B7C-AD47-7D631D0F755D}"/>
                </c:ext>
              </c:extLst>
            </c:dLbl>
            <c:dLbl>
              <c:idx val="6"/>
              <c:layout>
                <c:manualLayout>
                  <c:x val="3.2132540828796803E-2"/>
                  <c:y val="2.3662343750423396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B6D-4B7C-AD47-7D631D0F755D}"/>
                </c:ext>
              </c:extLst>
            </c:dLbl>
            <c:dLbl>
              <c:idx val="7"/>
              <c:layout>
                <c:manualLayout>
                  <c:x val="2.7448873202122841E-2"/>
                  <c:y val="2.580268859015665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B6D-4B7C-AD47-7D631D0F755D}"/>
                </c:ext>
              </c:extLst>
            </c:dLbl>
            <c:dLbl>
              <c:idx val="8"/>
              <c:layout>
                <c:manualLayout>
                  <c:x val="1.3714501807491475E-2"/>
                  <c:y val="2.3031316303608561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B6D-4B7C-AD47-7D631D0F7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Активы!$B$2:$B$10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отрасли</c:v>
                </c:pt>
              </c:strCache>
            </c:strRef>
          </c:cat>
          <c:val>
            <c:numRef>
              <c:f>Активы!$C$2:$C$10</c:f>
              <c:numCache>
                <c:formatCode>0.0</c:formatCode>
                <c:ptCount val="9"/>
                <c:pt idx="0">
                  <c:v>11.2</c:v>
                </c:pt>
                <c:pt idx="1">
                  <c:v>3.5</c:v>
                </c:pt>
                <c:pt idx="2">
                  <c:v>5.3</c:v>
                </c:pt>
                <c:pt idx="3">
                  <c:v>7.4</c:v>
                </c:pt>
                <c:pt idx="4">
                  <c:v>49.4</c:v>
                </c:pt>
                <c:pt idx="5">
                  <c:v>12.6</c:v>
                </c:pt>
                <c:pt idx="6">
                  <c:v>1.6</c:v>
                </c:pt>
                <c:pt idx="7">
                  <c:v>8.4</c:v>
                </c:pt>
                <c:pt idx="8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8B6D-4B7C-AD47-7D631D0F755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 w="12700">
      <a:noFill/>
    </a:ln>
    <a:effectLst/>
    <a:scene3d>
      <a:camera prst="orthographicFront"/>
      <a:lightRig rig="threePt" dir="t"/>
    </a:scene3d>
    <a:sp3d prstMaterial="powder"/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solidFill>
          <a:srgbClr val="FFFFCC"/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127000"/>
              <a:bevelB w="177800" h="2667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h="127000"/>
                <a:bevelB w="177800" h="266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57-42E5-A85F-43E8E5433D6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66"/>
              </a:solidFill>
              <a:scene3d>
                <a:camera prst="orthographicFront"/>
                <a:lightRig rig="threePt" dir="t"/>
              </a:scene3d>
              <a:sp3d>
                <a:bevelT h="127000"/>
                <a:bevelB w="177800" h="266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57-42E5-A85F-43E8E5433D6F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h="127000"/>
                <a:bevelB w="177800" h="266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57-42E5-A85F-43E8E5433D6F}"/>
              </c:ext>
            </c:extLst>
          </c:dPt>
          <c:dPt>
            <c:idx val="3"/>
            <c:invertIfNegative val="0"/>
            <c:bubble3D val="0"/>
            <c:spPr>
              <a:solidFill>
                <a:srgbClr val="FF9966"/>
              </a:solidFill>
              <a:scene3d>
                <a:camera prst="orthographicFront"/>
                <a:lightRig rig="threePt" dir="t"/>
              </a:scene3d>
              <a:sp3d>
                <a:bevelT h="127000"/>
                <a:bevelB w="177800" h="266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C57-42E5-A85F-43E8E5433D6F}"/>
              </c:ext>
            </c:extLst>
          </c:dPt>
          <c:dPt>
            <c:idx val="4"/>
            <c:invertIfNegative val="0"/>
            <c:bubble3D val="0"/>
            <c:spPr>
              <a:solidFill>
                <a:srgbClr val="0038A8"/>
              </a:solidFill>
              <a:scene3d>
                <a:camera prst="orthographicFront"/>
                <a:lightRig rig="threePt" dir="t"/>
              </a:scene3d>
              <a:sp3d>
                <a:bevelT h="127000"/>
                <a:bevelB w="177800" h="266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C57-42E5-A85F-43E8E5433D6F}"/>
              </c:ext>
            </c:extLst>
          </c:dPt>
          <c:dPt>
            <c:idx val="5"/>
            <c:invertIfNegative val="0"/>
            <c:bubble3D val="0"/>
            <c:spPr>
              <a:solidFill>
                <a:srgbClr val="0038A8"/>
              </a:solidFill>
              <a:scene3d>
                <a:camera prst="orthographicFront"/>
                <a:lightRig rig="threePt" dir="t"/>
              </a:scene3d>
              <a:sp3d>
                <a:bevelT h="127000"/>
                <a:bevelB w="177800" h="266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C57-42E5-A85F-43E8E5433D6F}"/>
              </c:ext>
            </c:extLst>
          </c:dPt>
          <c:dLbls>
            <c:dLbl>
              <c:idx val="0"/>
              <c:layout>
                <c:manualLayout>
                  <c:x val="1.0096592246793878E-2"/>
                  <c:y val="-0.32575239398084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57-42E5-A85F-43E8E5433D6F}"/>
                </c:ext>
              </c:extLst>
            </c:dLbl>
            <c:dLbl>
              <c:idx val="1"/>
              <c:layout>
                <c:manualLayout>
                  <c:x val="8.6539947808908866E-3"/>
                  <c:y val="-0.33092306690117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57-42E5-A85F-43E8E5433D6F}"/>
                </c:ext>
              </c:extLst>
            </c:dLbl>
            <c:dLbl>
              <c:idx val="2"/>
              <c:layout>
                <c:manualLayout>
                  <c:x val="5.7694812838822154E-3"/>
                  <c:y val="-0.317996384600351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57-42E5-A85F-43E8E5433D6F}"/>
                </c:ext>
              </c:extLst>
            </c:dLbl>
            <c:dLbl>
              <c:idx val="3"/>
              <c:layout>
                <c:manualLayout>
                  <c:x val="1.1538962567764485E-2"/>
                  <c:y val="-0.382629796104488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57-42E5-A85F-43E8E5433D6F}"/>
                </c:ext>
              </c:extLst>
            </c:dLbl>
            <c:dLbl>
              <c:idx val="4"/>
              <c:layout>
                <c:manualLayout>
                  <c:x val="1.2981332888734879E-2"/>
                  <c:y val="-0.38780046902481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57-42E5-A85F-43E8E5433D6F}"/>
                </c:ext>
              </c:extLst>
            </c:dLbl>
            <c:dLbl>
              <c:idx val="5"/>
              <c:layout>
                <c:manualLayout>
                  <c:x val="1.0096592246793878E-2"/>
                  <c:y val="-0.37228845026382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57-42E5-A85F-43E8E5433D6F}"/>
                </c:ext>
              </c:extLst>
            </c:dLbl>
            <c:dLbl>
              <c:idx val="6"/>
              <c:layout>
                <c:manualLayout>
                  <c:x val="1.8750814172617203E-2"/>
                  <c:y val="-0.38780046902481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C57-42E5-A85F-43E8E5433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За 2018 год</c:v>
                </c:pt>
                <c:pt idx="1">
                  <c:v>За 2019 год</c:v>
                </c:pt>
                <c:pt idx="2">
                  <c:v>За 2020 год</c:v>
                </c:pt>
                <c:pt idx="3">
                  <c:v>За 2021 год</c:v>
                </c:pt>
                <c:pt idx="4">
                  <c:v>За 2022 год</c:v>
                </c:pt>
                <c:pt idx="5">
                  <c:v>За 2023 год</c:v>
                </c:pt>
                <c:pt idx="6">
                  <c:v>За 2024 год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131.5</c:v>
                </c:pt>
                <c:pt idx="1">
                  <c:v>135.5</c:v>
                </c:pt>
                <c:pt idx="2">
                  <c:v>133.5</c:v>
                </c:pt>
                <c:pt idx="3">
                  <c:v>155.5</c:v>
                </c:pt>
                <c:pt idx="4">
                  <c:v>160</c:v>
                </c:pt>
                <c:pt idx="5">
                  <c:v>154</c:v>
                </c:pt>
                <c:pt idx="6">
                  <c:v>160.75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C57-42E5-A85F-43E8E5433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142"/>
        <c:shape val="box"/>
        <c:axId val="204467200"/>
        <c:axId val="204468992"/>
        <c:axId val="0"/>
      </c:bar3DChart>
      <c:catAx>
        <c:axId val="20446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4468992"/>
        <c:crosses val="autoZero"/>
        <c:auto val="1"/>
        <c:lblAlgn val="ctr"/>
        <c:lblOffset val="100"/>
        <c:noMultiLvlLbl val="0"/>
      </c:catAx>
      <c:valAx>
        <c:axId val="20446899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204467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93481881718341"/>
          <c:y val="3.8159197158792776E-2"/>
          <c:w val="0.80138755446995702"/>
          <c:h val="0.862060407471879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2.3129441974191679E-2"/>
                  <c:y val="2.8366658740999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E6-402C-A239-EDCFE7700145}"/>
                </c:ext>
              </c:extLst>
            </c:dLbl>
            <c:dLbl>
              <c:idx val="1"/>
              <c:layout>
                <c:manualLayout>
                  <c:x val="2.9996783931167038E-2"/>
                  <c:y val="2.4182253330949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E6-402C-A239-EDCFE77001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898.1</c:v>
                </c:pt>
                <c:pt idx="1">
                  <c:v>1004.2</c:v>
                </c:pt>
                <c:pt idx="2" formatCode="0.0">
                  <c:v>988.2</c:v>
                </c:pt>
                <c:pt idx="3" formatCode="0.0">
                  <c:v>1366.2</c:v>
                </c:pt>
                <c:pt idx="4" formatCode="0.0">
                  <c:v>1453.5</c:v>
                </c:pt>
                <c:pt idx="5" formatCode="0.0">
                  <c:v>1500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E6-402C-A239-EDCFE7700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125377536"/>
        <c:axId val="125379328"/>
      </c:barChart>
      <c:catAx>
        <c:axId val="12537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379328"/>
        <c:crosses val="autoZero"/>
        <c:auto val="1"/>
        <c:lblAlgn val="ctr"/>
        <c:lblOffset val="100"/>
        <c:noMultiLvlLbl val="0"/>
      </c:catAx>
      <c:valAx>
        <c:axId val="125379328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53775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4901624762915776E-2"/>
                  <c:y val="-8.7066098101432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C5-4800-942A-60ADD0962930}"/>
                </c:ext>
              </c:extLst>
            </c:dLbl>
            <c:dLbl>
              <c:idx val="1"/>
              <c:layout>
                <c:manualLayout>
                  <c:x val="-9.2025817951918318E-2"/>
                  <c:y val="-0.115242179384940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C5-4800-942A-60ADD0962930}"/>
                </c:ext>
              </c:extLst>
            </c:dLbl>
            <c:dLbl>
              <c:idx val="2"/>
              <c:layout>
                <c:manualLayout>
                  <c:x val="-8.3398623960407162E-2"/>
                  <c:y val="-0.10846376143214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C5-4800-942A-60ADD0962930}"/>
                </c:ext>
              </c:extLst>
            </c:dLbl>
            <c:dLbl>
              <c:idx val="3"/>
              <c:layout>
                <c:manualLayout>
                  <c:x val="-8.0522590707928526E-2"/>
                  <c:y val="-0.1355790345705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C5-4800-942A-60ADD0962930}"/>
                </c:ext>
              </c:extLst>
            </c:dLbl>
            <c:dLbl>
              <c:idx val="4"/>
              <c:layout>
                <c:manualLayout>
                  <c:x val="-8.6274204329923429E-2"/>
                  <c:y val="-0.122021131113466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C5-4800-942A-60ADD0962930}"/>
                </c:ext>
              </c:extLst>
            </c:dLbl>
            <c:dLbl>
              <c:idx val="5"/>
              <c:layout>
                <c:manualLayout>
                  <c:x val="-3.1634101362453107E-2"/>
                  <c:y val="-0.128800082841992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C5-4800-942A-60ADD09629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Лист1!$B$2:$B$7</c:f>
              <c:numCache>
                <c:formatCode>0.000</c:formatCode>
                <c:ptCount val="6"/>
                <c:pt idx="0">
                  <c:v>17.213000000000001</c:v>
                </c:pt>
                <c:pt idx="1">
                  <c:v>16.972999999999999</c:v>
                </c:pt>
                <c:pt idx="2" formatCode="#\ ##0.000">
                  <c:v>16.673999999999999</c:v>
                </c:pt>
                <c:pt idx="3" formatCode="#\ ##0.000">
                  <c:v>16.454000000000001</c:v>
                </c:pt>
                <c:pt idx="4" formatCode="General">
                  <c:v>16.334</c:v>
                </c:pt>
                <c:pt idx="5" formatCode="#\ ##0.000">
                  <c:v>16.231999999999999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5C5-4800-942A-60ADD0962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430784"/>
        <c:axId val="125432576"/>
      </c:lineChart>
      <c:catAx>
        <c:axId val="12543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432576"/>
        <c:crosses val="autoZero"/>
        <c:auto val="1"/>
        <c:lblAlgn val="ctr"/>
        <c:lblOffset val="100"/>
        <c:noMultiLvlLbl val="0"/>
      </c:catAx>
      <c:valAx>
        <c:axId val="125432576"/>
        <c:scaling>
          <c:orientation val="minMax"/>
        </c:scaling>
        <c:delete val="1"/>
        <c:axPos val="l"/>
        <c:numFmt formatCode="0.000" sourceLinked="1"/>
        <c:majorTickMark val="out"/>
        <c:minorTickMark val="none"/>
        <c:tickLblPos val="nextTo"/>
        <c:crossAx val="12543078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5877976175026"/>
          <c:y val="5.5841668634040664E-2"/>
          <c:w val="0.87545636482939637"/>
          <c:h val="0.47685088582677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pictureOptions>
            <c:pictureFormat val="stretch"/>
          </c:pictureOptions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                                  (факт)</c:v>
                </c:pt>
                <c:pt idx="1">
                  <c:v>2025 год                                  (первоначальный бюджет)</c:v>
                </c:pt>
                <c:pt idx="2">
                  <c:v>2026 год                                             (прогноз)</c:v>
                </c:pt>
                <c:pt idx="3">
                  <c:v>2027 год                                   (прогноз)</c:v>
                </c:pt>
                <c:pt idx="4">
                  <c:v>2028 год                                 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1197.0999999999999</c:v>
                </c:pt>
                <c:pt idx="1">
                  <c:v>1041.5</c:v>
                </c:pt>
                <c:pt idx="2">
                  <c:v>1028.5</c:v>
                </c:pt>
                <c:pt idx="3">
                  <c:v>1068.7</c:v>
                </c:pt>
                <c:pt idx="4">
                  <c:v>1114.0999999999999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65"/>
        <c:axId val="123389440"/>
        <c:axId val="123390976"/>
      </c:barChart>
      <c:catAx>
        <c:axId val="123389440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390976"/>
        <c:crosses val="autoZero"/>
        <c:auto val="1"/>
        <c:lblAlgn val="ctr"/>
        <c:lblOffset val="100"/>
        <c:noMultiLvlLbl val="0"/>
      </c:catAx>
      <c:valAx>
        <c:axId val="12339097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2338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5877976175026"/>
          <c:y val="5.5841668634040664E-2"/>
          <c:w val="0.87545636482939637"/>
          <c:h val="0.47685088582677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pictureOptions>
            <c:pictureFormat val="stretch"/>
          </c:pictureOptions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                                  (факт)</c:v>
                </c:pt>
                <c:pt idx="1">
                  <c:v>2025 год                                  (первоначальный бюджет)</c:v>
                </c:pt>
                <c:pt idx="2">
                  <c:v>2026 год                                             (прогноз)</c:v>
                </c:pt>
                <c:pt idx="3">
                  <c:v>2027 год                                   (прогноз)</c:v>
                </c:pt>
                <c:pt idx="4">
                  <c:v>2028 год                                 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1169.2</c:v>
                </c:pt>
                <c:pt idx="1">
                  <c:v>1136.0999999999999</c:v>
                </c:pt>
                <c:pt idx="2">
                  <c:v>1102.8</c:v>
                </c:pt>
                <c:pt idx="3">
                  <c:v>1078.7</c:v>
                </c:pt>
                <c:pt idx="4">
                  <c:v>1115.0999999999999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"/>
        <c:axId val="183804672"/>
        <c:axId val="183806208"/>
      </c:barChart>
      <c:catAx>
        <c:axId val="183804672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806208"/>
        <c:crosses val="autoZero"/>
        <c:auto val="1"/>
        <c:lblAlgn val="ctr"/>
        <c:lblOffset val="100"/>
        <c:noMultiLvlLbl val="0"/>
      </c:catAx>
      <c:valAx>
        <c:axId val="183806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3804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3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51000">
                  <a:srgbClr val="FF0101"/>
                </a:gs>
                <a:gs pos="100000">
                  <a:srgbClr val="C00000"/>
                </a:gs>
              </a:gsLst>
              <a:lin ang="0" scaled="1"/>
            </a:gradFill>
          </c:spPr>
          <c:invertIfNegative val="0"/>
          <c:dPt>
            <c:idx val="0"/>
            <c:invertIfNegative val="0"/>
            <c:bubble3D val="0"/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2024 год 
(факт)</c:v>
                </c:pt>
                <c:pt idx="1">
                  <c:v>2025 год
(первоначальный бюджет)</c:v>
                </c:pt>
                <c:pt idx="2">
                  <c:v>2026 год
(прогноз)</c:v>
                </c:pt>
                <c:pt idx="3">
                  <c:v>2027 год
(прогноз)</c:v>
                </c:pt>
                <c:pt idx="4">
                  <c:v>2028 год
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-279</c:v>
                </c:pt>
                <c:pt idx="1">
                  <c:v>-946</c:v>
                </c:pt>
                <c:pt idx="2">
                  <c:v>-743</c:v>
                </c:pt>
                <c:pt idx="3">
                  <c:v>-150</c:v>
                </c:pt>
                <c:pt idx="4">
                  <c:v>-50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flip="none" rotWithShape="1">
              <a:gsLst>
                <a:gs pos="0">
                  <a:srgbClr val="F5801F"/>
                </a:gs>
                <a:gs pos="51000">
                  <a:srgbClr val="F79443"/>
                </a:gs>
                <a:gs pos="100000">
                  <a:srgbClr val="F57E1B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4.5227920227920229E-3"/>
                  <c:y val="6.9619457487180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379867046533712E-3"/>
                  <c:y val="-8.50894650791248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3798670465337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379867046533712E-3"/>
                  <c:y val="-2.32064858290590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607787274453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 
(факт)</c:v>
                </c:pt>
                <c:pt idx="1">
                  <c:v>2025 год
(первоначальный бюджет)</c:v>
                </c:pt>
                <c:pt idx="2">
                  <c:v>2026 год
(прогноз)</c:v>
                </c:pt>
                <c:pt idx="3">
                  <c:v>2027 год
(прогноз)</c:v>
                </c:pt>
                <c:pt idx="4">
                  <c:v>2028 год
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1169.2</c:v>
                </c:pt>
                <c:pt idx="1">
                  <c:v>1136.0999999999999</c:v>
                </c:pt>
                <c:pt idx="2">
                  <c:v>1102.8</c:v>
                </c:pt>
                <c:pt idx="3">
                  <c:v>1078.7</c:v>
                </c:pt>
                <c:pt idx="4">
                  <c:v>1115.0999999999999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D24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52279202279202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303893637227522E-3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379867046533712E-3"/>
                  <c:y val="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3038936372269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 
(факт)</c:v>
                </c:pt>
                <c:pt idx="1">
                  <c:v>2025 год
(первоначальный бюджет)</c:v>
                </c:pt>
                <c:pt idx="2">
                  <c:v>2026 год
(прогноз)</c:v>
                </c:pt>
                <c:pt idx="3">
                  <c:v>2027 год
(прогноз)</c:v>
                </c:pt>
                <c:pt idx="4">
                  <c:v>2028 год
(прогноз)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 formatCode="0.0">
                  <c:v>1197.0999999999999</c:v>
                </c:pt>
                <c:pt idx="1">
                  <c:v>1041.5</c:v>
                </c:pt>
                <c:pt idx="2">
                  <c:v>1028.5</c:v>
                </c:pt>
                <c:pt idx="3">
                  <c:v>1068.7</c:v>
                </c:pt>
                <c:pt idx="4">
                  <c:v>1114.0999999999999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gapDepth val="94"/>
        <c:shape val="cylinder"/>
        <c:axId val="184159616"/>
        <c:axId val="184173696"/>
        <c:axId val="0"/>
      </c:bar3DChart>
      <c:catAx>
        <c:axId val="184159616"/>
        <c:scaling>
          <c:orientation val="minMax"/>
        </c:scaling>
        <c:delete val="1"/>
        <c:axPos val="b"/>
        <c:majorTickMark val="out"/>
        <c:minorTickMark val="none"/>
        <c:tickLblPos val="nextTo"/>
        <c:crossAx val="184173696"/>
        <c:crosses val="autoZero"/>
        <c:auto val="1"/>
        <c:lblAlgn val="ctr"/>
        <c:lblOffset val="100"/>
        <c:noMultiLvlLbl val="0"/>
      </c:catAx>
      <c:valAx>
        <c:axId val="184173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4159616"/>
        <c:crosses val="autoZero"/>
        <c:crossBetween val="between"/>
      </c:valAx>
      <c:spPr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</a:rPr>
              <a:t>2026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35062433002939614"/>
          <c:y val="0.15961035521500094"/>
        </c:manualLayout>
      </c:layout>
      <c:overlay val="0"/>
    </c:title>
    <c:autoTitleDeleted val="0"/>
    <c:view3D>
      <c:rotX val="30"/>
      <c:rotY val="73"/>
      <c:depthPercent val="5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bubble3D val="0"/>
            <c:explosion val="7"/>
            <c:spPr>
              <a:solidFill>
                <a:srgbClr val="E27AEA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2">
                    <a:shade val="9000"/>
                    <a:alpha val="48000"/>
                    <a:satMod val="105000"/>
                  </a:scheme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16"/>
            <c:spPr>
              <a:solidFill>
                <a:schemeClr val="accent6">
                  <a:lumMod val="75000"/>
                </a:scheme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4">
                    <a:shade val="9000"/>
                    <a:alpha val="48000"/>
                    <a:satMod val="105000"/>
                  </a:scheme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explosion val="11"/>
            <c:spPr>
              <a:solidFill>
                <a:srgbClr val="66FF33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1">
                    <a:shade val="9000"/>
                    <a:alpha val="48000"/>
                    <a:satMod val="105000"/>
                  </a:scheme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20591480826454719"/>
                  <c:y val="-0.160256571981873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074322072322295E-2"/>
                  <c:y val="3.55953171176454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828415461345136"/>
                  <c:y val="0.103954194262886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i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0.36799999999999999</c:v>
                </c:pt>
                <c:pt idx="1">
                  <c:v>1.4999999999999999E-2</c:v>
                </c:pt>
                <c:pt idx="2">
                  <c:v>0.61699999999999999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</a:rPr>
              <a:t>2027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35062433002939614"/>
          <c:y val="0.15961035521500094"/>
        </c:manualLayout>
      </c:layout>
      <c:overlay val="0"/>
    </c:title>
    <c:autoTitleDeleted val="0"/>
    <c:view3D>
      <c:rotX val="30"/>
      <c:rotY val="80"/>
      <c:depthPercent val="5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bubble3D val="0"/>
            <c:explosion val="7"/>
            <c:spPr>
              <a:solidFill>
                <a:srgbClr val="E27AEA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2">
                    <a:shade val="9000"/>
                    <a:alpha val="48000"/>
                    <a:satMod val="105000"/>
                  </a:scheme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16"/>
            <c:spPr>
              <a:solidFill>
                <a:schemeClr val="accent6">
                  <a:lumMod val="75000"/>
                </a:scheme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4">
                    <a:shade val="9000"/>
                    <a:alpha val="48000"/>
                    <a:satMod val="105000"/>
                  </a:scheme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explosion val="11"/>
            <c:spPr>
              <a:solidFill>
                <a:srgbClr val="66FF33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1">
                    <a:shade val="9000"/>
                    <a:alpha val="48000"/>
                    <a:satMod val="105000"/>
                  </a:scheme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5348106967093747"/>
                  <c:y val="-0.176829963208907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073946738650659E-2"/>
                  <c:y val="1.9021925890611632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258436750270991"/>
                  <c:y val="0.103954194262886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i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0.34200000000000003</c:v>
                </c:pt>
                <c:pt idx="1">
                  <c:v>1.2999999999999999E-2</c:v>
                </c:pt>
                <c:pt idx="2">
                  <c:v>0.64500000000000002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</a:rPr>
              <a:t>2028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35062433002939614"/>
          <c:y val="0.15961035521500094"/>
        </c:manualLayout>
      </c:layout>
      <c:overlay val="0"/>
    </c:title>
    <c:autoTitleDeleted val="0"/>
    <c:view3D>
      <c:rotX val="30"/>
      <c:rotY val="87"/>
      <c:depthPercent val="5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bubble3D val="0"/>
            <c:explosion val="7"/>
            <c:spPr>
              <a:solidFill>
                <a:srgbClr val="E27AEA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2">
                    <a:shade val="9000"/>
                    <a:alpha val="48000"/>
                    <a:satMod val="105000"/>
                  </a:scheme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16"/>
            <c:spPr>
              <a:solidFill>
                <a:schemeClr val="accent6">
                  <a:lumMod val="75000"/>
                </a:scheme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4">
                    <a:shade val="9000"/>
                    <a:alpha val="48000"/>
                    <a:satMod val="105000"/>
                  </a:scheme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explosion val="11"/>
            <c:spPr>
              <a:solidFill>
                <a:srgbClr val="66FF33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1">
                    <a:shade val="9000"/>
                    <a:alpha val="48000"/>
                    <a:satMod val="105000"/>
                  </a:scheme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7731438248603007"/>
                  <c:y val="-0.160256571981873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540471479144958E-2"/>
                  <c:y val="1.90223608763396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258436750270991"/>
                  <c:y val="0.103953759277158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i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0.31900000000000001</c:v>
                </c:pt>
                <c:pt idx="1">
                  <c:v>1.2999999999999999E-2</c:v>
                </c:pt>
                <c:pt idx="2">
                  <c:v>0.66800000000000004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BF7700-09BA-4282-A4F1-B704FAFEF39E}" type="doc">
      <dgm:prSet loTypeId="urn:microsoft.com/office/officeart/2005/8/layout/targe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5D79160-F2E7-4E12-B7E4-698D6DEC95BB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400" b="1" u="sng" dirty="0" smtClean="0">
              <a:solidFill>
                <a:srgbClr val="002060"/>
              </a:solidFill>
            </a:rPr>
            <a:t>Налог на доходы физических лиц</a:t>
          </a:r>
        </a:p>
        <a:p>
          <a:r>
            <a:rPr lang="ru-RU" sz="1300" b="0" u="none" dirty="0" smtClean="0">
              <a:solidFill>
                <a:schemeClr val="tx1"/>
              </a:solidFill>
            </a:rPr>
            <a:t>Гл.23 Налогового кодекса РФ, ставка </a:t>
          </a:r>
          <a:r>
            <a:rPr lang="ru-RU" sz="1300" b="1" u="none" dirty="0" smtClean="0">
              <a:solidFill>
                <a:schemeClr val="tx1"/>
              </a:solidFill>
            </a:rPr>
            <a:t>13%. </a:t>
          </a:r>
          <a:r>
            <a:rPr lang="ru-RU" sz="1300" b="0" u="none" dirty="0" smtClean="0">
              <a:solidFill>
                <a:schemeClr val="tx1"/>
              </a:solidFill>
            </a:rPr>
            <a:t>В отдельных случаях:</a:t>
          </a:r>
        </a:p>
        <a:p>
          <a:r>
            <a:rPr lang="ru-RU" sz="1300" b="1" u="none" dirty="0" smtClean="0">
              <a:solidFill>
                <a:schemeClr val="tx1"/>
              </a:solidFill>
            </a:rPr>
            <a:t>9%</a:t>
          </a:r>
          <a:r>
            <a:rPr lang="ru-RU" sz="1300" b="0" u="none" dirty="0" smtClean="0">
              <a:solidFill>
                <a:schemeClr val="tx1"/>
              </a:solidFill>
            </a:rPr>
            <a:t> (проценты по облигациям);</a:t>
          </a:r>
        </a:p>
        <a:p>
          <a:r>
            <a:rPr lang="ru-RU" sz="1300" b="1" u="none" dirty="0" smtClean="0">
              <a:solidFill>
                <a:schemeClr val="tx1"/>
              </a:solidFill>
            </a:rPr>
            <a:t>30%</a:t>
          </a:r>
          <a:r>
            <a:rPr lang="ru-RU" sz="1300" b="0" u="none" dirty="0" smtClean="0">
              <a:solidFill>
                <a:schemeClr val="tx1"/>
              </a:solidFill>
            </a:rPr>
            <a:t> (все доходы, получаемые нерезидентами РФ);</a:t>
          </a:r>
        </a:p>
        <a:p>
          <a:r>
            <a:rPr lang="ru-RU" sz="1300" b="1" u="none" dirty="0" smtClean="0">
              <a:solidFill>
                <a:schemeClr val="tx1"/>
              </a:solidFill>
            </a:rPr>
            <a:t>35% </a:t>
          </a:r>
          <a:r>
            <a:rPr lang="ru-RU" sz="1300" b="0" u="none" dirty="0" smtClean="0">
              <a:solidFill>
                <a:schemeClr val="tx1"/>
              </a:solidFill>
            </a:rPr>
            <a:t>(выигрыши, призы).</a:t>
          </a:r>
          <a:endParaRPr lang="ru-RU" sz="1300" b="0" u="none" dirty="0">
            <a:solidFill>
              <a:schemeClr val="tx1"/>
            </a:solidFill>
          </a:endParaRPr>
        </a:p>
      </dgm:t>
    </dgm:pt>
    <dgm:pt modelId="{33ED01D8-0A8E-4691-8736-83D7E1E6EC17}" type="parTrans" cxnId="{E44EFD28-F1D0-43A8-AE64-5E26CCD5C5C1}">
      <dgm:prSet/>
      <dgm:spPr/>
      <dgm:t>
        <a:bodyPr/>
        <a:lstStyle/>
        <a:p>
          <a:endParaRPr lang="ru-RU"/>
        </a:p>
      </dgm:t>
    </dgm:pt>
    <dgm:pt modelId="{96BA8BA8-7249-4C1A-B80E-40F3703F4B89}" type="sibTrans" cxnId="{E44EFD28-F1D0-43A8-AE64-5E26CCD5C5C1}">
      <dgm:prSet/>
      <dgm:spPr/>
      <dgm:t>
        <a:bodyPr/>
        <a:lstStyle/>
        <a:p>
          <a:endParaRPr lang="ru-RU"/>
        </a:p>
      </dgm:t>
    </dgm:pt>
    <dgm:pt modelId="{B7A7E405-7B5D-4B72-A9BD-8014E9AB0A27}">
      <dgm:prSet phldrT="[Текст]" custT="1"/>
      <dgm:spPr>
        <a:ln>
          <a:solidFill>
            <a:srgbClr val="FFC000"/>
          </a:solidFill>
        </a:ln>
      </dgm:spPr>
      <dgm:t>
        <a:bodyPr/>
        <a:lstStyle/>
        <a:p>
          <a:r>
            <a:rPr lang="ru-RU" sz="1500" b="1" u="sng" dirty="0" smtClean="0">
              <a:solidFill>
                <a:srgbClr val="002060"/>
              </a:solidFill>
            </a:rPr>
            <a:t>Земельный налог</a:t>
          </a:r>
        </a:p>
        <a:p>
          <a:r>
            <a:rPr lang="ru-RU" sz="1300" b="0" u="none" dirty="0" smtClean="0">
              <a:solidFill>
                <a:schemeClr val="tx1"/>
              </a:solidFill>
            </a:rPr>
            <a:t>Ставка налога от кадастровой стоимости земельного участка:</a:t>
          </a:r>
        </a:p>
        <a:p>
          <a:r>
            <a:rPr lang="ru-RU" sz="1300" b="1" u="none" dirty="0" smtClean="0">
              <a:solidFill>
                <a:schemeClr val="tx1"/>
              </a:solidFill>
            </a:rPr>
            <a:t>0,3%</a:t>
          </a:r>
          <a:r>
            <a:rPr lang="ru-RU" sz="1300" b="0" u="none" dirty="0" smtClean="0">
              <a:solidFill>
                <a:schemeClr val="tx1"/>
              </a:solidFill>
            </a:rPr>
            <a:t> по участкам, занятым жилищным фондом, землям с/х назначения, землям, не используемым для ЛПХ;</a:t>
          </a:r>
        </a:p>
        <a:p>
          <a:r>
            <a:rPr lang="ru-RU" sz="1300" b="1" u="none" dirty="0" smtClean="0">
              <a:solidFill>
                <a:schemeClr val="tx1"/>
              </a:solidFill>
            </a:rPr>
            <a:t>1,5%</a:t>
          </a:r>
          <a:r>
            <a:rPr lang="ru-RU" sz="1300" b="0" u="none" dirty="0" smtClean="0">
              <a:solidFill>
                <a:schemeClr val="tx1"/>
              </a:solidFill>
            </a:rPr>
            <a:t>  в отношении других участков.</a:t>
          </a:r>
          <a:endParaRPr lang="ru-RU" sz="1300" b="0" u="none" dirty="0">
            <a:solidFill>
              <a:schemeClr val="tx1"/>
            </a:solidFill>
          </a:endParaRPr>
        </a:p>
      </dgm:t>
    </dgm:pt>
    <dgm:pt modelId="{6AE05355-6C23-492A-B8AF-B3F876291C74}" type="parTrans" cxnId="{65B1D31A-507F-4CA2-804A-9AB859D678C1}">
      <dgm:prSet/>
      <dgm:spPr/>
      <dgm:t>
        <a:bodyPr/>
        <a:lstStyle/>
        <a:p>
          <a:endParaRPr lang="ru-RU"/>
        </a:p>
      </dgm:t>
    </dgm:pt>
    <dgm:pt modelId="{6071B5D7-58C8-443E-ABBD-F1A1747C1703}" type="sibTrans" cxnId="{65B1D31A-507F-4CA2-804A-9AB859D678C1}">
      <dgm:prSet/>
      <dgm:spPr/>
      <dgm:t>
        <a:bodyPr/>
        <a:lstStyle/>
        <a:p>
          <a:endParaRPr lang="ru-RU"/>
        </a:p>
      </dgm:t>
    </dgm:pt>
    <dgm:pt modelId="{612E781C-ABE2-4546-81DB-0F3211D04C66}">
      <dgm:prSet phldrT="[Текст]"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400" b="1" u="sng" dirty="0" smtClean="0">
              <a:solidFill>
                <a:srgbClr val="002060"/>
              </a:solidFill>
            </a:rPr>
            <a:t>Налог на имущество физических лиц</a:t>
          </a:r>
        </a:p>
        <a:p>
          <a:r>
            <a:rPr lang="ru-RU" sz="1100" b="0" u="none" dirty="0" smtClean="0">
              <a:solidFill>
                <a:schemeClr val="tx1"/>
              </a:solidFill>
            </a:rPr>
            <a:t>Ставка налога исходя из кадастровой стоимости объектов налогообложения:</a:t>
          </a:r>
        </a:p>
        <a:p>
          <a:r>
            <a:rPr lang="ru-RU" sz="1100" b="1" u="none" dirty="0" smtClean="0">
              <a:solidFill>
                <a:schemeClr val="tx1"/>
              </a:solidFill>
            </a:rPr>
            <a:t>0,3%</a:t>
          </a:r>
          <a:r>
            <a:rPr lang="ru-RU" sz="1100" b="0" u="none" dirty="0" smtClean="0">
              <a:solidFill>
                <a:schemeClr val="tx1"/>
              </a:solidFill>
            </a:rPr>
            <a:t> в отношении жилых домов, объектов незавершенного строительства, единых недвижимых комплексов, гаражей, хозяйственных строений до 50 </a:t>
          </a:r>
          <a:r>
            <a:rPr lang="ru-RU" sz="1100" b="0" u="none" dirty="0" err="1" smtClean="0">
              <a:solidFill>
                <a:schemeClr val="tx1"/>
              </a:solidFill>
            </a:rPr>
            <a:t>кв.м</a:t>
          </a:r>
          <a:r>
            <a:rPr lang="ru-RU" sz="1100" b="0" u="none" dirty="0" smtClean="0">
              <a:solidFill>
                <a:schemeClr val="tx1"/>
              </a:solidFill>
            </a:rPr>
            <a:t>.;</a:t>
          </a:r>
        </a:p>
        <a:p>
          <a:r>
            <a:rPr lang="ru-RU" sz="1100" b="1" u="none" dirty="0" smtClean="0">
              <a:solidFill>
                <a:schemeClr val="tx1"/>
              </a:solidFill>
            </a:rPr>
            <a:t>2%</a:t>
          </a:r>
          <a:r>
            <a:rPr lang="ru-RU" sz="1100" b="0" u="none" dirty="0" smtClean="0">
              <a:solidFill>
                <a:schemeClr val="tx1"/>
              </a:solidFill>
            </a:rPr>
            <a:t> в отношении объектов налогообложения, включенных в перечень, определяемый п.7 статьи 378.2 НК РФ;</a:t>
          </a:r>
        </a:p>
        <a:p>
          <a:r>
            <a:rPr lang="ru-RU" sz="1100" b="1" u="none" dirty="0" smtClean="0">
              <a:solidFill>
                <a:schemeClr val="tx1"/>
              </a:solidFill>
            </a:rPr>
            <a:t>2,5%</a:t>
          </a:r>
          <a:r>
            <a:rPr lang="ru-RU" sz="1100" b="0" u="none" dirty="0" smtClean="0">
              <a:solidFill>
                <a:schemeClr val="tx1"/>
              </a:solidFill>
            </a:rPr>
            <a:t> в отношении объектов, кадастровая стоимость которых  превышает 300 </a:t>
          </a:r>
          <a:r>
            <a:rPr lang="ru-RU" sz="1100" b="0" u="none" dirty="0" err="1" smtClean="0">
              <a:solidFill>
                <a:schemeClr val="tx1"/>
              </a:solidFill>
            </a:rPr>
            <a:t>млн.рублей</a:t>
          </a:r>
          <a:r>
            <a:rPr lang="ru-RU" sz="1100" b="0" u="none" dirty="0" smtClean="0">
              <a:solidFill>
                <a:schemeClr val="tx1"/>
              </a:solidFill>
            </a:rPr>
            <a:t>;</a:t>
          </a:r>
        </a:p>
        <a:p>
          <a:r>
            <a:rPr lang="ru-RU" sz="1100" b="1" u="none" dirty="0" smtClean="0">
              <a:solidFill>
                <a:schemeClr val="tx1"/>
              </a:solidFill>
            </a:rPr>
            <a:t>0,5%</a:t>
          </a:r>
          <a:r>
            <a:rPr lang="ru-RU" sz="1100" b="0" u="none" dirty="0" smtClean="0">
              <a:solidFill>
                <a:schemeClr val="tx1"/>
              </a:solidFill>
            </a:rPr>
            <a:t> в отношении прочих объектов недвижимости.</a:t>
          </a:r>
          <a:endParaRPr lang="ru-RU" sz="1100" b="0" u="none" dirty="0">
            <a:solidFill>
              <a:schemeClr val="tx1"/>
            </a:solidFill>
          </a:endParaRPr>
        </a:p>
      </dgm:t>
    </dgm:pt>
    <dgm:pt modelId="{B504FCF9-3C29-4EB0-9988-071EC75B4D8C}" type="parTrans" cxnId="{B9A39398-5663-4D34-97BA-1E502772498E}">
      <dgm:prSet/>
      <dgm:spPr/>
      <dgm:t>
        <a:bodyPr/>
        <a:lstStyle/>
        <a:p>
          <a:endParaRPr lang="ru-RU"/>
        </a:p>
      </dgm:t>
    </dgm:pt>
    <dgm:pt modelId="{486E91B0-C790-4362-A9BD-D878F3DF4AC7}" type="sibTrans" cxnId="{B9A39398-5663-4D34-97BA-1E502772498E}">
      <dgm:prSet/>
      <dgm:spPr/>
      <dgm:t>
        <a:bodyPr/>
        <a:lstStyle/>
        <a:p>
          <a:endParaRPr lang="ru-RU"/>
        </a:p>
      </dgm:t>
    </dgm:pt>
    <dgm:pt modelId="{AB073AAF-2743-4857-9E02-596F87CBCFFF}" type="pres">
      <dgm:prSet presAssocID="{07BF7700-09BA-4282-A4F1-B704FAFEF39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390948-7B86-45E0-9768-1617E60281D9}" type="pres">
      <dgm:prSet presAssocID="{A5D79160-F2E7-4E12-B7E4-698D6DEC95BB}" presName="circle1" presStyleLbl="node1" presStyleIdx="0" presStyleCnt="3"/>
      <dgm:spPr>
        <a:solidFill>
          <a:srgbClr val="00B050"/>
        </a:solidFill>
      </dgm:spPr>
    </dgm:pt>
    <dgm:pt modelId="{7E202E7F-2537-4382-89A9-97B2DBCE5DA4}" type="pres">
      <dgm:prSet presAssocID="{A5D79160-F2E7-4E12-B7E4-698D6DEC95BB}" presName="space" presStyleCnt="0"/>
      <dgm:spPr/>
    </dgm:pt>
    <dgm:pt modelId="{1306CCF3-BF36-4923-A164-64D8071245E6}" type="pres">
      <dgm:prSet presAssocID="{A5D79160-F2E7-4E12-B7E4-698D6DEC95BB}" presName="rect1" presStyleLbl="alignAcc1" presStyleIdx="0" presStyleCnt="3"/>
      <dgm:spPr/>
      <dgm:t>
        <a:bodyPr/>
        <a:lstStyle/>
        <a:p>
          <a:endParaRPr lang="ru-RU"/>
        </a:p>
      </dgm:t>
    </dgm:pt>
    <dgm:pt modelId="{68941249-C5FD-41AF-AFFF-F405FCCE56AC}" type="pres">
      <dgm:prSet presAssocID="{B7A7E405-7B5D-4B72-A9BD-8014E9AB0A27}" presName="vertSpace2" presStyleLbl="node1" presStyleIdx="0" presStyleCnt="3"/>
      <dgm:spPr/>
    </dgm:pt>
    <dgm:pt modelId="{03EFC171-9778-495D-9DED-9F39B8C8AEED}" type="pres">
      <dgm:prSet presAssocID="{B7A7E405-7B5D-4B72-A9BD-8014E9AB0A27}" presName="circle2" presStyleLbl="node1" presStyleIdx="1" presStyleCnt="3" custScaleY="105941" custLinFactNeighborY="364"/>
      <dgm:spPr>
        <a:solidFill>
          <a:srgbClr val="FFC000"/>
        </a:solidFill>
      </dgm:spPr>
    </dgm:pt>
    <dgm:pt modelId="{191ED4DB-31E6-45F1-81B6-6E10DCCD62A7}" type="pres">
      <dgm:prSet presAssocID="{B7A7E405-7B5D-4B72-A9BD-8014E9AB0A27}" presName="rect2" presStyleLbl="alignAcc1" presStyleIdx="1" presStyleCnt="3" custScaleY="104521"/>
      <dgm:spPr/>
      <dgm:t>
        <a:bodyPr/>
        <a:lstStyle/>
        <a:p>
          <a:endParaRPr lang="ru-RU"/>
        </a:p>
      </dgm:t>
    </dgm:pt>
    <dgm:pt modelId="{67249B07-D349-4BDA-8D24-95D7386B692C}" type="pres">
      <dgm:prSet presAssocID="{612E781C-ABE2-4546-81DB-0F3211D04C66}" presName="vertSpace3" presStyleLbl="node1" presStyleIdx="1" presStyleCnt="3"/>
      <dgm:spPr/>
    </dgm:pt>
    <dgm:pt modelId="{D47403DB-91D2-4413-B4AF-2025CFFBAAB9}" type="pres">
      <dgm:prSet presAssocID="{612E781C-ABE2-4546-81DB-0F3211D04C66}" presName="circle3" presStyleLbl="node1" presStyleIdx="2" presStyleCnt="3" custScaleY="113854" custLinFactNeighborY="717"/>
      <dgm:spPr>
        <a:solidFill>
          <a:srgbClr val="00B0F0"/>
        </a:solidFill>
      </dgm:spPr>
    </dgm:pt>
    <dgm:pt modelId="{2CA12DA9-465A-4722-AEE6-0A52E95CF865}" type="pres">
      <dgm:prSet presAssocID="{612E781C-ABE2-4546-81DB-0F3211D04C66}" presName="rect3" presStyleLbl="alignAcc1" presStyleIdx="2" presStyleCnt="3" custScaleY="114894"/>
      <dgm:spPr/>
      <dgm:t>
        <a:bodyPr/>
        <a:lstStyle/>
        <a:p>
          <a:endParaRPr lang="ru-RU"/>
        </a:p>
      </dgm:t>
    </dgm:pt>
    <dgm:pt modelId="{5F889ED3-F044-435B-B165-29D32A1EDD00}" type="pres">
      <dgm:prSet presAssocID="{A5D79160-F2E7-4E12-B7E4-698D6DEC95B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8DF3C-4251-4FE9-98F0-DDB5C70DE725}" type="pres">
      <dgm:prSet presAssocID="{B7A7E405-7B5D-4B72-A9BD-8014E9AB0A2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814D0-AEA5-429E-9EE4-344188E2BAD9}" type="pres">
      <dgm:prSet presAssocID="{612E781C-ABE2-4546-81DB-0F3211D04C66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4EFD28-F1D0-43A8-AE64-5E26CCD5C5C1}" srcId="{07BF7700-09BA-4282-A4F1-B704FAFEF39E}" destId="{A5D79160-F2E7-4E12-B7E4-698D6DEC95BB}" srcOrd="0" destOrd="0" parTransId="{33ED01D8-0A8E-4691-8736-83D7E1E6EC17}" sibTransId="{96BA8BA8-7249-4C1A-B80E-40F3703F4B89}"/>
    <dgm:cxn modelId="{456F07A9-3042-45E5-B982-2E829DE1836A}" type="presOf" srcId="{612E781C-ABE2-4546-81DB-0F3211D04C66}" destId="{3BE814D0-AEA5-429E-9EE4-344188E2BAD9}" srcOrd="1" destOrd="0" presId="urn:microsoft.com/office/officeart/2005/8/layout/target3"/>
    <dgm:cxn modelId="{FEC0E4BB-0CE6-4885-9D8E-0EFB4007628F}" type="presOf" srcId="{A5D79160-F2E7-4E12-B7E4-698D6DEC95BB}" destId="{5F889ED3-F044-435B-B165-29D32A1EDD00}" srcOrd="1" destOrd="0" presId="urn:microsoft.com/office/officeart/2005/8/layout/target3"/>
    <dgm:cxn modelId="{B9A39398-5663-4D34-97BA-1E502772498E}" srcId="{07BF7700-09BA-4282-A4F1-B704FAFEF39E}" destId="{612E781C-ABE2-4546-81DB-0F3211D04C66}" srcOrd="2" destOrd="0" parTransId="{B504FCF9-3C29-4EB0-9988-071EC75B4D8C}" sibTransId="{486E91B0-C790-4362-A9BD-D878F3DF4AC7}"/>
    <dgm:cxn modelId="{F76793C8-76F9-4989-A22D-BC6A73779A52}" type="presOf" srcId="{612E781C-ABE2-4546-81DB-0F3211D04C66}" destId="{2CA12DA9-465A-4722-AEE6-0A52E95CF865}" srcOrd="0" destOrd="0" presId="urn:microsoft.com/office/officeart/2005/8/layout/target3"/>
    <dgm:cxn modelId="{B049E4D7-D8A7-416C-9B5E-28202F09707E}" type="presOf" srcId="{A5D79160-F2E7-4E12-B7E4-698D6DEC95BB}" destId="{1306CCF3-BF36-4923-A164-64D8071245E6}" srcOrd="0" destOrd="0" presId="urn:microsoft.com/office/officeart/2005/8/layout/target3"/>
    <dgm:cxn modelId="{65B1D31A-507F-4CA2-804A-9AB859D678C1}" srcId="{07BF7700-09BA-4282-A4F1-B704FAFEF39E}" destId="{B7A7E405-7B5D-4B72-A9BD-8014E9AB0A27}" srcOrd="1" destOrd="0" parTransId="{6AE05355-6C23-492A-B8AF-B3F876291C74}" sibTransId="{6071B5D7-58C8-443E-ABBD-F1A1747C1703}"/>
    <dgm:cxn modelId="{3AB27B1E-3CEE-4ADC-B01E-B410802DF1A8}" type="presOf" srcId="{07BF7700-09BA-4282-A4F1-B704FAFEF39E}" destId="{AB073AAF-2743-4857-9E02-596F87CBCFFF}" srcOrd="0" destOrd="0" presId="urn:microsoft.com/office/officeart/2005/8/layout/target3"/>
    <dgm:cxn modelId="{8CED786A-B6FF-4BA4-BE91-6C31AD0758F3}" type="presOf" srcId="{B7A7E405-7B5D-4B72-A9BD-8014E9AB0A27}" destId="{191ED4DB-31E6-45F1-81B6-6E10DCCD62A7}" srcOrd="0" destOrd="0" presId="urn:microsoft.com/office/officeart/2005/8/layout/target3"/>
    <dgm:cxn modelId="{69D004BB-0663-41FE-BA9D-B9664F209358}" type="presOf" srcId="{B7A7E405-7B5D-4B72-A9BD-8014E9AB0A27}" destId="{0958DF3C-4251-4FE9-98F0-DDB5C70DE725}" srcOrd="1" destOrd="0" presId="urn:microsoft.com/office/officeart/2005/8/layout/target3"/>
    <dgm:cxn modelId="{1BE2DBF1-B56A-4739-991F-0F4E5AEB9325}" type="presParOf" srcId="{AB073AAF-2743-4857-9E02-596F87CBCFFF}" destId="{CF390948-7B86-45E0-9768-1617E60281D9}" srcOrd="0" destOrd="0" presId="urn:microsoft.com/office/officeart/2005/8/layout/target3"/>
    <dgm:cxn modelId="{279F3807-D69B-4BBA-AB6B-BE45BC61D3D8}" type="presParOf" srcId="{AB073AAF-2743-4857-9E02-596F87CBCFFF}" destId="{7E202E7F-2537-4382-89A9-97B2DBCE5DA4}" srcOrd="1" destOrd="0" presId="urn:microsoft.com/office/officeart/2005/8/layout/target3"/>
    <dgm:cxn modelId="{A298A220-D5E0-40B2-8A2D-B81F5E46D57D}" type="presParOf" srcId="{AB073AAF-2743-4857-9E02-596F87CBCFFF}" destId="{1306CCF3-BF36-4923-A164-64D8071245E6}" srcOrd="2" destOrd="0" presId="urn:microsoft.com/office/officeart/2005/8/layout/target3"/>
    <dgm:cxn modelId="{68FAB95C-D830-43F9-B1A1-34646D19DCF3}" type="presParOf" srcId="{AB073AAF-2743-4857-9E02-596F87CBCFFF}" destId="{68941249-C5FD-41AF-AFFF-F405FCCE56AC}" srcOrd="3" destOrd="0" presId="urn:microsoft.com/office/officeart/2005/8/layout/target3"/>
    <dgm:cxn modelId="{FF8F125B-647B-4182-9891-FC6C199753C3}" type="presParOf" srcId="{AB073AAF-2743-4857-9E02-596F87CBCFFF}" destId="{03EFC171-9778-495D-9DED-9F39B8C8AEED}" srcOrd="4" destOrd="0" presId="urn:microsoft.com/office/officeart/2005/8/layout/target3"/>
    <dgm:cxn modelId="{8D77C047-9C6A-4350-A35A-9686FF0C635E}" type="presParOf" srcId="{AB073AAF-2743-4857-9E02-596F87CBCFFF}" destId="{191ED4DB-31E6-45F1-81B6-6E10DCCD62A7}" srcOrd="5" destOrd="0" presId="urn:microsoft.com/office/officeart/2005/8/layout/target3"/>
    <dgm:cxn modelId="{35BB9B4D-630E-4E90-8AD6-792878B7C285}" type="presParOf" srcId="{AB073AAF-2743-4857-9E02-596F87CBCFFF}" destId="{67249B07-D349-4BDA-8D24-95D7386B692C}" srcOrd="6" destOrd="0" presId="urn:microsoft.com/office/officeart/2005/8/layout/target3"/>
    <dgm:cxn modelId="{5A1E45B3-8ACA-4CDB-9925-36CC9176BBF0}" type="presParOf" srcId="{AB073AAF-2743-4857-9E02-596F87CBCFFF}" destId="{D47403DB-91D2-4413-B4AF-2025CFFBAAB9}" srcOrd="7" destOrd="0" presId="urn:microsoft.com/office/officeart/2005/8/layout/target3"/>
    <dgm:cxn modelId="{5985DE2D-C30F-4AE6-9A93-1630ACCC33AB}" type="presParOf" srcId="{AB073AAF-2743-4857-9E02-596F87CBCFFF}" destId="{2CA12DA9-465A-4722-AEE6-0A52E95CF865}" srcOrd="8" destOrd="0" presId="urn:microsoft.com/office/officeart/2005/8/layout/target3"/>
    <dgm:cxn modelId="{7F7328BD-1163-49A0-8CBA-65B171974FF7}" type="presParOf" srcId="{AB073AAF-2743-4857-9E02-596F87CBCFFF}" destId="{5F889ED3-F044-435B-B165-29D32A1EDD00}" srcOrd="9" destOrd="0" presId="urn:microsoft.com/office/officeart/2005/8/layout/target3"/>
    <dgm:cxn modelId="{EEF133DD-D10A-4931-A904-AC6510397972}" type="presParOf" srcId="{AB073AAF-2743-4857-9E02-596F87CBCFFF}" destId="{0958DF3C-4251-4FE9-98F0-DDB5C70DE725}" srcOrd="10" destOrd="0" presId="urn:microsoft.com/office/officeart/2005/8/layout/target3"/>
    <dgm:cxn modelId="{51D66F74-5F93-4DEC-9EBB-E80049176939}" type="presParOf" srcId="{AB073AAF-2743-4857-9E02-596F87CBCFFF}" destId="{3BE814D0-AEA5-429E-9EE4-344188E2BAD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emf"/><Relationship Id="rId1" Type="http://schemas.openxmlformats.org/officeDocument/2006/relationships/image" Target="../media/image134.emf"/><Relationship Id="rId5" Type="http://schemas.openxmlformats.org/officeDocument/2006/relationships/image" Target="../media/image138.emf"/><Relationship Id="rId4" Type="http://schemas.openxmlformats.org/officeDocument/2006/relationships/image" Target="../media/image1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3" y="3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1A318F-091E-4D3D-9886-B749EA493769}" type="datetimeFigureOut">
              <a:rPr lang="ru-RU"/>
              <a:pPr>
                <a:defRPr/>
              </a:pPr>
              <a:t>17.11.2025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4" y="4721665"/>
            <a:ext cx="5447666" cy="4473654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1734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3" y="9441734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B753A-9603-4D06-BEEC-8734AE56D7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144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E4633-2ADC-477C-B270-E1D56BA7304A}" type="slidenum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E4633-2ADC-477C-B270-E1D56BA7304A}" type="slidenum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E4633-2ADC-477C-B270-E1D56BA7304A}" type="slidenum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55983" y="9441734"/>
            <a:ext cx="2951217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7" tIns="45789" rIns="91577" bIns="45789" anchor="b"/>
          <a:lstStyle/>
          <a:p>
            <a:pPr algn="r"/>
            <a:fld id="{4467A6AE-E4FD-41A7-B269-43ABECEE3093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23</a:t>
            </a:fld>
            <a:endParaRPr lang="ru-RU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62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63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67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68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70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74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75</a:t>
            </a:fld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882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76</a:t>
            </a:fld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77</a:t>
            </a:fld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78</a:t>
            </a:fld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79</a:t>
            </a:fld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80</a:t>
            </a:fld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134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1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ACC25-C460-4B58-BFCA-8D0C42D2B6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18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BD48-9E65-40E3-9D18-3826CE6F5DE3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21400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46BFC-CB30-4907-AE5C-2327ED5B4CAD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79282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D130-DA07-4720-ABA5-DD310AEEEB81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80306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BD48-9E65-40E3-9D18-3826CE6F5D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3508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62BA-CE22-43A5-9DB2-49590E70FC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3570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68E19-A01C-4CD1-9D45-16465AF265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F83A-1382-4B3A-BD4E-4A043B2BD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2967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8263A-6A00-488F-8F77-B6D03F404C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D7E2-2149-47D1-AC66-8FB8B84933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4515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95B6-BCA3-4A2B-98AD-A5472695D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9059-5C9D-4583-8638-8DDB0C663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975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2F17-E1FC-485A-A82F-7B90C4DE86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8069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A9B73-8D8E-439C-8C30-7B97541C16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3885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A661A-C9F2-4CE7-AD8F-7740191891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8912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62BA-CE22-43A5-9DB2-49590E70FCFA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72526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F16CD-5B0A-458A-8321-4A62F1B378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EE6E-4DC2-4BE7-82ED-AC0AFE6773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371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46BFC-CB30-4907-AE5C-2327ED5B4C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4111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D130-DA07-4720-ABA5-DD310AEEEB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259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BD48-9E65-40E3-9D18-3826CE6F5D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937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62BA-CE22-43A5-9DB2-49590E70FC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3080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68E19-A01C-4CD1-9D45-16465AF265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F83A-1382-4B3A-BD4E-4A043B2BD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0154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8263A-6A00-488F-8F77-B6D03F404C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D7E2-2149-47D1-AC66-8FB8B84933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5120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95B6-BCA3-4A2B-98AD-A5472695D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9059-5C9D-4583-8638-8DDB0C663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2282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2F17-E1FC-485A-A82F-7B90C4DE86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86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A9B73-8D8E-439C-8C30-7B97541C16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9305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68E19-A01C-4CD1-9D45-16465AF26566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F83A-1382-4B3A-BD4E-4A043B2BDF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53019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A661A-C9F2-4CE7-AD8F-7740191891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6568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F16CD-5B0A-458A-8321-4A62F1B378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EE6E-4DC2-4BE7-82ED-AC0AFE6773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44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46BFC-CB30-4907-AE5C-2327ED5B4C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3985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D130-DA07-4720-ABA5-DD310AEEEB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569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BD48-9E65-40E3-9D18-3826CE6F5D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0876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62BA-CE22-43A5-9DB2-49590E70FC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0301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68E19-A01C-4CD1-9D45-16465AF265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F83A-1382-4B3A-BD4E-4A043B2BD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9085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8263A-6A00-488F-8F77-B6D03F404C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D7E2-2149-47D1-AC66-8FB8B84933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2359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95B6-BCA3-4A2B-98AD-A5472695D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9059-5C9D-4583-8638-8DDB0C663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8635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2F17-E1FC-485A-A82F-7B90C4DE86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5950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8263A-6A00-488F-8F77-B6D03F404C42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D7E2-2149-47D1-AC66-8FB8B84933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07287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A9B73-8D8E-439C-8C30-7B97541C16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5956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A661A-C9F2-4CE7-AD8F-7740191891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4802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F16CD-5B0A-458A-8321-4A62F1B378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EE6E-4DC2-4BE7-82ED-AC0AFE6773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006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46BFC-CB30-4907-AE5C-2327ED5B4C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5814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D130-DA07-4720-ABA5-DD310AEEEB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4770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BD48-9E65-40E3-9D18-3826CE6F5D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3696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62BA-CE22-43A5-9DB2-49590E70FC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0333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68E19-A01C-4CD1-9D45-16465AF265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F83A-1382-4B3A-BD4E-4A043B2BD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6854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8263A-6A00-488F-8F77-B6D03F404C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D7E2-2149-47D1-AC66-8FB8B84933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3683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95B6-BCA3-4A2B-98AD-A5472695D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9059-5C9D-4583-8638-8DDB0C663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0149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95B6-BCA3-4A2B-98AD-A5472695D16F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9059-5C9D-4583-8638-8DDB0C6631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85185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2F17-E1FC-485A-A82F-7B90C4DE86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027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A9B73-8D8E-439C-8C30-7B97541C16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1578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A661A-C9F2-4CE7-AD8F-7740191891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266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F16CD-5B0A-458A-8321-4A62F1B378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EE6E-4DC2-4BE7-82ED-AC0AFE6773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9569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46BFC-CB30-4907-AE5C-2327ED5B4C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6529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D130-DA07-4720-ABA5-DD310AEEEB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7186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BD48-9E65-40E3-9D18-3826CE6F5D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4312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62BA-CE22-43A5-9DB2-49590E70FC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5232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68E19-A01C-4CD1-9D45-16465AF265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F83A-1382-4B3A-BD4E-4A043B2BD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301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8263A-6A00-488F-8F77-B6D03F404C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D7E2-2149-47D1-AC66-8FB8B84933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1671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2F17-E1FC-485A-A82F-7B90C4DE868D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04020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95B6-BCA3-4A2B-98AD-A5472695D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9059-5C9D-4583-8638-8DDB0C663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4720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2F17-E1FC-485A-A82F-7B90C4DE86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498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A9B73-8D8E-439C-8C30-7B97541C16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5825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A661A-C9F2-4CE7-AD8F-7740191891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6219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F16CD-5B0A-458A-8321-4A62F1B378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EE6E-4DC2-4BE7-82ED-AC0AFE6773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755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46BFC-CB30-4907-AE5C-2327ED5B4C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8044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D130-DA07-4720-ABA5-DD310AEEEB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3929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BD48-9E65-40E3-9D18-3826CE6F5D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5748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62BA-CE22-43A5-9DB2-49590E70FC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1009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68E19-A01C-4CD1-9D45-16465AF265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F83A-1382-4B3A-BD4E-4A043B2BD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9450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A9B73-8D8E-439C-8C30-7B97541C168A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89130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8263A-6A00-488F-8F77-B6D03F404C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D7E2-2149-47D1-AC66-8FB8B84933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8940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95B6-BCA3-4A2B-98AD-A5472695D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9059-5C9D-4583-8638-8DDB0C663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6411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2F17-E1FC-485A-A82F-7B90C4DE86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411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A9B73-8D8E-439C-8C30-7B97541C16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885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A661A-C9F2-4CE7-AD8F-7740191891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2807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F16CD-5B0A-458A-8321-4A62F1B378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EE6E-4DC2-4BE7-82ED-AC0AFE6773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7346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46BFC-CB30-4907-AE5C-2327ED5B4C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5064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D130-DA07-4720-ABA5-DD310AEEEB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4265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BD48-9E65-40E3-9D18-3826CE6F5D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5695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62BA-CE22-43A5-9DB2-49590E70FC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6306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A661A-C9F2-4CE7-AD8F-774019189192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92344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68E19-A01C-4CD1-9D45-16465AF265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F83A-1382-4B3A-BD4E-4A043B2BD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7910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8263A-6A00-488F-8F77-B6D03F404C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D7E2-2149-47D1-AC66-8FB8B84933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9228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95B6-BCA3-4A2B-98AD-A5472695D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9059-5C9D-4583-8638-8DDB0C663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7899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2F17-E1FC-485A-A82F-7B90C4DE86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4673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A9B73-8D8E-439C-8C30-7B97541C16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8125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A661A-C9F2-4CE7-AD8F-7740191891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616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F16CD-5B0A-458A-8321-4A62F1B378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EE6E-4DC2-4BE7-82ED-AC0AFE6773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185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46BFC-CB30-4907-AE5C-2327ED5B4C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9395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D130-DA07-4720-ABA5-DD310AEEEB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191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266700">
              <a:lnSpc>
                <a:spcPts val="2065"/>
              </a:lnSpc>
            </a:pPr>
            <a:fld id="{81D60167-4931-47E6-BA6A-407CBD079E47}" type="slidenum">
              <a:rPr spc="-50" dirty="0"/>
              <a:pPr marL="266700">
                <a:lnSpc>
                  <a:spcPts val="2065"/>
                </a:lnSpc>
              </a:pPr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98397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F16CD-5B0A-458A-8321-4A62F1B378D3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EE6E-4DC2-4BE7-82ED-AC0AFE6773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32552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266700">
              <a:lnSpc>
                <a:spcPts val="2065"/>
              </a:lnSpc>
            </a:pPr>
            <a:fld id="{81D60167-4931-47E6-BA6A-407CBD079E47}" type="slidenum">
              <a:rPr spc="-50" dirty="0"/>
              <a:pPr marL="266700">
                <a:lnSpc>
                  <a:spcPts val="2065"/>
                </a:lnSpc>
              </a:pPr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7967429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266700">
              <a:lnSpc>
                <a:spcPts val="2065"/>
              </a:lnSpc>
            </a:pPr>
            <a:fld id="{81D60167-4931-47E6-BA6A-407CBD079E47}" type="slidenum">
              <a:rPr spc="-50" dirty="0"/>
              <a:pPr marL="266700">
                <a:lnSpc>
                  <a:spcPts val="2065"/>
                </a:lnSpc>
              </a:pPr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3818037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529561" cy="685799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00705" y="1359535"/>
            <a:ext cx="3074035" cy="37172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093593" y="1515363"/>
            <a:ext cx="3081655" cy="231775"/>
          </a:xfrm>
          <a:custGeom>
            <a:avLst/>
            <a:gdLst/>
            <a:ahLst/>
            <a:cxnLst/>
            <a:rect l="l" t="t" r="r" b="b"/>
            <a:pathLst>
              <a:path w="3081654" h="231775">
                <a:moveTo>
                  <a:pt x="1269" y="0"/>
                </a:moveTo>
                <a:lnTo>
                  <a:pt x="0" y="18287"/>
                </a:lnTo>
                <a:lnTo>
                  <a:pt x="3080258" y="231521"/>
                </a:lnTo>
                <a:lnTo>
                  <a:pt x="3081528" y="213233"/>
                </a:lnTo>
                <a:lnTo>
                  <a:pt x="126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5630" y="1483741"/>
            <a:ext cx="6503162" cy="131902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05431" y="3329304"/>
            <a:ext cx="5045710" cy="11115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72401" y="4960873"/>
            <a:ext cx="3444756" cy="40385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2765297" y="5116829"/>
            <a:ext cx="3452495" cy="263525"/>
          </a:xfrm>
          <a:custGeom>
            <a:avLst/>
            <a:gdLst/>
            <a:ahLst/>
            <a:cxnLst/>
            <a:rect l="l" t="t" r="r" b="b"/>
            <a:pathLst>
              <a:path w="3452495" h="263525">
                <a:moveTo>
                  <a:pt x="1269" y="0"/>
                </a:moveTo>
                <a:lnTo>
                  <a:pt x="0" y="18161"/>
                </a:lnTo>
                <a:lnTo>
                  <a:pt x="3450716" y="263525"/>
                </a:lnTo>
                <a:lnTo>
                  <a:pt x="3451987" y="245364"/>
                </a:lnTo>
                <a:lnTo>
                  <a:pt x="126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</a:endParaRPr>
          </a:p>
        </p:txBody>
      </p:sp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8786" y="5118353"/>
            <a:ext cx="6674154" cy="12377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266700">
              <a:lnSpc>
                <a:spcPts val="2065"/>
              </a:lnSpc>
            </a:pPr>
            <a:fld id="{81D60167-4931-47E6-BA6A-407CBD079E47}" type="slidenum">
              <a:rPr spc="-50" dirty="0"/>
              <a:pPr marL="266700">
                <a:lnSpc>
                  <a:spcPts val="2065"/>
                </a:lnSpc>
              </a:pPr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2548001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266700">
              <a:lnSpc>
                <a:spcPts val="2065"/>
              </a:lnSpc>
            </a:pPr>
            <a:fld id="{81D60167-4931-47E6-BA6A-407CBD079E47}" type="slidenum">
              <a:rPr spc="-50" dirty="0"/>
              <a:pPr marL="266700">
                <a:lnSpc>
                  <a:spcPts val="2065"/>
                </a:lnSpc>
              </a:pPr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7206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9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F3981-F04A-479A-9265-FEA2B4745E02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81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F3981-F04A-479A-9265-FEA2B4745E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1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F3981-F04A-479A-9265-FEA2B4745E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6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F3981-F04A-479A-9265-FEA2B4745E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5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F3981-F04A-479A-9265-FEA2B4745E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2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F3981-F04A-479A-9265-FEA2B4745E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1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F3981-F04A-479A-9265-FEA2B4745E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6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F3981-F04A-479A-9265-FEA2B4745E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9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0531" y="-78790"/>
            <a:ext cx="8360409" cy="880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164082"/>
            <a:ext cx="6616065" cy="3135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11/17/2025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93938" y="6509036"/>
            <a:ext cx="521715" cy="329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266700" fontAlgn="auto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fld id="{81D60167-4931-47E6-BA6A-407CBD079E47}" type="slidenum">
              <a:rPr kern="0" spc="-50" dirty="0"/>
              <a:pPr marL="266700" fontAlgn="auto">
                <a:lnSpc>
                  <a:spcPts val="2065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ern="0" spc="-50" dirty="0"/>
          </a:p>
        </p:txBody>
      </p:sp>
    </p:spTree>
    <p:extLst>
      <p:ext uri="{BB962C8B-B14F-4D97-AF65-F5344CB8AC3E}">
        <p14:creationId xmlns:p14="http://schemas.microsoft.com/office/powerpoint/2010/main" val="140379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15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7.pn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15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01.png"/><Relationship Id="rId7" Type="http://schemas.openxmlformats.org/officeDocument/2006/relationships/image" Target="../media/image10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02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04.png"/></Relationships>
</file>

<file path=ppt/slides/_rels/slide25.xml.rels><?xml version="1.0" encoding="UTF-8" standalone="yes" ?><Relationships xmlns="http://schemas.openxmlformats.org/package/2006/relationships"><Relationship Id="rId3" Target="../media/image105.jpeg" Type="http://schemas.openxmlformats.org/officeDocument/2006/relationships/image"/><Relationship Id="rId2" Target="../media/image15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08.jpeg" Type="http://schemas.openxmlformats.org/officeDocument/2006/relationships/image"/><Relationship Id="rId5" Target="../media/image107.jpeg" Type="http://schemas.openxmlformats.org/officeDocument/2006/relationships/image"/><Relationship Id="rId4" Target="../media/image106.jpe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09.png"/><Relationship Id="rId7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jpeg"/><Relationship Id="rId11" Type="http://schemas.microsoft.com/office/2007/relationships/hdphoto" Target="../media/hdphoto11.wdp"/><Relationship Id="rId5" Type="http://schemas.openxmlformats.org/officeDocument/2006/relationships/image" Target="../media/image111.jpeg"/><Relationship Id="rId10" Type="http://schemas.openxmlformats.org/officeDocument/2006/relationships/image" Target="../media/image114.jpeg"/><Relationship Id="rId4" Type="http://schemas.openxmlformats.org/officeDocument/2006/relationships/image" Target="../media/image110.png"/><Relationship Id="rId9" Type="http://schemas.microsoft.com/office/2007/relationships/hdphoto" Target="../media/hdphoto10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microsoft.com/office/2007/relationships/hdphoto" Target="../media/hdphoto12.wdp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12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chart" Target="../charts/chart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notesSlide" Target="../notesSlides/notesSlide3.xml"/><Relationship Id="rId3" Type="http://schemas.openxmlformats.org/officeDocument/2006/relationships/tags" Target="../tags/tag19.xml"/><Relationship Id="rId21" Type="http://schemas.openxmlformats.org/officeDocument/2006/relationships/image" Target="../media/image129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chart" Target="../charts/chart5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19" Type="http://schemas.openxmlformats.org/officeDocument/2006/relationships/image" Target="../media/image15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microsoft.com/office/2007/relationships/hdphoto" Target="../media/hdphoto1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2.xls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38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6.emf"/><Relationship Id="rId17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4.emf"/><Relationship Id="rId11" Type="http://schemas.openxmlformats.org/officeDocument/2006/relationships/oleObject" Target="../embeddings/_____Microsoft_Excel_97-20033.xls"/><Relationship Id="rId5" Type="http://schemas.openxmlformats.org/officeDocument/2006/relationships/oleObject" Target="../embeddings/_____Microsoft_Excel_97-20031.xls"/><Relationship Id="rId15" Type="http://schemas.openxmlformats.org/officeDocument/2006/relationships/image" Target="../media/image137.e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5.emf"/><Relationship Id="rId14" Type="http://schemas.openxmlformats.org/officeDocument/2006/relationships/oleObject" Target="../embeddings/_____Microsoft_Excel_97-20034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5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3.xml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chart" Target="../charts/chart18.xml"/><Relationship Id="rId5" Type="http://schemas.openxmlformats.org/officeDocument/2006/relationships/image" Target="../media/image15.png"/><Relationship Id="rId10" Type="http://schemas.openxmlformats.org/officeDocument/2006/relationships/chart" Target="../charts/chart17.xml"/><Relationship Id="rId4" Type="http://schemas.openxmlformats.org/officeDocument/2006/relationships/chart" Target="../charts/chart14.xml"/><Relationship Id="rId9" Type="http://schemas.openxmlformats.org/officeDocument/2006/relationships/chart" Target="../charts/chart16.xml"/></Relationships>
</file>

<file path=ppt/slides/_rels/slide43.xml.rels><?xml version="1.0" encoding="UTF-8" standalone="yes" ?><Relationships xmlns="http://schemas.openxmlformats.org/package/2006/relationships"><Relationship Id="rId3" Target="../media/image141.jpeg" Type="http://schemas.openxmlformats.org/officeDocument/2006/relationships/image"/><Relationship Id="rId2" Target="../media/image140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5.png" Type="http://schemas.openxmlformats.org/officeDocument/2006/relationships/image"/><Relationship Id="rId5" Target="../media/image143.png" Type="http://schemas.openxmlformats.org/officeDocument/2006/relationships/image"/><Relationship Id="rId4" Target="../media/image142.jpeg" Type="http://schemas.openxmlformats.org/officeDocument/2006/relationships/image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jpg"/><Relationship Id="rId5" Type="http://schemas.openxmlformats.org/officeDocument/2006/relationships/image" Target="../media/image146.jpeg"/><Relationship Id="rId4" Type="http://schemas.openxmlformats.org/officeDocument/2006/relationships/image" Target="../media/image14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1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15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jpg"/><Relationship Id="rId3" Type="http://schemas.openxmlformats.org/officeDocument/2006/relationships/image" Target="../media/image15.png"/><Relationship Id="rId7" Type="http://schemas.openxmlformats.org/officeDocument/2006/relationships/image" Target="../media/image15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jpeg"/><Relationship Id="rId5" Type="http://schemas.microsoft.com/office/2007/relationships/hdphoto" Target="../media/hdphoto16.wdp"/><Relationship Id="rId10" Type="http://schemas.openxmlformats.org/officeDocument/2006/relationships/image" Target="../media/image158.jpg"/><Relationship Id="rId4" Type="http://schemas.openxmlformats.org/officeDocument/2006/relationships/image" Target="../media/image153.png"/><Relationship Id="rId9" Type="http://schemas.openxmlformats.org/officeDocument/2006/relationships/image" Target="../media/image157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8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microsoft.com/office/2007/relationships/hdphoto" Target="../media/hdphoto17.wdp"/><Relationship Id="rId4" Type="http://schemas.openxmlformats.org/officeDocument/2006/relationships/image" Target="../media/image1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3" Type="http://schemas.openxmlformats.org/officeDocument/2006/relationships/image" Target="../media/image79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" Type="http://schemas.openxmlformats.org/officeDocument/2006/relationships/image" Target="../media/image15.png"/><Relationship Id="rId16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5.png"/><Relationship Id="rId7" Type="http://schemas.microsoft.com/office/2007/relationships/hdphoto" Target="../media/hdphoto20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png"/><Relationship Id="rId5" Type="http://schemas.microsoft.com/office/2007/relationships/hdphoto" Target="../media/hdphoto19.wdp"/><Relationship Id="rId4" Type="http://schemas.openxmlformats.org/officeDocument/2006/relationships/image" Target="../media/image17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3" Type="http://schemas.openxmlformats.org/officeDocument/2006/relationships/image" Target="../media/image15.png"/><Relationship Id="rId21" Type="http://schemas.openxmlformats.org/officeDocument/2006/relationships/image" Target="../media/image197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92.png"/><Relationship Id="rId20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23" Type="http://schemas.openxmlformats.org/officeDocument/2006/relationships/image" Target="../media/image199.png"/><Relationship Id="rId10" Type="http://schemas.openxmlformats.org/officeDocument/2006/relationships/image" Target="../media/image186.png"/><Relationship Id="rId19" Type="http://schemas.openxmlformats.org/officeDocument/2006/relationships/image" Target="../media/image195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Relationship Id="rId22" Type="http://schemas.openxmlformats.org/officeDocument/2006/relationships/image" Target="../media/image19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 ?><Relationships xmlns="http://schemas.openxmlformats.org/package/2006/relationships"><Relationship Id="rId3" Target="../media/image200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202.jpeg" Type="http://schemas.openxmlformats.org/officeDocument/2006/relationships/image"/><Relationship Id="rId5" Target="../media/image201.jpe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 ?><Relationships xmlns="http://schemas.openxmlformats.org/package/2006/relationships"><Relationship Id="rId8" Target="../media/image207.png" Type="http://schemas.openxmlformats.org/officeDocument/2006/relationships/image"/><Relationship Id="rId13" Target="../media/image212.png" Type="http://schemas.openxmlformats.org/officeDocument/2006/relationships/image"/><Relationship Id="rId3" Target="../media/image203.jpeg" Type="http://schemas.openxmlformats.org/officeDocument/2006/relationships/image"/><Relationship Id="rId7" Target="../media/image206.png" Type="http://schemas.openxmlformats.org/officeDocument/2006/relationships/image"/><Relationship Id="rId12" Target="../media/image211.pn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205.jpeg" Type="http://schemas.openxmlformats.org/officeDocument/2006/relationships/image"/><Relationship Id="rId11" Target="../media/image210.png" Type="http://schemas.openxmlformats.org/officeDocument/2006/relationships/image"/><Relationship Id="rId5" Target="../media/image204.jpeg" Type="http://schemas.openxmlformats.org/officeDocument/2006/relationships/image"/><Relationship Id="rId10" Target="../media/image209.png" Type="http://schemas.openxmlformats.org/officeDocument/2006/relationships/image"/><Relationship Id="rId4" Target="../media/image15.png" Type="http://schemas.openxmlformats.org/officeDocument/2006/relationships/image"/><Relationship Id="rId9" Target="../media/image208.png" Type="http://schemas.openxmlformats.org/officeDocument/2006/relationships/image"/><Relationship Id="rId14" Target="../media/image213.png" Type="http://schemas.openxmlformats.org/officeDocument/2006/relationships/image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15.png"/><Relationship Id="rId7" Type="http://schemas.openxmlformats.org/officeDocument/2006/relationships/image" Target="../media/image217.png"/><Relationship Id="rId12" Type="http://schemas.openxmlformats.org/officeDocument/2006/relationships/image" Target="../media/image2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6.png"/><Relationship Id="rId11" Type="http://schemas.openxmlformats.org/officeDocument/2006/relationships/image" Target="../media/image221.png"/><Relationship Id="rId5" Type="http://schemas.openxmlformats.org/officeDocument/2006/relationships/image" Target="../media/image215.png"/><Relationship Id="rId10" Type="http://schemas.openxmlformats.org/officeDocument/2006/relationships/image" Target="../media/image220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18" Type="http://schemas.openxmlformats.org/officeDocument/2006/relationships/image" Target="../media/image238.png"/><Relationship Id="rId3" Type="http://schemas.openxmlformats.org/officeDocument/2006/relationships/image" Target="../media/image223.png"/><Relationship Id="rId21" Type="http://schemas.openxmlformats.org/officeDocument/2006/relationships/image" Target="../media/image241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17" Type="http://schemas.openxmlformats.org/officeDocument/2006/relationships/image" Target="../media/image237.png"/><Relationship Id="rId2" Type="http://schemas.openxmlformats.org/officeDocument/2006/relationships/image" Target="../media/image15.png"/><Relationship Id="rId16" Type="http://schemas.openxmlformats.org/officeDocument/2006/relationships/image" Target="../media/image236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5" Type="http://schemas.openxmlformats.org/officeDocument/2006/relationships/image" Target="../media/image225.png"/><Relationship Id="rId15" Type="http://schemas.openxmlformats.org/officeDocument/2006/relationships/image" Target="../media/image235.png"/><Relationship Id="rId10" Type="http://schemas.openxmlformats.org/officeDocument/2006/relationships/image" Target="../media/image230.png"/><Relationship Id="rId19" Type="http://schemas.openxmlformats.org/officeDocument/2006/relationships/image" Target="../media/image239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Relationship Id="rId22" Type="http://schemas.openxmlformats.org/officeDocument/2006/relationships/image" Target="../media/image2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2.png"/><Relationship Id="rId3" Type="http://schemas.openxmlformats.org/officeDocument/2006/relationships/image" Target="../media/image15.png"/><Relationship Id="rId7" Type="http://schemas.openxmlformats.org/officeDocument/2006/relationships/image" Target="../media/image246.png"/><Relationship Id="rId12" Type="http://schemas.openxmlformats.org/officeDocument/2006/relationships/image" Target="../media/image251.png"/><Relationship Id="rId17" Type="http://schemas.openxmlformats.org/officeDocument/2006/relationships/image" Target="../media/image256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5.png"/><Relationship Id="rId11" Type="http://schemas.openxmlformats.org/officeDocument/2006/relationships/image" Target="../media/image250.png"/><Relationship Id="rId5" Type="http://schemas.openxmlformats.org/officeDocument/2006/relationships/image" Target="../media/image244.png"/><Relationship Id="rId15" Type="http://schemas.openxmlformats.org/officeDocument/2006/relationships/image" Target="../media/image254.png"/><Relationship Id="rId10" Type="http://schemas.openxmlformats.org/officeDocument/2006/relationships/image" Target="../media/image249.png"/><Relationship Id="rId4" Type="http://schemas.openxmlformats.org/officeDocument/2006/relationships/image" Target="../media/image243.png"/><Relationship Id="rId9" Type="http://schemas.openxmlformats.org/officeDocument/2006/relationships/image" Target="../media/image248.png"/><Relationship Id="rId14" Type="http://schemas.openxmlformats.org/officeDocument/2006/relationships/image" Target="../media/image25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7" Type="http://schemas.openxmlformats.org/officeDocument/2006/relationships/image" Target="../media/image26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9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13" Type="http://schemas.openxmlformats.org/officeDocument/2006/relationships/image" Target="../media/image271.png"/><Relationship Id="rId18" Type="http://schemas.openxmlformats.org/officeDocument/2006/relationships/image" Target="../media/image276.png"/><Relationship Id="rId3" Type="http://schemas.openxmlformats.org/officeDocument/2006/relationships/image" Target="../media/image261.png"/><Relationship Id="rId21" Type="http://schemas.openxmlformats.org/officeDocument/2006/relationships/image" Target="../media/image279.png"/><Relationship Id="rId7" Type="http://schemas.openxmlformats.org/officeDocument/2006/relationships/image" Target="../media/image265.png"/><Relationship Id="rId12" Type="http://schemas.openxmlformats.org/officeDocument/2006/relationships/image" Target="../media/image270.png"/><Relationship Id="rId17" Type="http://schemas.openxmlformats.org/officeDocument/2006/relationships/image" Target="../media/image275.png"/><Relationship Id="rId2" Type="http://schemas.openxmlformats.org/officeDocument/2006/relationships/image" Target="../media/image79.png"/><Relationship Id="rId16" Type="http://schemas.openxmlformats.org/officeDocument/2006/relationships/image" Target="../media/image274.png"/><Relationship Id="rId20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4.png"/><Relationship Id="rId11" Type="http://schemas.openxmlformats.org/officeDocument/2006/relationships/image" Target="../media/image269.png"/><Relationship Id="rId5" Type="http://schemas.openxmlformats.org/officeDocument/2006/relationships/image" Target="../media/image263.png"/><Relationship Id="rId15" Type="http://schemas.openxmlformats.org/officeDocument/2006/relationships/image" Target="../media/image273.png"/><Relationship Id="rId23" Type="http://schemas.openxmlformats.org/officeDocument/2006/relationships/image" Target="../media/image281.png"/><Relationship Id="rId10" Type="http://schemas.openxmlformats.org/officeDocument/2006/relationships/image" Target="../media/image268.png"/><Relationship Id="rId19" Type="http://schemas.openxmlformats.org/officeDocument/2006/relationships/image" Target="../media/image277.png"/><Relationship Id="rId4" Type="http://schemas.openxmlformats.org/officeDocument/2006/relationships/image" Target="../media/image262.png"/><Relationship Id="rId9" Type="http://schemas.openxmlformats.org/officeDocument/2006/relationships/image" Target="../media/image267.png"/><Relationship Id="rId14" Type="http://schemas.openxmlformats.org/officeDocument/2006/relationships/image" Target="../media/image272.png"/><Relationship Id="rId22" Type="http://schemas.openxmlformats.org/officeDocument/2006/relationships/image" Target="../media/image28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13" Type="http://schemas.openxmlformats.org/officeDocument/2006/relationships/image" Target="../media/image292.png"/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2" Type="http://schemas.openxmlformats.org/officeDocument/2006/relationships/image" Target="../media/image79.png"/><Relationship Id="rId16" Type="http://schemas.openxmlformats.org/officeDocument/2006/relationships/image" Target="../media/image2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5.png"/><Relationship Id="rId11" Type="http://schemas.openxmlformats.org/officeDocument/2006/relationships/image" Target="../media/image290.png"/><Relationship Id="rId5" Type="http://schemas.openxmlformats.org/officeDocument/2006/relationships/image" Target="../media/image284.png"/><Relationship Id="rId15" Type="http://schemas.openxmlformats.org/officeDocument/2006/relationships/image" Target="../media/image294.png"/><Relationship Id="rId10" Type="http://schemas.openxmlformats.org/officeDocument/2006/relationships/image" Target="../media/image289.png"/><Relationship Id="rId4" Type="http://schemas.openxmlformats.org/officeDocument/2006/relationships/image" Target="../media/image283.png"/><Relationship Id="rId9" Type="http://schemas.openxmlformats.org/officeDocument/2006/relationships/image" Target="../media/image288.png"/><Relationship Id="rId14" Type="http://schemas.openxmlformats.org/officeDocument/2006/relationships/image" Target="../media/image293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05.png"/><Relationship Id="rId18" Type="http://schemas.openxmlformats.org/officeDocument/2006/relationships/image" Target="../media/image310.png"/><Relationship Id="rId3" Type="http://schemas.openxmlformats.org/officeDocument/2006/relationships/image" Target="../media/image296.png"/><Relationship Id="rId7" Type="http://schemas.openxmlformats.org/officeDocument/2006/relationships/image" Target="../media/image299.png"/><Relationship Id="rId12" Type="http://schemas.openxmlformats.org/officeDocument/2006/relationships/image" Target="../media/image304.png"/><Relationship Id="rId17" Type="http://schemas.openxmlformats.org/officeDocument/2006/relationships/image" Target="../media/image309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8.png"/><Relationship Id="rId11" Type="http://schemas.openxmlformats.org/officeDocument/2006/relationships/image" Target="../media/image303.png"/><Relationship Id="rId5" Type="http://schemas.openxmlformats.org/officeDocument/2006/relationships/image" Target="../media/image297.png"/><Relationship Id="rId15" Type="http://schemas.openxmlformats.org/officeDocument/2006/relationships/image" Target="../media/image307.png"/><Relationship Id="rId10" Type="http://schemas.openxmlformats.org/officeDocument/2006/relationships/image" Target="../media/image302.png"/><Relationship Id="rId19" Type="http://schemas.openxmlformats.org/officeDocument/2006/relationships/image" Target="../media/image311.png"/><Relationship Id="rId4" Type="http://schemas.openxmlformats.org/officeDocument/2006/relationships/image" Target="../media/image79.png"/><Relationship Id="rId9" Type="http://schemas.openxmlformats.org/officeDocument/2006/relationships/image" Target="../media/image301.png"/><Relationship Id="rId14" Type="http://schemas.openxmlformats.org/officeDocument/2006/relationships/image" Target="../media/image30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3.png"/><Relationship Id="rId4" Type="http://schemas.openxmlformats.org/officeDocument/2006/relationships/image" Target="../media/image31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5.png"/><Relationship Id="rId4" Type="http://schemas.openxmlformats.org/officeDocument/2006/relationships/image" Target="../media/image31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25.png"/><Relationship Id="rId18" Type="http://schemas.openxmlformats.org/officeDocument/2006/relationships/image" Target="../media/image330.jpeg"/><Relationship Id="rId3" Type="http://schemas.openxmlformats.org/officeDocument/2006/relationships/image" Target="../media/image79.png"/><Relationship Id="rId7" Type="http://schemas.openxmlformats.org/officeDocument/2006/relationships/image" Target="../media/image319.png"/><Relationship Id="rId12" Type="http://schemas.openxmlformats.org/officeDocument/2006/relationships/image" Target="../media/image324.png"/><Relationship Id="rId17" Type="http://schemas.openxmlformats.org/officeDocument/2006/relationships/image" Target="../media/image329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3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8.png"/><Relationship Id="rId11" Type="http://schemas.openxmlformats.org/officeDocument/2006/relationships/image" Target="../media/image323.png"/><Relationship Id="rId5" Type="http://schemas.openxmlformats.org/officeDocument/2006/relationships/image" Target="../media/image317.png"/><Relationship Id="rId15" Type="http://schemas.openxmlformats.org/officeDocument/2006/relationships/image" Target="../media/image327.png"/><Relationship Id="rId10" Type="http://schemas.openxmlformats.org/officeDocument/2006/relationships/image" Target="../media/image322.png"/><Relationship Id="rId4" Type="http://schemas.openxmlformats.org/officeDocument/2006/relationships/image" Target="../media/image316.png"/><Relationship Id="rId9" Type="http://schemas.openxmlformats.org/officeDocument/2006/relationships/image" Target="../media/image321.png"/><Relationship Id="rId14" Type="http://schemas.openxmlformats.org/officeDocument/2006/relationships/image" Target="../media/image32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3.png"/><Relationship Id="rId5" Type="http://schemas.openxmlformats.org/officeDocument/2006/relationships/image" Target="../media/image332.png"/><Relationship Id="rId4" Type="http://schemas.openxmlformats.org/officeDocument/2006/relationships/image" Target="../media/image33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6.png"/><Relationship Id="rId5" Type="http://schemas.openxmlformats.org/officeDocument/2006/relationships/image" Target="../media/image335.png"/><Relationship Id="rId4" Type="http://schemas.openxmlformats.org/officeDocument/2006/relationships/image" Target="../media/image3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3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7.jpeg"/><Relationship Id="rId5" Type="http://schemas.openxmlformats.org/officeDocument/2006/relationships/image" Target="../media/image335.png"/><Relationship Id="rId4" Type="http://schemas.openxmlformats.org/officeDocument/2006/relationships/image" Target="../media/image33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1.wd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6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chart" Target="../charts/chart19.xml"/><Relationship Id="rId7" Type="http://schemas.openxmlformats.org/officeDocument/2006/relationships/image" Target="../media/image34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4.jpg"/><Relationship Id="rId5" Type="http://schemas.openxmlformats.org/officeDocument/2006/relationships/image" Target="../media/image343.jpg"/><Relationship Id="rId10" Type="http://schemas.microsoft.com/office/2007/relationships/hdphoto" Target="../media/hdphoto24.wdp"/><Relationship Id="rId4" Type="http://schemas.openxmlformats.org/officeDocument/2006/relationships/image" Target="../media/image342.jpeg"/><Relationship Id="rId9" Type="http://schemas.openxmlformats.org/officeDocument/2006/relationships/image" Target="../media/image34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349.png"/><Relationship Id="rId4" Type="http://schemas.openxmlformats.org/officeDocument/2006/relationships/image" Target="../media/image34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5" Type="http://schemas.microsoft.com/office/2007/relationships/hdphoto" Target="../media/hdphoto25.wdp"/><Relationship Id="rId4" Type="http://schemas.openxmlformats.org/officeDocument/2006/relationships/image" Target="../media/image35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2" Type="http://schemas.openxmlformats.org/officeDocument/2006/relationships/image" Target="../media/image15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u9\Desktop\dvn6.jpg" id="3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1"/>
            <a:ext cx="9153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xmlns="" id="{936D2130-6310-AC8C-46B8-95E892849BF5}"/>
              </a:ext>
            </a:extLst>
          </p:cNvPr>
          <p:cNvSpPr txBox="1">
            <a:spLocks/>
          </p:cNvSpPr>
          <p:nvPr/>
        </p:nvSpPr>
        <p:spPr>
          <a:xfrm>
            <a:off x="502077" y="1475981"/>
            <a:ext cx="5976664" cy="1243289"/>
          </a:xfrm>
          <a:prstGeom prst="rect">
            <a:avLst/>
          </a:prstGeom>
        </p:spPr>
        <p:txBody>
          <a:bodyPr bIns="0" lIns="0" rIns="0" rtlCol="0" tIns="12065" vert="horz" wrap="square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ts val="95"/>
              </a:spcBef>
              <a:defRPr b="1" sz="22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dirty="0" lang="ru-RU" sz="4000">
                <a:solidFill>
                  <a:srgbClr val="002060"/>
                </a:solidFill>
              </a:rPr>
              <a:t>БЮДЖЕТ ДЛЯ ГРАЖДАН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xmlns="" id="{F7AB324C-59A7-9859-DD7C-653489479886}"/>
              </a:ext>
            </a:extLst>
          </p:cNvPr>
          <p:cNvSpPr txBox="1"/>
          <p:nvPr/>
        </p:nvSpPr>
        <p:spPr>
          <a:xfrm>
            <a:off x="420080" y="3230810"/>
            <a:ext cx="6140658" cy="1935786"/>
          </a:xfrm>
          <a:prstGeom prst="rect">
            <a:avLst/>
          </a:prstGeom>
        </p:spPr>
        <p:txBody>
          <a:bodyPr bIns="0" lIns="0" rIns="0" rtlCol="0" tIns="12065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b="1" dirty="0" err="1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по</a:t>
            </a:r>
            <a:r>
              <a:rPr b="1" dirty="0" spc="-5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smtClean="0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решени</a:t>
            </a:r>
            <a:r>
              <a:rPr b="1" dirty="0" lang="ru-RU" smtClean="0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ю</a:t>
            </a:r>
            <a:endParaRPr dirty="0" sz="2500">
              <a:solidFill>
                <a:schemeClr val="bg1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 indent="1270" marL="12700" marR="5080">
              <a:lnSpc>
                <a:spcPct val="100000"/>
              </a:lnSpc>
            </a:pPr>
            <a:r>
              <a:rPr b="1" dirty="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«О</a:t>
            </a:r>
            <a:r>
              <a:rPr b="1" dirty="0" spc="-3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бюджете</a:t>
            </a:r>
            <a:r>
              <a:rPr b="1" dirty="0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lang="ru-RU" spc="-25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муниципальн</a:t>
            </a:r>
            <a:r>
              <a:rPr b="1" dirty="0" err="1" spc="-25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ого</a:t>
            </a:r>
            <a:r>
              <a:rPr b="1" dirty="0" spc="-5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округа </a:t>
            </a:r>
            <a:r>
              <a:rPr b="1" dirty="0" err="1" spc="-2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город</a:t>
            </a:r>
            <a:r>
              <a:rPr b="1" dirty="0" spc="-85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Первомайск</a:t>
            </a:r>
            <a:r>
              <a:rPr b="1" dirty="0" lang="ru-RU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Нижегородской</a:t>
            </a:r>
            <a:r>
              <a:rPr b="1" dirty="0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области</a:t>
            </a:r>
            <a:r>
              <a:rPr b="1" dirty="0" lang="ru-RU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</a:p>
          <a:p>
            <a:pPr algn="ctr" indent="1270" marL="12700" marR="5080">
              <a:lnSpc>
                <a:spcPct val="100000"/>
              </a:lnSpc>
            </a:pPr>
            <a:r>
              <a:rPr b="1" dirty="0" err="1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на</a:t>
            </a:r>
            <a:r>
              <a:rPr b="1" dirty="0" spc="-45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2026 </a:t>
            </a:r>
            <a:r>
              <a:rPr b="1" dirty="0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год</a:t>
            </a:r>
            <a:r>
              <a:rPr b="1" dirty="0" spc="-35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и</a:t>
            </a:r>
            <a:r>
              <a:rPr b="1" dirty="0" spc="-45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spc="-25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на </a:t>
            </a:r>
            <a:r>
              <a:rPr b="1" dirty="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плановый</a:t>
            </a:r>
            <a:r>
              <a:rPr b="1" dirty="0" spc="-13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период</a:t>
            </a:r>
            <a:r>
              <a:rPr b="1" dirty="0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endParaRPr b="1" dirty="0" lang="ru-RU" spc="-10" sz="2500">
              <a:solidFill>
                <a:schemeClr val="bg1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 indent="1270" marL="12700" marR="5080">
              <a:lnSpc>
                <a:spcPct val="100000"/>
              </a:lnSpc>
            </a:pPr>
            <a:r>
              <a:rPr b="1" dirty="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2027</a:t>
            </a:r>
            <a:r>
              <a:rPr b="1" dirty="0" spc="-45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и</a:t>
            </a:r>
            <a:r>
              <a:rPr b="1" dirty="0" spc="-2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2028</a:t>
            </a:r>
            <a:r>
              <a:rPr b="1" dirty="0" spc="-4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spc="-3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годов»</a:t>
            </a:r>
            <a:endParaRPr dirty="0" sz="2500">
              <a:solidFill>
                <a:schemeClr val="bg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D:\ДОХОДЫ\прочее\ФОТО\ФОТО\Сквер Солнечный.jpeg" id="6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"/>
            <a:ext cx="2204911" cy="1344895"/>
          </a:xfrm>
          <a:prstGeom prst="round2DiagRect">
            <a:avLst>
              <a:gd fmla="val 50000" name="adj1"/>
              <a:gd fmla="val 0" name="adj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ДОХОДЫ\прочее\ФОТО\ФОТО\парк Лукоморье.jpeg" id="7" name="Picture 4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6" y="1344896"/>
            <a:ext cx="2195732" cy="1346681"/>
          </a:xfrm>
          <a:prstGeom prst="round2DiagRect">
            <a:avLst>
              <a:gd fmla="val 50000" name="adj1"/>
              <a:gd fmla="val 0" name="adj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ДОХОДЫ\прочее\ФОТО\ФОТО\Сквер памяти и славы 2.jpeg" id="8" name="Picture 5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2690995"/>
            <a:ext cx="2204910" cy="1314069"/>
          </a:xfrm>
          <a:prstGeom prst="round2DiagRect">
            <a:avLst>
              <a:gd fmla="val 50000" name="adj1"/>
              <a:gd fmla="val 0" name="adj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ДОХОДЫ\прочее\ФОТО\ФОТО\солнечный парк ЗНАК.jpeg" id="9" name="Picture 6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4004845"/>
            <a:ext cx="2205910" cy="1440379"/>
          </a:xfrm>
          <a:prstGeom prst="round2DiagRect">
            <a:avLst>
              <a:gd fmla="val 50000" name="adj1"/>
              <a:gd fmla="val 0" name="adj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ДОХОДЫ\прочее\ФОТО\ФОТО\площадь Ульянова.jpeg" id="10" name="Picture 8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2195749" cy="1412777"/>
          </a:xfrm>
          <a:prstGeom prst="round2DiagRect">
            <a:avLst>
              <a:gd fmla="val 50000" name="adj1"/>
              <a:gd fmla="val 0" name="adj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68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2093" cy="765965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647386" y="15588"/>
            <a:ext cx="88391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3800" dirty="0">
                <a:solidFill>
                  <a:srgbClr val="002060"/>
                </a:solidFill>
              </a:rPr>
              <a:t>Структура государственного бюджета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79512" y="1057493"/>
            <a:ext cx="8712968" cy="5301885"/>
            <a:chOff x="107504" y="1401620"/>
            <a:chExt cx="8712968" cy="530188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755576" y="1401620"/>
              <a:ext cx="8064896" cy="504056"/>
            </a:xfrm>
            <a:prstGeom prst="roundRect">
              <a:avLst/>
            </a:prstGeom>
            <a:gradFill rotWithShape="1">
              <a:gsLst>
                <a:gs pos="38000">
                  <a:srgbClr val="438FFF"/>
                </a:gs>
                <a:gs pos="93000">
                  <a:srgbClr val="9FC6FF"/>
                </a:gs>
                <a:gs pos="0">
                  <a:srgbClr val="3366FF"/>
                </a:gs>
                <a:gs pos="100000">
                  <a:srgbClr val="ABCDFF"/>
                </a:gs>
              </a:gsLst>
              <a:path path="circle">
                <a:fillToRect l="50000" t="130000" r="50000" b="-30000"/>
              </a:path>
            </a:gra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kern="0" dirty="0" smtClean="0">
                  <a:solidFill>
                    <a:schemeClr val="bg1"/>
                  </a:solidFill>
                  <a:latin typeface="Constantia"/>
                </a:rPr>
                <a:t>Государственный бюджет</a:t>
              </a:r>
              <a:endParaRPr lang="ru-RU" sz="2200" b="1" kern="0" dirty="0">
                <a:solidFill>
                  <a:schemeClr val="bg1"/>
                </a:solidFill>
                <a:latin typeface="Constantia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372200" y="2213383"/>
              <a:ext cx="2448272" cy="3672408"/>
            </a:xfrm>
            <a:prstGeom prst="roundRect">
              <a:avLst/>
            </a:prstGeom>
            <a:gradFill rotWithShape="1">
              <a:gsLst>
                <a:gs pos="0">
                  <a:srgbClr val="A7EA52">
                    <a:tint val="70000"/>
                    <a:satMod val="130000"/>
                  </a:srgbClr>
                </a:gs>
                <a:gs pos="43000">
                  <a:srgbClr val="A7EA52">
                    <a:tint val="44000"/>
                    <a:satMod val="165000"/>
                  </a:srgbClr>
                </a:gs>
                <a:gs pos="93000">
                  <a:srgbClr val="A7EA52">
                    <a:tint val="15000"/>
                    <a:satMod val="165000"/>
                  </a:srgbClr>
                </a:gs>
                <a:gs pos="100000">
                  <a:srgbClr val="A7EA52">
                    <a:tint val="5000"/>
                    <a:satMod val="250000"/>
                  </a:srgbClr>
                </a:gs>
              </a:gsLst>
              <a:path path="circle">
                <a:fillToRect l="50000" t="130000" r="50000" b="-30000"/>
              </a:path>
            </a:gradFill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Государственные расходы</a:t>
              </a:r>
              <a:r>
                <a:rPr lang="en-US" sz="16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kern="0" dirty="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1600" kern="0" dirty="0">
                  <a:latin typeface="Times New Roman" pitchFamily="18" charset="0"/>
                  <a:cs typeface="Times New Roman" pitchFamily="18" charset="0"/>
                </a:rPr>
                <a:t>это экономические отношения, возникающие в связи с распределением фонда денежных средств государства и его использование по отраслевому, целевому и территориальному назначению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683568" y="2204864"/>
              <a:ext cx="5544616" cy="1296144"/>
            </a:xfrm>
            <a:prstGeom prst="roundRect">
              <a:avLst/>
            </a:prstGeom>
            <a:gradFill rotWithShape="1">
              <a:gsLst>
                <a:gs pos="0">
                  <a:srgbClr val="A7EA52">
                    <a:tint val="70000"/>
                    <a:satMod val="130000"/>
                  </a:srgbClr>
                </a:gs>
                <a:gs pos="43000">
                  <a:srgbClr val="A7EA52">
                    <a:tint val="44000"/>
                    <a:satMod val="165000"/>
                  </a:srgbClr>
                </a:gs>
                <a:gs pos="93000">
                  <a:srgbClr val="A7EA52">
                    <a:tint val="15000"/>
                    <a:satMod val="165000"/>
                  </a:srgbClr>
                </a:gs>
                <a:gs pos="100000">
                  <a:srgbClr val="A7EA52">
                    <a:tint val="5000"/>
                    <a:satMod val="250000"/>
                  </a:srgbClr>
                </a:gs>
              </a:gsLst>
              <a:path path="circle">
                <a:fillToRect l="50000" t="130000" r="50000" b="-30000"/>
              </a:path>
            </a:gradFill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Государственные доходы</a:t>
              </a:r>
              <a:r>
                <a:rPr lang="ru-RU" sz="1600" b="1" kern="0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– это </a:t>
              </a:r>
              <a:r>
                <a:rPr lang="ru-RU" sz="16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денежные средства, поступающие в безвозмездном и безвозвратном порядке в соответствии с законодательством Российской Федерации в </a:t>
              </a:r>
              <a:r>
                <a:rPr lang="ru-RU" sz="1600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распоряжение </a:t>
              </a:r>
              <a:r>
                <a:rPr lang="ru-RU" sz="16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органов </a:t>
              </a:r>
              <a:r>
                <a:rPr lang="ru-RU" sz="1600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государственной власти Российской Федерации</a:t>
              </a:r>
              <a:endParaRPr lang="ru-RU" sz="1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07504" y="3789040"/>
              <a:ext cx="2512246" cy="2088232"/>
            </a:xfrm>
            <a:prstGeom prst="roundRect">
              <a:avLst/>
            </a:prstGeom>
            <a:gradFill rotWithShape="1">
              <a:gsLst>
                <a:gs pos="0">
                  <a:srgbClr val="FFD243"/>
                </a:gs>
                <a:gs pos="18000">
                  <a:srgbClr val="FFD243"/>
                </a:gs>
                <a:gs pos="55000">
                  <a:srgbClr val="FFEAA7"/>
                </a:gs>
                <a:gs pos="83000">
                  <a:srgbClr val="FFFFCC"/>
                </a:gs>
              </a:gsLst>
              <a:path path="circle">
                <a:fillToRect l="50000" t="130000" r="50000" b="-30000"/>
              </a:path>
            </a:gradFill>
            <a:ln w="38100" cap="flat" cmpd="sng" algn="ctr">
              <a:solidFill>
                <a:srgbClr val="FFD243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 – </a:t>
              </a:r>
              <a:r>
                <a:rPr lang="ru-RU" sz="1400" kern="0" dirty="0">
                  <a:latin typeface="Times New Roman" pitchFamily="18" charset="0"/>
                  <a:cs typeface="Times New Roman" pitchFamily="18" charset="0"/>
                </a:rPr>
                <a:t>федеральные налоги и сборы. Их перечень и ставки определяются </a:t>
              </a:r>
              <a:r>
                <a:rPr lang="ru-RU" sz="1400" kern="0" dirty="0" smtClean="0">
                  <a:latin typeface="Times New Roman" pitchFamily="18" charset="0"/>
                  <a:cs typeface="Times New Roman" pitchFamily="18" charset="0"/>
                </a:rPr>
                <a:t>налоговым законодательством </a:t>
              </a:r>
              <a:r>
                <a:rPr lang="ru-RU" sz="1400" kern="0" dirty="0">
                  <a:latin typeface="Times New Roman" pitchFamily="18" charset="0"/>
                  <a:cs typeface="Times New Roman" pitchFamily="18" charset="0"/>
                </a:rPr>
                <a:t>РФ, а пропорции распределения между бюджетами разных уровней бюджетным законодательством РФ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843808" y="3756983"/>
              <a:ext cx="3312368" cy="2088232"/>
            </a:xfrm>
            <a:prstGeom prst="roundRect">
              <a:avLst/>
            </a:prstGeom>
            <a:gradFill rotWithShape="1">
              <a:gsLst>
                <a:gs pos="0">
                  <a:srgbClr val="FFD243"/>
                </a:gs>
                <a:gs pos="18000">
                  <a:srgbClr val="FFD243"/>
                </a:gs>
                <a:gs pos="55000">
                  <a:srgbClr val="FFEAA7"/>
                </a:gs>
                <a:gs pos="83000">
                  <a:srgbClr val="FFFFCC"/>
                </a:gs>
              </a:gsLst>
              <a:path path="circle">
                <a:fillToRect l="50000" t="130000" r="50000" b="-30000"/>
              </a:path>
            </a:gradFill>
            <a:ln w="38100" cap="flat" cmpd="sng" algn="ctr">
              <a:solidFill>
                <a:srgbClr val="FFD243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 </a:t>
              </a:r>
              <a:r>
                <a:rPr lang="ru-RU" sz="1400" kern="0" dirty="0">
                  <a:latin typeface="Times New Roman" pitchFamily="18" charset="0"/>
                  <a:cs typeface="Times New Roman" pitchFamily="18" charset="0"/>
                </a:rPr>
                <a:t>– доходы от имущества, находящегося в госсобственности или от деятельности; от продажи имущества, находящегося в госсобственности; от продажи земли и нематериальных активов; административные платежи и сборы; штрафные санкции, возмещение ущерба и прочие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871700" y="6055433"/>
              <a:ext cx="1656184" cy="648072"/>
            </a:xfrm>
            <a:prstGeom prst="roundRect">
              <a:avLst/>
            </a:prstGeom>
            <a:gradFill rotWithShape="1">
              <a:gsLst>
                <a:gs pos="0">
                  <a:srgbClr val="FFD243"/>
                </a:gs>
                <a:gs pos="18000">
                  <a:srgbClr val="FFD243"/>
                </a:gs>
                <a:gs pos="55000">
                  <a:srgbClr val="FFEAA7"/>
                </a:gs>
                <a:gs pos="83000">
                  <a:srgbClr val="FFFFCC"/>
                </a:gs>
              </a:gsLst>
              <a:path path="circle">
                <a:fillToRect l="50000" t="130000" r="50000" b="-30000"/>
              </a:path>
            </a:gradFill>
            <a:ln w="38100" cap="flat" cmpd="sng" algn="ctr">
              <a:solidFill>
                <a:srgbClr val="FFD243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263935" y="1925351"/>
              <a:ext cx="0" cy="288032"/>
            </a:xfrm>
            <a:prstGeom prst="line">
              <a:avLst/>
            </a:prstGeom>
            <a:noFill/>
            <a:ln w="19050" cap="flat" cmpd="sng" algn="ctr">
              <a:solidFill>
                <a:srgbClr val="4E67C8">
                  <a:shade val="50000"/>
                  <a:satMod val="103000"/>
                </a:srgbClr>
              </a:solidFill>
              <a:prstDash val="solid"/>
            </a:ln>
            <a:effectLst/>
          </p:spPr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986878" y="1925351"/>
              <a:ext cx="0" cy="288032"/>
            </a:xfrm>
            <a:prstGeom prst="line">
              <a:avLst/>
            </a:prstGeom>
            <a:noFill/>
            <a:ln w="19050" cap="flat" cmpd="sng" algn="ctr">
              <a:solidFill>
                <a:srgbClr val="4E67C8">
                  <a:shade val="50000"/>
                  <a:satMod val="103000"/>
                </a:srgbClr>
              </a:solidFill>
              <a:prstDash val="solid"/>
            </a:ln>
            <a:effectLst/>
          </p:spPr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699792" y="3529388"/>
              <a:ext cx="946" cy="2526045"/>
            </a:xfrm>
            <a:prstGeom prst="line">
              <a:avLst/>
            </a:prstGeom>
            <a:noFill/>
            <a:ln w="19050" cap="flat" cmpd="sng" algn="ctr">
              <a:solidFill>
                <a:srgbClr val="4E67C8">
                  <a:shade val="50000"/>
                  <a:satMod val="103000"/>
                </a:srgbClr>
              </a:solidFill>
              <a:prstDash val="solid"/>
            </a:ln>
            <a:effectLst/>
          </p:spPr>
        </p:cxnSp>
        <p:cxnSp>
          <p:nvCxnSpPr>
            <p:cNvPr id="33" name="Прямая соединительная линия 32"/>
            <p:cNvCxnSpPr>
              <a:endCxn id="27" idx="0"/>
            </p:cNvCxnSpPr>
            <p:nvPr/>
          </p:nvCxnSpPr>
          <p:spPr>
            <a:xfrm>
              <a:off x="1363627" y="3529388"/>
              <a:ext cx="0" cy="259652"/>
            </a:xfrm>
            <a:prstGeom prst="line">
              <a:avLst/>
            </a:prstGeom>
            <a:noFill/>
            <a:ln w="19050" cap="flat" cmpd="sng" algn="ctr">
              <a:solidFill>
                <a:srgbClr val="4E67C8">
                  <a:shade val="50000"/>
                  <a:satMod val="103000"/>
                </a:srgbClr>
              </a:solidFill>
              <a:prstDash val="solid"/>
            </a:ln>
            <a:effectLst/>
          </p:spPr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283968" y="3501008"/>
              <a:ext cx="0" cy="288032"/>
            </a:xfrm>
            <a:prstGeom prst="line">
              <a:avLst/>
            </a:prstGeom>
            <a:noFill/>
            <a:ln w="19050" cap="flat" cmpd="sng" algn="ctr">
              <a:solidFill>
                <a:srgbClr val="4E67C8">
                  <a:shade val="50000"/>
                  <a:satMod val="103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331151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2093" cy="765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-9078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/>
            <a:r>
              <a:rPr lang="ru-RU" sz="3000" dirty="0">
                <a:solidFill>
                  <a:srgbClr val="002060"/>
                </a:solidFill>
              </a:rPr>
              <a:t>Сбалансированность бюджета </a:t>
            </a:r>
            <a:endParaRPr lang="en-US" sz="3000" dirty="0">
              <a:solidFill>
                <a:srgbClr val="002060"/>
              </a:solidFill>
            </a:endParaRPr>
          </a:p>
          <a:p>
            <a:pPr algn="ctr"/>
            <a:r>
              <a:rPr lang="ru-RU" sz="3000" dirty="0">
                <a:solidFill>
                  <a:srgbClr val="002060"/>
                </a:solidFill>
              </a:rPr>
              <a:t>по доходам и расходам </a:t>
            </a:r>
          </a:p>
        </p:txBody>
      </p:sp>
      <p:sp>
        <p:nvSpPr>
          <p:cNvPr id="4" name="Овал 3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7163" y="925100"/>
            <a:ext cx="7272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31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основополагающее требование, предъявляемое к органам исполнительной власти и органам местного самоуправления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221596" y="1742240"/>
            <a:ext cx="2592288" cy="1088254"/>
            <a:chOff x="2195736" y="2780928"/>
            <a:chExt cx="2160240" cy="2088232"/>
          </a:xfrm>
        </p:grpSpPr>
        <p:sp>
          <p:nvSpPr>
            <p:cNvPr id="9" name="Овал 8"/>
            <p:cNvSpPr/>
            <p:nvPr/>
          </p:nvSpPr>
          <p:spPr>
            <a:xfrm>
              <a:off x="2195736" y="2780928"/>
              <a:ext cx="2160240" cy="2088232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0">
                  <a:srgbClr val="E27AEA"/>
                </a:gs>
                <a:gs pos="100000">
                  <a:srgbClr val="9900FF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315749" y="2985049"/>
              <a:ext cx="1920213" cy="16799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3" name="Text Box 19"/>
          <p:cNvSpPr txBox="1">
            <a:spLocks noChangeArrowheads="1"/>
          </p:cNvSpPr>
          <p:nvPr/>
        </p:nvSpPr>
        <p:spPr bwMode="gray">
          <a:xfrm>
            <a:off x="3665359" y="1944942"/>
            <a:ext cx="170476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3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4" name="Группа 133"/>
          <p:cNvGrpSpPr/>
          <p:nvPr/>
        </p:nvGrpSpPr>
        <p:grpSpPr>
          <a:xfrm>
            <a:off x="3209761" y="3307764"/>
            <a:ext cx="2592288" cy="1088254"/>
            <a:chOff x="2195736" y="2780928"/>
            <a:chExt cx="2160240" cy="2088232"/>
          </a:xfrm>
        </p:grpSpPr>
        <p:sp>
          <p:nvSpPr>
            <p:cNvPr id="138" name="Овал 137"/>
            <p:cNvSpPr/>
            <p:nvPr/>
          </p:nvSpPr>
          <p:spPr>
            <a:xfrm>
              <a:off x="2195736" y="2780928"/>
              <a:ext cx="2160240" cy="2088232"/>
            </a:xfrm>
            <a:prstGeom prst="ellipse">
              <a:avLst/>
            </a:prstGeom>
            <a:gradFill flip="none" rotWithShape="1">
              <a:gsLst>
                <a:gs pos="0">
                  <a:srgbClr val="FFCD2F"/>
                </a:gs>
                <a:gs pos="100000">
                  <a:srgbClr val="FF66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2315749" y="2985049"/>
              <a:ext cx="1920213" cy="16799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4139952" y="2995225"/>
            <a:ext cx="792088" cy="144016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rgbClr val="7030A0"/>
                </a:gs>
                <a:gs pos="100000">
                  <a:srgbClr val="FFC000"/>
                </a:gs>
              </a:gsLst>
              <a:lin ang="5400000" scaled="0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Text Box 31"/>
          <p:cNvSpPr txBox="1">
            <a:spLocks noChangeArrowheads="1"/>
          </p:cNvSpPr>
          <p:nvPr/>
        </p:nvSpPr>
        <p:spPr bwMode="gray">
          <a:xfrm>
            <a:off x="3569142" y="3536420"/>
            <a:ext cx="187352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en-US" sz="3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4145373" y="4642537"/>
            <a:ext cx="792088" cy="373114"/>
            <a:chOff x="2267744" y="4653136"/>
            <a:chExt cx="792088" cy="373114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2267744" y="4653136"/>
              <a:ext cx="79208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2267744" y="4882234"/>
              <a:ext cx="79208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5055357" y="5306672"/>
            <a:ext cx="2592288" cy="1088254"/>
            <a:chOff x="2195736" y="2780928"/>
            <a:chExt cx="2160240" cy="2088232"/>
          </a:xfrm>
        </p:grpSpPr>
        <p:sp>
          <p:nvSpPr>
            <p:cNvPr id="150" name="Овал 149"/>
            <p:cNvSpPr/>
            <p:nvPr/>
          </p:nvSpPr>
          <p:spPr>
            <a:xfrm>
              <a:off x="2195736" y="2780928"/>
              <a:ext cx="2160240" cy="2088232"/>
            </a:xfrm>
            <a:prstGeom prst="ellipse">
              <a:avLst/>
            </a:prstGeom>
            <a:gradFill flip="none" rotWithShape="1">
              <a:gsLst>
                <a:gs pos="0">
                  <a:srgbClr val="99FF66"/>
                </a:gs>
                <a:gs pos="100000">
                  <a:srgbClr val="009900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2315749" y="2985049"/>
              <a:ext cx="1920213" cy="16799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1547664" y="5297064"/>
            <a:ext cx="2592288" cy="1088254"/>
            <a:chOff x="2195736" y="2780928"/>
            <a:chExt cx="2160240" cy="2088232"/>
          </a:xfrm>
        </p:grpSpPr>
        <p:sp>
          <p:nvSpPr>
            <p:cNvPr id="154" name="Овал 153"/>
            <p:cNvSpPr/>
            <p:nvPr/>
          </p:nvSpPr>
          <p:spPr>
            <a:xfrm>
              <a:off x="2195736" y="2780928"/>
              <a:ext cx="2160240" cy="2088232"/>
            </a:xfrm>
            <a:prstGeom prst="ellipse">
              <a:avLst/>
            </a:prstGeom>
            <a:gradFill flip="none" rotWithShape="1">
              <a:gsLst>
                <a:gs pos="0">
                  <a:srgbClr val="99FF66"/>
                </a:gs>
                <a:gs pos="100000">
                  <a:srgbClr val="0099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2315749" y="2985049"/>
              <a:ext cx="1920213" cy="16799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6" name="Прямоугольник 155"/>
          <p:cNvSpPr/>
          <p:nvPr/>
        </p:nvSpPr>
        <p:spPr>
          <a:xfrm>
            <a:off x="4038343" y="5650743"/>
            <a:ext cx="1048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2000" b="1" dirty="0">
              <a:ln w="3175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7544" y="3793907"/>
            <a:ext cx="2045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Необходимы источники покрытия дефицита</a:t>
            </a:r>
          </a:p>
        </p:txBody>
      </p:sp>
      <p:sp>
        <p:nvSpPr>
          <p:cNvPr id="157" name="Text Box 43"/>
          <p:cNvSpPr txBox="1">
            <a:spLocks noChangeArrowheads="1"/>
          </p:cNvSpPr>
          <p:nvPr/>
        </p:nvSpPr>
        <p:spPr bwMode="gray">
          <a:xfrm>
            <a:off x="1882937" y="5485138"/>
            <a:ext cx="201016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endParaRPr lang="en-US" sz="3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 Box 43"/>
          <p:cNvSpPr txBox="1">
            <a:spLocks noChangeArrowheads="1"/>
          </p:cNvSpPr>
          <p:nvPr/>
        </p:nvSpPr>
        <p:spPr bwMode="gray">
          <a:xfrm>
            <a:off x="5189924" y="5535328"/>
            <a:ext cx="231505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en-US" sz="3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600747" y="3851891"/>
            <a:ext cx="2114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Излишки средств направляют на накопления</a:t>
            </a:r>
          </a:p>
        </p:txBody>
      </p:sp>
      <p:pic>
        <p:nvPicPr>
          <p:cNvPr id="3174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85" b="63110" l="9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2495">
            <a:off x="24164" y="4661341"/>
            <a:ext cx="1491771" cy="13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85" b="63110" l="9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87505" flipH="1">
            <a:off x="7642537" y="4713980"/>
            <a:ext cx="1491771" cy="13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42787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512968"/>
            <a:ext cx="76324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основной вид безвозмездных перечислений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2093" cy="765965"/>
          </a:xfrm>
          <a:prstGeom prst="rect">
            <a:avLst/>
          </a:prstGeom>
        </p:spPr>
      </p:pic>
      <p:sp>
        <p:nvSpPr>
          <p:cNvPr id="75" name="Заголовок 1"/>
          <p:cNvSpPr txBox="1">
            <a:spLocks/>
          </p:cNvSpPr>
          <p:nvPr/>
        </p:nvSpPr>
        <p:spPr>
          <a:xfrm>
            <a:off x="439460" y="-99392"/>
            <a:ext cx="88391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3500" dirty="0">
                <a:solidFill>
                  <a:srgbClr val="002060"/>
                </a:solidFill>
              </a:rPr>
              <a:t>Виды межбюджетных трансфертов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52334" y="1908633"/>
            <a:ext cx="8468138" cy="1236849"/>
            <a:chOff x="352334" y="1908633"/>
            <a:chExt cx="8468138" cy="1236849"/>
          </a:xfrm>
        </p:grpSpPr>
        <p:sp>
          <p:nvSpPr>
            <p:cNvPr id="74" name="Rounded Rectangle"/>
            <p:cNvSpPr/>
            <p:nvPr/>
          </p:nvSpPr>
          <p:spPr>
            <a:xfrm>
              <a:off x="439460" y="2160057"/>
              <a:ext cx="8381012" cy="7870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76" name="Group"/>
            <p:cNvGrpSpPr/>
            <p:nvPr/>
          </p:nvGrpSpPr>
          <p:grpSpPr>
            <a:xfrm>
              <a:off x="3390515" y="1908633"/>
              <a:ext cx="2333615" cy="1236849"/>
              <a:chOff x="-13222" y="-1"/>
              <a:chExt cx="1051030" cy="1037809"/>
            </a:xfrm>
          </p:grpSpPr>
          <p:sp>
            <p:nvSpPr>
              <p:cNvPr id="77" name="Circle"/>
              <p:cNvSpPr/>
              <p:nvPr/>
            </p:nvSpPr>
            <p:spPr>
              <a:xfrm>
                <a:off x="-13222" y="-1"/>
                <a:ext cx="1051030" cy="1037809"/>
              </a:xfrm>
              <a:prstGeom prst="rect">
                <a:avLst/>
              </a:prstGeom>
              <a:solidFill>
                <a:srgbClr val="FFFFFF">
                  <a:alpha val="19703"/>
                </a:srgbClr>
              </a:solidFill>
              <a:ln w="12700" cap="flat">
                <a:solidFill>
                  <a:srgbClr val="FFFFFF">
                    <a:alpha val="19703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Circle"/>
              <p:cNvSpPr/>
              <p:nvPr/>
            </p:nvSpPr>
            <p:spPr>
              <a:xfrm>
                <a:off x="102169" y="102168"/>
                <a:ext cx="833473" cy="83347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101600" dist="83614" dir="3430001" rotWithShape="0">
                  <a:srgbClr val="000000">
                    <a:alpha val="44876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Circle"/>
              <p:cNvSpPr/>
              <p:nvPr/>
            </p:nvSpPr>
            <p:spPr>
              <a:xfrm>
                <a:off x="-1" y="-1"/>
                <a:ext cx="1037809" cy="1037809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0" name="object 18"/>
            <p:cNvSpPr txBox="1"/>
            <p:nvPr/>
          </p:nvSpPr>
          <p:spPr>
            <a:xfrm>
              <a:off x="3723101" y="2148182"/>
              <a:ext cx="1774189" cy="6591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35" algn="ctr">
                <a:lnSpc>
                  <a:spcPct val="100000"/>
                </a:lnSpc>
                <a:spcBef>
                  <a:spcPts val="100"/>
                </a:spcBef>
              </a:pPr>
              <a:r>
                <a:rPr b="1" u="sng" spc="-35" dirty="0">
                  <a:solidFill>
                    <a:srgbClr val="FF3300"/>
                  </a:solidFill>
                  <a:uFill>
                    <a:solidFill>
                      <a:srgbClr val="FF3300"/>
                    </a:solidFill>
                  </a:uFill>
                  <a:latin typeface="Cambria"/>
                  <a:cs typeface="Cambria"/>
                </a:rPr>
                <a:t>ДОТАЦИИ</a:t>
              </a:r>
              <a:endParaRPr dirty="0">
                <a:latin typeface="Cambria"/>
                <a:cs typeface="Cambria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10"/>
                </a:spcBef>
              </a:pPr>
              <a:r>
                <a:rPr sz="1200" b="1" spc="-5" dirty="0">
                  <a:solidFill>
                    <a:srgbClr val="FF3300"/>
                  </a:solidFill>
                  <a:latin typeface="Cambria"/>
                  <a:cs typeface="Cambria"/>
                </a:rPr>
                <a:t>(</a:t>
              </a:r>
              <a:r>
                <a:rPr sz="1200" b="1" spc="-10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о</a:t>
              </a:r>
              <a:r>
                <a:rPr sz="1200" b="1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т</a:t>
              </a:r>
              <a:r>
                <a:rPr sz="1200" b="1" spc="-5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ла</a:t>
              </a:r>
              <a:r>
                <a:rPr sz="1200" b="1" spc="-100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т</a:t>
              </a:r>
              <a:r>
                <a:rPr sz="1200" b="1" dirty="0" smtClean="0">
                  <a:solidFill>
                    <a:srgbClr val="FF3300"/>
                  </a:solidFill>
                  <a:latin typeface="Cambria"/>
                  <a:cs typeface="Cambria"/>
                </a:rPr>
                <a:t>.</a:t>
              </a:r>
              <a:r>
                <a:rPr sz="1200" b="1" spc="-30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spc="-5" dirty="0" smtClean="0">
                  <a:solidFill>
                    <a:srgbClr val="FF3300"/>
                  </a:solidFill>
                  <a:latin typeface="Cambria"/>
                  <a:cs typeface="Cambria"/>
                </a:rPr>
                <a:t>"</a:t>
              </a:r>
              <a:r>
                <a:rPr sz="1200" b="1" spc="-10" dirty="0">
                  <a:solidFill>
                    <a:srgbClr val="FF3300"/>
                  </a:solidFill>
                  <a:latin typeface="Cambria"/>
                  <a:cs typeface="Cambria"/>
                </a:rPr>
                <a:t>D</a:t>
              </a:r>
              <a:r>
                <a:rPr sz="1200" b="1" spc="-20" dirty="0">
                  <a:solidFill>
                    <a:srgbClr val="FF3300"/>
                  </a:solidFill>
                  <a:latin typeface="Cambria"/>
                  <a:cs typeface="Cambria"/>
                </a:rPr>
                <a:t>O</a:t>
              </a:r>
              <a:r>
                <a:rPr sz="1200" b="1" spc="-135" dirty="0">
                  <a:solidFill>
                    <a:srgbClr val="FF3300"/>
                  </a:solidFill>
                  <a:latin typeface="Cambria"/>
                  <a:cs typeface="Cambria"/>
                </a:rPr>
                <a:t>T</a:t>
              </a:r>
              <a:r>
                <a:rPr sz="1200" b="1" spc="-100" dirty="0">
                  <a:solidFill>
                    <a:srgbClr val="FF3300"/>
                  </a:solidFill>
                  <a:latin typeface="Cambria"/>
                  <a:cs typeface="Cambria"/>
                </a:rPr>
                <a:t>A</a:t>
              </a:r>
              <a:r>
                <a:rPr sz="1200" b="1" spc="-5" dirty="0">
                  <a:solidFill>
                    <a:srgbClr val="FF3300"/>
                  </a:solidFill>
                  <a:latin typeface="Cambria"/>
                  <a:cs typeface="Cambria"/>
                </a:rPr>
                <a:t>TIO</a:t>
              </a:r>
              <a:r>
                <a:rPr sz="1200" b="1" dirty="0" smtClean="0">
                  <a:solidFill>
                    <a:srgbClr val="FF3300"/>
                  </a:solidFill>
                  <a:latin typeface="Cambria"/>
                  <a:cs typeface="Cambria"/>
                </a:rPr>
                <a:t>"</a:t>
              </a:r>
              <a:r>
                <a:rPr sz="1200" b="1" spc="10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dirty="0" smtClean="0">
                  <a:solidFill>
                    <a:srgbClr val="FF3300"/>
                  </a:solidFill>
                  <a:latin typeface="Cambria"/>
                  <a:cs typeface="Cambria"/>
                </a:rPr>
                <a:t>-</a:t>
              </a:r>
              <a:r>
                <a:rPr sz="1200" b="1" spc="-10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д</a:t>
              </a:r>
              <a:r>
                <a:rPr sz="1200" b="1" spc="5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а</a:t>
              </a:r>
              <a:r>
                <a:rPr sz="1200" b="1" spc="-10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р</a:t>
              </a:r>
              <a:r>
                <a:rPr sz="1200" b="1" dirty="0" smtClean="0">
                  <a:solidFill>
                    <a:srgbClr val="FF3300"/>
                  </a:solidFill>
                  <a:latin typeface="Cambria"/>
                  <a:cs typeface="Cambria"/>
                </a:rPr>
                <a:t>,  </a:t>
              </a:r>
              <a:r>
                <a:rPr sz="1200" b="1" spc="-10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пожертвование</a:t>
              </a:r>
              <a:r>
                <a:rPr sz="1200" b="1" spc="-10" dirty="0">
                  <a:solidFill>
                    <a:srgbClr val="FF3300"/>
                  </a:solidFill>
                  <a:latin typeface="Cambria"/>
                  <a:cs typeface="Cambria"/>
                </a:rPr>
                <a:t>)</a:t>
              </a:r>
              <a:endParaRPr sz="1200" dirty="0">
                <a:latin typeface="Cambria"/>
                <a:cs typeface="Cambria"/>
              </a:endParaRPr>
            </a:p>
          </p:txBody>
        </p:sp>
        <p:sp>
          <p:nvSpPr>
            <p:cNvPr id="81" name="object 62"/>
            <p:cNvSpPr txBox="1"/>
            <p:nvPr/>
          </p:nvSpPr>
          <p:spPr>
            <a:xfrm>
              <a:off x="352334" y="2231216"/>
              <a:ext cx="3044545" cy="6251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17804" algn="ctr">
                <a:lnSpc>
                  <a:spcPct val="100000"/>
                </a:lnSpc>
                <a:spcBef>
                  <a:spcPts val="95"/>
                </a:spcBef>
              </a:pPr>
              <a:r>
                <a:rPr sz="1300" b="1" spc="-10" dirty="0" err="1" smtClean="0">
                  <a:latin typeface="Cambria"/>
                  <a:cs typeface="Cambria"/>
                </a:rPr>
                <a:t>Предоставляются</a:t>
              </a:r>
              <a:r>
                <a:rPr sz="1300" b="1" spc="40" dirty="0" smtClean="0">
                  <a:latin typeface="Cambria"/>
                  <a:cs typeface="Cambria"/>
                </a:rPr>
                <a:t> </a:t>
              </a:r>
              <a:r>
                <a:rPr sz="1300" b="1" spc="-5" dirty="0" err="1" smtClean="0">
                  <a:latin typeface="Cambria"/>
                  <a:cs typeface="Cambria"/>
                </a:rPr>
                <a:t>без</a:t>
              </a:r>
              <a:r>
                <a:rPr sz="1300" b="1" spc="-10" dirty="0" smtClean="0">
                  <a:latin typeface="Cambria"/>
                  <a:cs typeface="Cambria"/>
                </a:rPr>
                <a:t> </a:t>
              </a:r>
              <a:endParaRPr lang="ru-RU" sz="1300" b="1" spc="-10" dirty="0" smtClean="0">
                <a:latin typeface="Cambria"/>
                <a:cs typeface="Cambria"/>
              </a:endParaRPr>
            </a:p>
            <a:p>
              <a:pPr marL="217804" algn="ctr">
                <a:lnSpc>
                  <a:spcPct val="100000"/>
                </a:lnSpc>
                <a:spcBef>
                  <a:spcPts val="95"/>
                </a:spcBef>
              </a:pPr>
              <a:r>
                <a:rPr lang="ru-RU" sz="1300" b="1" spc="-5" dirty="0">
                  <a:latin typeface="Cambria"/>
                  <a:cs typeface="Cambria"/>
                </a:rPr>
                <a:t>о</a:t>
              </a:r>
              <a:r>
                <a:rPr sz="1300" b="1" spc="-5" dirty="0" err="1" smtClean="0">
                  <a:latin typeface="Cambria"/>
                  <a:cs typeface="Cambria"/>
                </a:rPr>
                <a:t>пределения</a:t>
              </a:r>
              <a:r>
                <a:rPr lang="ru-RU" sz="1300" b="1" spc="-5" dirty="0" smtClean="0">
                  <a:latin typeface="Cambria"/>
                  <a:cs typeface="Cambria"/>
                </a:rPr>
                <a:t> </a:t>
              </a:r>
              <a:r>
                <a:rPr sz="1300" b="1" spc="-10" dirty="0" err="1" smtClean="0">
                  <a:latin typeface="Cambria"/>
                  <a:cs typeface="Cambria"/>
                </a:rPr>
                <a:t>конкретной</a:t>
              </a:r>
              <a:r>
                <a:rPr sz="1300" b="1" spc="10" dirty="0" smtClean="0">
                  <a:latin typeface="Cambria"/>
                  <a:cs typeface="Cambria"/>
                </a:rPr>
                <a:t> </a:t>
              </a:r>
              <a:r>
                <a:rPr sz="1300" b="1" spc="-5" dirty="0" err="1" smtClean="0">
                  <a:latin typeface="Cambria"/>
                  <a:cs typeface="Cambria"/>
                </a:rPr>
                <a:t>цели</a:t>
              </a:r>
              <a:r>
                <a:rPr sz="1300" b="1" dirty="0" smtClean="0">
                  <a:latin typeface="Cambria"/>
                  <a:cs typeface="Cambria"/>
                </a:rPr>
                <a:t> </a:t>
              </a:r>
              <a:endParaRPr lang="ru-RU" sz="1300" b="1" dirty="0" smtClean="0">
                <a:latin typeface="Cambria"/>
                <a:cs typeface="Cambria"/>
              </a:endParaRPr>
            </a:p>
            <a:p>
              <a:pPr marL="154305" algn="ctr">
                <a:lnSpc>
                  <a:spcPct val="100000"/>
                </a:lnSpc>
              </a:pPr>
              <a:r>
                <a:rPr sz="1300" b="1" spc="-5" dirty="0" err="1" smtClean="0">
                  <a:latin typeface="Cambria"/>
                  <a:cs typeface="Cambria"/>
                </a:rPr>
                <a:t>их</a:t>
              </a:r>
              <a:r>
                <a:rPr sz="1300" b="1" spc="-10" dirty="0" smtClean="0">
                  <a:latin typeface="Cambria"/>
                  <a:cs typeface="Cambria"/>
                </a:rPr>
                <a:t> </a:t>
              </a:r>
              <a:r>
                <a:rPr sz="1300" b="1" spc="-10" dirty="0" err="1" smtClean="0">
                  <a:latin typeface="Cambria"/>
                  <a:cs typeface="Cambria"/>
                </a:rPr>
                <a:t>использования</a:t>
              </a:r>
              <a:r>
                <a:rPr sz="1300" b="1" spc="-10" dirty="0">
                  <a:latin typeface="Cambria"/>
                  <a:cs typeface="Cambria"/>
                </a:rPr>
                <a:t>.</a:t>
              </a:r>
              <a:endParaRPr sz="1300" dirty="0">
                <a:latin typeface="Cambria"/>
                <a:cs typeface="Cambria"/>
              </a:endParaRPr>
            </a:p>
          </p:txBody>
        </p:sp>
        <p:sp>
          <p:nvSpPr>
            <p:cNvPr id="82" name="object 10"/>
            <p:cNvSpPr txBox="1"/>
            <p:nvPr/>
          </p:nvSpPr>
          <p:spPr>
            <a:xfrm>
              <a:off x="5612426" y="2338943"/>
              <a:ext cx="2944429" cy="41229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ru-RU"/>
              </a:defPPr>
              <a:lvl1pPr marL="217804" algn="ctr">
                <a:lnSpc>
                  <a:spcPct val="100000"/>
                </a:lnSpc>
                <a:spcBef>
                  <a:spcPts val="95"/>
                </a:spcBef>
                <a:defRPr sz="1300" b="1" spc="-10">
                  <a:solidFill>
                    <a:srgbClr val="002060"/>
                  </a:solidFill>
                  <a:latin typeface="Cambria"/>
                  <a:cs typeface="Cambria"/>
                </a:defRPr>
              </a:lvl1pPr>
            </a:lstStyle>
            <a:p>
              <a:r>
                <a:rPr lang="ru-RU" dirty="0">
                  <a:solidFill>
                    <a:schemeClr val="tx1"/>
                  </a:solidFill>
                </a:rPr>
                <a:t>Вы даете своему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r>
                <a:rPr lang="ru-RU" dirty="0">
                  <a:solidFill>
                    <a:schemeClr val="tx1"/>
                  </a:solidFill>
                </a:rPr>
                <a:t>ребенку «карманные деньги».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85470" y="3207545"/>
            <a:ext cx="8435002" cy="1235330"/>
            <a:chOff x="385470" y="3314420"/>
            <a:chExt cx="8435002" cy="1235330"/>
          </a:xfrm>
        </p:grpSpPr>
        <p:sp>
          <p:nvSpPr>
            <p:cNvPr id="83" name="Rounded Rectangle"/>
            <p:cNvSpPr/>
            <p:nvPr/>
          </p:nvSpPr>
          <p:spPr>
            <a:xfrm>
              <a:off x="439460" y="3558680"/>
              <a:ext cx="8381012" cy="787078"/>
            </a:xfrm>
            <a:prstGeom prst="roundRect">
              <a:avLst>
                <a:gd name="adj" fmla="val 50000"/>
              </a:avLst>
            </a:prstGeom>
            <a:gradFill>
              <a:gsLst>
                <a:gs pos="849">
                  <a:srgbClr val="FF00A2"/>
                </a:gs>
                <a:gs pos="62946">
                  <a:srgbClr val="FF0071"/>
                </a:gs>
                <a:gs pos="97627">
                  <a:srgbClr val="FF0040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07" name="Group"/>
            <p:cNvGrpSpPr/>
            <p:nvPr/>
          </p:nvGrpSpPr>
          <p:grpSpPr>
            <a:xfrm>
              <a:off x="3396877" y="3314420"/>
              <a:ext cx="2327255" cy="1235330"/>
              <a:chOff x="-1" y="-1"/>
              <a:chExt cx="1037809" cy="1037809"/>
            </a:xfrm>
          </p:grpSpPr>
          <p:sp>
            <p:nvSpPr>
              <p:cNvPr id="108" name="Circle"/>
              <p:cNvSpPr/>
              <p:nvPr/>
            </p:nvSpPr>
            <p:spPr>
              <a:xfrm>
                <a:off x="10253" y="-1"/>
                <a:ext cx="1027555" cy="1037809"/>
              </a:xfrm>
              <a:prstGeom prst="rect">
                <a:avLst/>
              </a:prstGeom>
              <a:solidFill>
                <a:srgbClr val="FFFFFF">
                  <a:alpha val="19703"/>
                </a:srgbClr>
              </a:solidFill>
              <a:ln w="12700" cap="flat">
                <a:solidFill>
                  <a:srgbClr val="FFFFFF">
                    <a:alpha val="19703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" name="Circle"/>
              <p:cNvSpPr/>
              <p:nvPr/>
            </p:nvSpPr>
            <p:spPr>
              <a:xfrm>
                <a:off x="102169" y="102168"/>
                <a:ext cx="833473" cy="83347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101600" dist="83614" dir="3430001" rotWithShape="0">
                  <a:srgbClr val="000000">
                    <a:alpha val="44876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0" name="Circle"/>
              <p:cNvSpPr/>
              <p:nvPr/>
            </p:nvSpPr>
            <p:spPr>
              <a:xfrm>
                <a:off x="-1" y="-1"/>
                <a:ext cx="1037809" cy="1037809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1" name="object 27"/>
            <p:cNvSpPr txBox="1"/>
            <p:nvPr/>
          </p:nvSpPr>
          <p:spPr>
            <a:xfrm>
              <a:off x="3779680" y="3506558"/>
              <a:ext cx="1653072" cy="84382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u="sng" spc="-5" dirty="0">
                  <a:solidFill>
                    <a:srgbClr val="FF3300"/>
                  </a:solidFill>
                  <a:uFill>
                    <a:solidFill>
                      <a:srgbClr val="FF3300"/>
                    </a:solidFill>
                  </a:uFill>
                  <a:latin typeface="Cambria"/>
                  <a:cs typeface="Cambria"/>
                </a:rPr>
                <a:t>СУБВЕНЦИИ</a:t>
              </a:r>
              <a:endParaRPr sz="1800" dirty="0">
                <a:latin typeface="Cambria"/>
                <a:cs typeface="Cambria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10"/>
                </a:spcBef>
              </a:pPr>
              <a:r>
                <a:rPr sz="1200" b="1" spc="-5" dirty="0">
                  <a:solidFill>
                    <a:srgbClr val="FF3300"/>
                  </a:solidFill>
                  <a:latin typeface="Cambria"/>
                  <a:cs typeface="Cambria"/>
                </a:rPr>
                <a:t>(</a:t>
              </a:r>
              <a:r>
                <a:rPr sz="1200" b="1" spc="-10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о</a:t>
              </a:r>
              <a:r>
                <a:rPr sz="1200" b="1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т</a:t>
              </a:r>
              <a:r>
                <a:rPr sz="1200" b="1" spc="-5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ла</a:t>
              </a:r>
              <a:r>
                <a:rPr sz="1200" b="1" spc="-100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т</a:t>
              </a:r>
              <a:r>
                <a:rPr sz="1200" b="1" dirty="0" smtClean="0">
                  <a:solidFill>
                    <a:srgbClr val="FF3300"/>
                  </a:solidFill>
                  <a:latin typeface="Cambria"/>
                  <a:cs typeface="Cambria"/>
                </a:rPr>
                <a:t>.</a:t>
              </a:r>
              <a:r>
                <a:rPr sz="1200" b="1" spc="-30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spc="-5" dirty="0" smtClean="0">
                  <a:solidFill>
                    <a:srgbClr val="FF3300"/>
                  </a:solidFill>
                  <a:latin typeface="Cambria"/>
                  <a:cs typeface="Cambria"/>
                </a:rPr>
                <a:t>"</a:t>
              </a:r>
              <a:r>
                <a:rPr sz="1200" b="1" spc="-10" dirty="0">
                  <a:solidFill>
                    <a:srgbClr val="FF3300"/>
                  </a:solidFill>
                  <a:latin typeface="Cambria"/>
                  <a:cs typeface="Cambria"/>
                </a:rPr>
                <a:t>S</a:t>
              </a:r>
              <a:r>
                <a:rPr sz="1200" b="1" dirty="0">
                  <a:solidFill>
                    <a:srgbClr val="FF3300"/>
                  </a:solidFill>
                  <a:latin typeface="Cambria"/>
                  <a:cs typeface="Cambria"/>
                </a:rPr>
                <a:t>U</a:t>
              </a:r>
              <a:r>
                <a:rPr sz="1200" b="1" spc="-15" dirty="0">
                  <a:solidFill>
                    <a:srgbClr val="FF3300"/>
                  </a:solidFill>
                  <a:latin typeface="Cambria"/>
                  <a:cs typeface="Cambria"/>
                </a:rPr>
                <a:t>B</a:t>
              </a:r>
              <a:r>
                <a:rPr sz="1200" b="1" spc="-10" dirty="0">
                  <a:solidFill>
                    <a:srgbClr val="FF3300"/>
                  </a:solidFill>
                  <a:latin typeface="Cambria"/>
                  <a:cs typeface="Cambria"/>
                </a:rPr>
                <a:t>V</a:t>
              </a:r>
              <a:r>
                <a:rPr sz="1200" b="1" dirty="0">
                  <a:solidFill>
                    <a:srgbClr val="FF3300"/>
                  </a:solidFill>
                  <a:latin typeface="Cambria"/>
                  <a:cs typeface="Cambria"/>
                </a:rPr>
                <a:t>ENIRE</a:t>
              </a:r>
              <a:r>
                <a:rPr sz="1200" b="1" dirty="0" smtClean="0">
                  <a:solidFill>
                    <a:srgbClr val="FF3300"/>
                  </a:solidFill>
                  <a:latin typeface="Cambria"/>
                  <a:cs typeface="Cambria"/>
                </a:rPr>
                <a:t>"</a:t>
              </a:r>
              <a:r>
                <a:rPr sz="1200" b="1" spc="10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dirty="0" smtClean="0">
                  <a:solidFill>
                    <a:srgbClr val="FF3300"/>
                  </a:solidFill>
                  <a:latin typeface="Cambria"/>
                  <a:cs typeface="Cambria"/>
                </a:rPr>
                <a:t>- </a:t>
              </a:r>
              <a:r>
                <a:rPr sz="1200" b="1" spc="-5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при</a:t>
              </a:r>
              <a:r>
                <a:rPr sz="1200" b="1" spc="-30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х</a:t>
              </a:r>
              <a:r>
                <a:rPr sz="1200" b="1" spc="-60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о</a:t>
              </a:r>
              <a:r>
                <a:rPr sz="1200" b="1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дить</a:t>
              </a:r>
              <a:r>
                <a:rPr sz="1200" b="1" dirty="0" smtClean="0">
                  <a:solidFill>
                    <a:srgbClr val="FF3300"/>
                  </a:solidFill>
                  <a:latin typeface="Cambria"/>
                  <a:cs typeface="Cambria"/>
                </a:rPr>
                <a:t>  </a:t>
              </a:r>
              <a:r>
                <a:rPr sz="1200" b="1" spc="-5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на</a:t>
              </a:r>
              <a:r>
                <a:rPr sz="1200" b="1" spc="-25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spc="-5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помощь</a:t>
              </a:r>
              <a:r>
                <a:rPr sz="1200" b="1" spc="-5" dirty="0">
                  <a:solidFill>
                    <a:srgbClr val="FF3300"/>
                  </a:solidFill>
                  <a:latin typeface="Cambria"/>
                  <a:cs typeface="Cambria"/>
                </a:rPr>
                <a:t>)</a:t>
              </a:r>
              <a:endParaRPr sz="1200" dirty="0">
                <a:latin typeface="Cambria"/>
                <a:cs typeface="Cambria"/>
              </a:endParaRPr>
            </a:p>
          </p:txBody>
        </p:sp>
        <p:sp>
          <p:nvSpPr>
            <p:cNvPr id="112" name="object 66"/>
            <p:cNvSpPr txBox="1"/>
            <p:nvPr/>
          </p:nvSpPr>
          <p:spPr>
            <a:xfrm>
              <a:off x="385470" y="3515063"/>
              <a:ext cx="3221338" cy="8252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ru-RU"/>
              </a:defPPr>
              <a:lvl1pPr marL="217804" algn="ctr">
                <a:lnSpc>
                  <a:spcPct val="100000"/>
                </a:lnSpc>
                <a:spcBef>
                  <a:spcPts val="95"/>
                </a:spcBef>
                <a:defRPr sz="1300" b="1" spc="-10">
                  <a:solidFill>
                    <a:srgbClr val="002060"/>
                  </a:solidFill>
                  <a:latin typeface="Cambria"/>
                  <a:cs typeface="Cambria"/>
                </a:defRPr>
              </a:lvl1pPr>
            </a:lstStyle>
            <a:p>
              <a:r>
                <a:rPr dirty="0" err="1">
                  <a:solidFill>
                    <a:schemeClr val="tx1"/>
                  </a:solidFill>
                </a:rPr>
                <a:t>Предоставляются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r>
                <a:rPr dirty="0" err="1">
                  <a:solidFill>
                    <a:schemeClr val="tx1"/>
                  </a:solidFill>
                </a:rPr>
                <a:t>на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r>
                <a:rPr dirty="0" err="1" smtClean="0">
                  <a:solidFill>
                    <a:schemeClr val="tx1"/>
                  </a:solidFill>
                </a:rPr>
                <a:t>финансирование</a:t>
              </a:r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r>
                <a:rPr dirty="0" smtClean="0">
                  <a:solidFill>
                    <a:schemeClr val="tx1"/>
                  </a:solidFill>
                </a:rPr>
                <a:t>«</a:t>
              </a:r>
              <a:r>
                <a:rPr dirty="0" err="1" smtClean="0">
                  <a:solidFill>
                    <a:schemeClr val="tx1"/>
                  </a:solidFill>
                </a:rPr>
                <a:t>переданных</a:t>
              </a:r>
              <a:r>
                <a:rPr dirty="0">
                  <a:solidFill>
                    <a:schemeClr val="tx1"/>
                  </a:solidFill>
                </a:rPr>
                <a:t>» </a:t>
              </a:r>
              <a:r>
                <a:rPr lang="ru-RU" dirty="0">
                  <a:solidFill>
                    <a:schemeClr val="tx1"/>
                  </a:solidFill>
                </a:rPr>
                <a:t>полномочий </a:t>
              </a:r>
              <a:r>
                <a:rPr lang="ru-RU" dirty="0" smtClean="0">
                  <a:solidFill>
                    <a:schemeClr val="tx1"/>
                  </a:solidFill>
                </a:rPr>
                <a:t>другим публично-правовым </a:t>
              </a:r>
              <a:r>
                <a:rPr lang="ru-RU" dirty="0">
                  <a:solidFill>
                    <a:schemeClr val="tx1"/>
                  </a:solidFill>
                </a:rPr>
                <a:t>образованиям.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5498994" y="3646045"/>
              <a:ext cx="3081612" cy="61234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17804" algn="ctr">
                <a:spcBef>
                  <a:spcPts val="95"/>
                </a:spcBef>
              </a:pPr>
              <a:r>
                <a:rPr lang="ru-RU" sz="1300" b="1" spc="-10" dirty="0">
                  <a:latin typeface="Cambria"/>
                  <a:cs typeface="Cambria"/>
                </a:rPr>
                <a:t>Вы даете своему ребенку деньги и  посылаете его в магазин купить  продукты по списку.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29909" y="4509120"/>
            <a:ext cx="8484201" cy="1165399"/>
            <a:chOff x="329909" y="4704781"/>
            <a:chExt cx="8484201" cy="1165399"/>
          </a:xfrm>
        </p:grpSpPr>
        <p:sp>
          <p:nvSpPr>
            <p:cNvPr id="114" name="Rounded Rectangle"/>
            <p:cNvSpPr/>
            <p:nvPr/>
          </p:nvSpPr>
          <p:spPr>
            <a:xfrm>
              <a:off x="433098" y="4929718"/>
              <a:ext cx="8381012" cy="787078"/>
            </a:xfrm>
            <a:prstGeom prst="roundRect">
              <a:avLst>
                <a:gd name="adj" fmla="val 50000"/>
              </a:avLst>
            </a:prstGeom>
            <a:gradFill>
              <a:gsLst>
                <a:gs pos="924">
                  <a:srgbClr val="C3EA03"/>
                </a:gs>
                <a:gs pos="53178">
                  <a:srgbClr val="67CE02"/>
                </a:gs>
                <a:gs pos="100000">
                  <a:srgbClr val="0CB100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15" name="Group"/>
            <p:cNvGrpSpPr/>
            <p:nvPr/>
          </p:nvGrpSpPr>
          <p:grpSpPr>
            <a:xfrm>
              <a:off x="3390514" y="4704781"/>
              <a:ext cx="2333618" cy="1165399"/>
              <a:chOff x="-1" y="-1"/>
              <a:chExt cx="1040645" cy="1037809"/>
            </a:xfrm>
          </p:grpSpPr>
          <p:sp>
            <p:nvSpPr>
              <p:cNvPr id="116" name="Circle"/>
              <p:cNvSpPr/>
              <p:nvPr/>
            </p:nvSpPr>
            <p:spPr>
              <a:xfrm>
                <a:off x="-1" y="-1"/>
                <a:ext cx="1037809" cy="1037809"/>
              </a:xfrm>
              <a:prstGeom prst="rect">
                <a:avLst/>
              </a:prstGeom>
              <a:solidFill>
                <a:srgbClr val="FFFFFF">
                  <a:alpha val="19703"/>
                </a:srgbClr>
              </a:solidFill>
              <a:ln w="12700" cap="flat">
                <a:solidFill>
                  <a:srgbClr val="FFFFFF">
                    <a:alpha val="19703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7" name="Circle"/>
              <p:cNvSpPr/>
              <p:nvPr/>
            </p:nvSpPr>
            <p:spPr>
              <a:xfrm>
                <a:off x="102169" y="102168"/>
                <a:ext cx="833473" cy="83347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101600" dist="83614" dir="3430001" rotWithShape="0">
                  <a:srgbClr val="000000">
                    <a:alpha val="44876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8" name="Circle"/>
              <p:cNvSpPr/>
              <p:nvPr/>
            </p:nvSpPr>
            <p:spPr>
              <a:xfrm>
                <a:off x="-1" y="-1"/>
                <a:ext cx="1040645" cy="1037809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9" name="object 35"/>
            <p:cNvSpPr txBox="1"/>
            <p:nvPr/>
          </p:nvSpPr>
          <p:spPr>
            <a:xfrm>
              <a:off x="3710712" y="4953650"/>
              <a:ext cx="1746333" cy="6591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u="sng" spc="-5" dirty="0">
                  <a:solidFill>
                    <a:srgbClr val="FF3300"/>
                  </a:solidFill>
                  <a:uFill>
                    <a:solidFill>
                      <a:srgbClr val="FF3300"/>
                    </a:solidFill>
                  </a:uFill>
                  <a:latin typeface="Cambria"/>
                  <a:cs typeface="Cambria"/>
                </a:rPr>
                <a:t>СУБСИДИИ</a:t>
              </a:r>
              <a:endParaRPr sz="1800" dirty="0">
                <a:latin typeface="Cambria"/>
                <a:cs typeface="Cambria"/>
              </a:endParaRPr>
            </a:p>
            <a:p>
              <a:pPr algn="ctr">
                <a:lnSpc>
                  <a:spcPct val="100000"/>
                </a:lnSpc>
                <a:spcBef>
                  <a:spcPts val="10"/>
                </a:spcBef>
              </a:pPr>
              <a:r>
                <a:rPr sz="1200" b="1" spc="-5" dirty="0">
                  <a:solidFill>
                    <a:srgbClr val="FF3300"/>
                  </a:solidFill>
                  <a:latin typeface="Cambria"/>
                  <a:cs typeface="Cambria"/>
                </a:rPr>
                <a:t>(</a:t>
              </a:r>
              <a:r>
                <a:rPr sz="1200" b="1" spc="-5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от</a:t>
              </a:r>
              <a:r>
                <a:rPr sz="1200" b="1" spc="-15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spc="-25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лат</a:t>
              </a:r>
              <a:r>
                <a:rPr sz="1200" b="1" spc="-25" dirty="0" smtClean="0">
                  <a:solidFill>
                    <a:srgbClr val="FF3300"/>
                  </a:solidFill>
                  <a:latin typeface="Cambria"/>
                  <a:cs typeface="Cambria"/>
                </a:rPr>
                <a:t>.</a:t>
              </a:r>
              <a:r>
                <a:rPr sz="1200" b="1" spc="-40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spc="-5" dirty="0" smtClean="0">
                  <a:solidFill>
                    <a:srgbClr val="FF3300"/>
                  </a:solidFill>
                  <a:latin typeface="Cambria"/>
                  <a:cs typeface="Cambria"/>
                </a:rPr>
                <a:t>"</a:t>
              </a:r>
              <a:r>
                <a:rPr sz="1200" b="1" spc="-5" dirty="0">
                  <a:solidFill>
                    <a:srgbClr val="FF3300"/>
                  </a:solidFill>
                  <a:latin typeface="Cambria"/>
                  <a:cs typeface="Cambria"/>
                </a:rPr>
                <a:t>SUBSIDIUM</a:t>
              </a:r>
              <a:r>
                <a:rPr sz="1200" b="1" spc="-5" dirty="0" smtClean="0">
                  <a:solidFill>
                    <a:srgbClr val="FF3300"/>
                  </a:solidFill>
                  <a:latin typeface="Cambria"/>
                  <a:cs typeface="Cambria"/>
                </a:rPr>
                <a:t>"</a:t>
              </a:r>
              <a:r>
                <a:rPr sz="1200" b="1" spc="25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dirty="0" smtClean="0">
                  <a:solidFill>
                    <a:srgbClr val="FF3300"/>
                  </a:solidFill>
                  <a:latin typeface="Cambria"/>
                  <a:cs typeface="Cambria"/>
                </a:rPr>
                <a:t>-</a:t>
              </a:r>
              <a:r>
                <a:rPr sz="1200" b="1" spc="-20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spc="-15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поддержка</a:t>
              </a:r>
              <a:r>
                <a:rPr sz="1200" b="1" spc="-15" dirty="0">
                  <a:solidFill>
                    <a:srgbClr val="FF3300"/>
                  </a:solidFill>
                  <a:latin typeface="Cambria"/>
                  <a:cs typeface="Cambria"/>
                </a:rPr>
                <a:t>)</a:t>
              </a:r>
              <a:endParaRPr sz="1200" dirty="0">
                <a:latin typeface="Cambria"/>
                <a:cs typeface="Cambria"/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329909" y="5024208"/>
              <a:ext cx="3078087" cy="61234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17804" algn="ctr">
                <a:spcBef>
                  <a:spcPts val="95"/>
                </a:spcBef>
              </a:pPr>
              <a:r>
                <a:rPr lang="ru-RU" sz="1300" b="1" spc="-10" dirty="0">
                  <a:latin typeface="Cambria"/>
                  <a:cs typeface="Cambria"/>
                </a:rPr>
                <a:t>Предоставляются на условиях долевого софинансирования расходов других бюджетов.</a:t>
              </a: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5523960" y="4891794"/>
              <a:ext cx="3056646" cy="81240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17804" algn="ctr">
                <a:spcBef>
                  <a:spcPts val="95"/>
                </a:spcBef>
              </a:pPr>
              <a:r>
                <a:rPr lang="ru-RU" sz="1300" b="1" spc="-10" dirty="0">
                  <a:latin typeface="Cambria"/>
                  <a:cs typeface="Cambria"/>
                </a:rPr>
                <a:t>Вы «добавляете» денег для того, </a:t>
              </a:r>
              <a:r>
                <a:rPr lang="ru-RU" sz="1300" b="1" spc="-10" dirty="0" smtClean="0">
                  <a:latin typeface="Cambria"/>
                  <a:cs typeface="Cambria"/>
                </a:rPr>
                <a:t>чтобы ваш </a:t>
              </a:r>
              <a:r>
                <a:rPr lang="ru-RU" sz="1300" b="1" spc="-10" dirty="0">
                  <a:latin typeface="Cambria"/>
                  <a:cs typeface="Cambria"/>
                </a:rPr>
                <a:t>ребенок купил себе </a:t>
              </a:r>
              <a:r>
                <a:rPr lang="ru-RU" sz="1300" b="1" spc="-10" dirty="0" smtClean="0">
                  <a:latin typeface="Cambria"/>
                  <a:cs typeface="Cambria"/>
                </a:rPr>
                <a:t>новый телефон </a:t>
              </a:r>
              <a:r>
                <a:rPr lang="ru-RU" sz="1300" b="1" spc="-10" dirty="0">
                  <a:latin typeface="Cambria"/>
                  <a:cs typeface="Cambria"/>
                </a:rPr>
                <a:t>(а остальные он накопил сам).</a:t>
              </a:r>
            </a:p>
          </p:txBody>
        </p:sp>
      </p:grpSp>
      <p:sp>
        <p:nvSpPr>
          <p:cNvPr id="122" name="Rounded Rectangle"/>
          <p:cNvSpPr/>
          <p:nvPr/>
        </p:nvSpPr>
        <p:spPr>
          <a:xfrm>
            <a:off x="439394" y="5898436"/>
            <a:ext cx="8381078" cy="78707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3" name="Group"/>
          <p:cNvGrpSpPr/>
          <p:nvPr/>
        </p:nvGrpSpPr>
        <p:grpSpPr>
          <a:xfrm>
            <a:off x="3390514" y="5739942"/>
            <a:ext cx="2333618" cy="1082433"/>
            <a:chOff x="0" y="0"/>
            <a:chExt cx="1037807" cy="1037807"/>
          </a:xfrm>
        </p:grpSpPr>
        <p:sp>
          <p:nvSpPr>
            <p:cNvPr id="124" name="Circle"/>
            <p:cNvSpPr/>
            <p:nvPr/>
          </p:nvSpPr>
          <p:spPr>
            <a:xfrm>
              <a:off x="-1" y="-1"/>
              <a:ext cx="1037809" cy="1037809"/>
            </a:xfrm>
            <a:prstGeom prst="rect">
              <a:avLst/>
            </a:prstGeom>
            <a:solidFill>
              <a:srgbClr val="FFFFFF">
                <a:alpha val="19703"/>
              </a:srgbClr>
            </a:solidFill>
            <a:ln w="12700" cap="flat">
              <a:solidFill>
                <a:srgbClr val="FFFFFF">
                  <a:alpha val="19703"/>
                </a:srgb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" name="Circle"/>
            <p:cNvSpPr/>
            <p:nvPr/>
          </p:nvSpPr>
          <p:spPr>
            <a:xfrm>
              <a:off x="102169" y="102168"/>
              <a:ext cx="833473" cy="8334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01600" dist="83614" dir="3430001" rotWithShape="0">
                <a:srgbClr val="000000">
                  <a:alpha val="44876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" name="Circle"/>
            <p:cNvSpPr/>
            <p:nvPr/>
          </p:nvSpPr>
          <p:spPr>
            <a:xfrm>
              <a:off x="-1" y="-1"/>
              <a:ext cx="1037809" cy="1037809"/>
            </a:xfrm>
            <a:prstGeom prst="rect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3" name="Овал 12"/>
          <p:cNvSpPr/>
          <p:nvPr/>
        </p:nvSpPr>
        <p:spPr>
          <a:xfrm>
            <a:off x="8464810" y="65634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27" name="object 46"/>
          <p:cNvSpPr txBox="1"/>
          <p:nvPr/>
        </p:nvSpPr>
        <p:spPr>
          <a:xfrm>
            <a:off x="3601250" y="5826448"/>
            <a:ext cx="1956423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-533400" algn="ctr">
              <a:lnSpc>
                <a:spcPct val="100000"/>
              </a:lnSpc>
              <a:spcBef>
                <a:spcPts val="100"/>
              </a:spcBef>
            </a:pPr>
            <a:r>
              <a:rPr lang="ru-RU" b="1" u="sng" spc="-5" dirty="0" smtClean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Cambria"/>
                <a:cs typeface="Cambria"/>
              </a:rPr>
              <a:t>Иные </a:t>
            </a:r>
            <a:endParaRPr lang="ru-RU" b="1" u="sng" spc="-5" dirty="0">
              <a:solidFill>
                <a:srgbClr val="FF3300"/>
              </a:solidFill>
              <a:uFill>
                <a:solidFill>
                  <a:srgbClr val="FF3300"/>
                </a:solidFill>
              </a:uFill>
              <a:latin typeface="Cambria"/>
              <a:cs typeface="Cambria"/>
            </a:endParaRPr>
          </a:p>
          <a:p>
            <a:pPr marR="5080" indent="-533400" algn="ctr">
              <a:lnSpc>
                <a:spcPct val="100000"/>
              </a:lnSpc>
              <a:spcBef>
                <a:spcPts val="100"/>
              </a:spcBef>
            </a:pPr>
            <a:r>
              <a:rPr lang="ru-RU" b="1" u="sng" spc="-5" dirty="0" smtClean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Cambria"/>
                <a:cs typeface="Cambria"/>
              </a:rPr>
              <a:t>межбюджетные </a:t>
            </a:r>
            <a:r>
              <a:rPr lang="ru-RU" b="1" u="sng" spc="-5" dirty="0" err="1" smtClean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Cambria"/>
                <a:cs typeface="Cambria"/>
              </a:rPr>
              <a:t>траснферты</a:t>
            </a:r>
            <a:endParaRPr b="1" u="sng" spc="-5" dirty="0">
              <a:solidFill>
                <a:srgbClr val="FF3300"/>
              </a:solidFill>
              <a:uFill>
                <a:solidFill>
                  <a:srgbClr val="FF3300"/>
                </a:solidFill>
              </a:uFill>
              <a:latin typeface="Cambria"/>
              <a:cs typeface="Cambria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212130" y="5867441"/>
            <a:ext cx="3294121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7804" algn="ctr">
              <a:spcBef>
                <a:spcPts val="95"/>
              </a:spcBef>
            </a:pPr>
            <a:r>
              <a:rPr lang="ru-RU" sz="1300" b="1" spc="-10" dirty="0">
                <a:latin typeface="Cambria"/>
                <a:cs typeface="Cambria"/>
              </a:rPr>
              <a:t>Предоставляются на решение вопросов  местного значения, не требующих  софинансирования (</a:t>
            </a:r>
            <a:r>
              <a:rPr lang="ru-RU" sz="1300" b="1" spc="-10" dirty="0" smtClean="0">
                <a:latin typeface="Cambria"/>
                <a:cs typeface="Cambria"/>
              </a:rPr>
              <a:t>гранты, поощрения</a:t>
            </a:r>
            <a:r>
              <a:rPr lang="ru-RU" sz="1300" b="1" spc="-10" dirty="0">
                <a:latin typeface="Cambria"/>
                <a:cs typeface="Cambria"/>
              </a:rPr>
              <a:t>).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5442706" y="5979628"/>
            <a:ext cx="3373872" cy="6123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7804" algn="ctr">
              <a:spcBef>
                <a:spcPts val="95"/>
              </a:spcBef>
            </a:pPr>
            <a:r>
              <a:rPr lang="ru-RU" sz="1300" b="1" spc="-10" dirty="0">
                <a:latin typeface="Cambria"/>
                <a:cs typeface="Cambria"/>
              </a:rPr>
              <a:t>Ваш ребенок получает денежное  поощрение за победу в школьной  олимпиаде.</a:t>
            </a:r>
          </a:p>
        </p:txBody>
      </p:sp>
      <p:sp>
        <p:nvSpPr>
          <p:cNvPr id="130" name="Выноска со стрелкой вниз 129"/>
          <p:cNvSpPr/>
          <p:nvPr/>
        </p:nvSpPr>
        <p:spPr>
          <a:xfrm>
            <a:off x="1105566" y="1446945"/>
            <a:ext cx="1929933" cy="695921"/>
          </a:xfrm>
          <a:prstGeom prst="downArrowCallout">
            <a:avLst/>
          </a:prstGeom>
          <a:gradFill>
            <a:gsLst>
              <a:gs pos="38000">
                <a:srgbClr val="FFD243"/>
              </a:gs>
              <a:gs pos="93000">
                <a:srgbClr val="FFF1C5"/>
              </a:gs>
              <a:gs pos="0">
                <a:srgbClr val="FFC000"/>
              </a:gs>
              <a:gs pos="100000">
                <a:srgbClr val="FFFFCC"/>
              </a:gs>
            </a:gsLst>
            <a:path path="circle">
              <a:fillToRect l="50000" t="130000" r="50000" b="-30000"/>
            </a:path>
          </a:gra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Определение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1" name="Выноска со стрелкой вниз 130"/>
          <p:cNvSpPr/>
          <p:nvPr/>
        </p:nvSpPr>
        <p:spPr>
          <a:xfrm>
            <a:off x="6300192" y="1417317"/>
            <a:ext cx="2088232" cy="695921"/>
          </a:xfrm>
          <a:prstGeom prst="downArrowCallout">
            <a:avLst/>
          </a:prstGeom>
          <a:gradFill>
            <a:gsLst>
              <a:gs pos="38000">
                <a:srgbClr val="FFD243"/>
              </a:gs>
              <a:gs pos="93000">
                <a:srgbClr val="FFF1C5"/>
              </a:gs>
              <a:gs pos="0">
                <a:srgbClr val="FFC000"/>
              </a:gs>
              <a:gs pos="100000">
                <a:srgbClr val="FFFFCC"/>
              </a:gs>
            </a:gsLst>
            <a:path path="circle">
              <a:fillToRect l="50000" t="130000" r="50000" b="-30000"/>
            </a:path>
          </a:gra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Аналогия в жизни</a:t>
            </a:r>
          </a:p>
        </p:txBody>
      </p:sp>
    </p:spTree>
    <p:extLst>
      <p:ext uri="{BB962C8B-B14F-4D97-AF65-F5344CB8AC3E}">
        <p14:creationId xmlns:p14="http://schemas.microsoft.com/office/powerpoint/2010/main" val="67419220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  <p:bldP spid="123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69741" y="10098"/>
            <a:ext cx="85631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3500" dirty="0">
                <a:solidFill>
                  <a:srgbClr val="002060"/>
                </a:solidFill>
              </a:rPr>
              <a:t>Основы составления проекта бюджета</a:t>
            </a:r>
          </a:p>
        </p:txBody>
      </p:sp>
      <p:sp>
        <p:nvSpPr>
          <p:cNvPr id="6" name="Овал 5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68" name="object 5"/>
          <p:cNvSpPr txBox="1"/>
          <p:nvPr/>
        </p:nvSpPr>
        <p:spPr>
          <a:xfrm>
            <a:off x="962964" y="6178466"/>
            <a:ext cx="7723836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Деятельность</a:t>
            </a:r>
            <a:r>
              <a:rPr sz="1400" b="1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государства</a:t>
            </a:r>
            <a:r>
              <a:rPr sz="1400" b="1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r>
              <a:rPr sz="1400" b="1" spc="-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формированию,</a:t>
            </a:r>
            <a:r>
              <a:rPr sz="1400" b="1" spc="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рассмотрению, утверждению,</a:t>
            </a:r>
            <a:r>
              <a:rPr sz="1400" b="1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исполнению</a:t>
            </a:r>
            <a:r>
              <a:rPr sz="1400" b="1" spc="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бюджета,</a:t>
            </a:r>
            <a:r>
              <a:rPr sz="14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sz="1400" b="1" spc="-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bg1"/>
                </a:solidFill>
                <a:latin typeface="Times New Roman"/>
                <a:cs typeface="Times New Roman"/>
              </a:rPr>
              <a:t>также</a:t>
            </a:r>
            <a:r>
              <a:rPr sz="14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составлению</a:t>
            </a:r>
            <a:r>
              <a:rPr sz="1400" b="1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sz="1400" b="1" spc="-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утверждению </a:t>
            </a:r>
            <a:r>
              <a:rPr sz="1400" b="1" dirty="0">
                <a:solidFill>
                  <a:schemeClr val="bg1"/>
                </a:solidFill>
                <a:latin typeface="Times New Roman"/>
                <a:cs typeface="Times New Roman"/>
              </a:rPr>
              <a:t>отчета</a:t>
            </a:r>
            <a:r>
              <a:rPr sz="1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bg1"/>
                </a:solidFill>
                <a:latin typeface="Times New Roman"/>
                <a:cs typeface="Times New Roman"/>
              </a:rPr>
              <a:t>об</a:t>
            </a:r>
            <a:r>
              <a:rPr sz="14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bg1"/>
                </a:solidFill>
                <a:latin typeface="Times New Roman"/>
                <a:cs typeface="Times New Roman"/>
              </a:rPr>
              <a:t>его</a:t>
            </a:r>
            <a:r>
              <a:rPr sz="1400" b="1" spc="-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исполнении</a:t>
            </a:r>
            <a:r>
              <a:rPr sz="1400" b="1" spc="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bg1"/>
                </a:solidFill>
                <a:latin typeface="Times New Roman"/>
                <a:cs typeface="Times New Roman"/>
              </a:rPr>
              <a:t>называется</a:t>
            </a:r>
            <a:r>
              <a:rPr sz="1400" b="1" spc="2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бюджетный</a:t>
            </a:r>
            <a:r>
              <a:rPr sz="1400" b="1" u="sng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процесс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DEB071BD-D62B-85A8-9907-76A652DC47DF}"/>
              </a:ext>
            </a:extLst>
          </p:cNvPr>
          <p:cNvGrpSpPr/>
          <p:nvPr/>
        </p:nvGrpSpPr>
        <p:grpSpPr>
          <a:xfrm>
            <a:off x="533400" y="740354"/>
            <a:ext cx="8123713" cy="5431846"/>
            <a:chOff x="192703" y="1275910"/>
            <a:chExt cx="8123713" cy="5431846"/>
          </a:xfrm>
        </p:grpSpPr>
        <p:sp>
          <p:nvSpPr>
            <p:cNvPr id="70" name="Скругленный прямоугольник 79">
              <a:extLst>
                <a:ext uri="{FF2B5EF4-FFF2-40B4-BE49-F238E27FC236}">
                  <a16:creationId xmlns:a16="http://schemas.microsoft.com/office/drawing/2014/main" xmlns="" id="{8F1E3760-DD87-03B1-C48D-A7125C1039D6}"/>
                </a:ext>
              </a:extLst>
            </p:cNvPr>
            <p:cNvSpPr/>
            <p:nvPr/>
          </p:nvSpPr>
          <p:spPr>
            <a:xfrm>
              <a:off x="1159994" y="6009492"/>
              <a:ext cx="7128792" cy="648072"/>
            </a:xfrm>
            <a:prstGeom prst="roundRect">
              <a:avLst/>
            </a:prstGeom>
            <a:gradFill>
              <a:gsLst>
                <a:gs pos="0">
                  <a:srgbClr val="4F96FF"/>
                </a:gs>
                <a:gs pos="28000">
                  <a:srgbClr val="0055D2"/>
                </a:gs>
                <a:gs pos="78000">
                  <a:srgbClr val="0418A8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Скругленный прямоугольник 82">
              <a:extLst>
                <a:ext uri="{FF2B5EF4-FFF2-40B4-BE49-F238E27FC236}">
                  <a16:creationId xmlns:a16="http://schemas.microsoft.com/office/drawing/2014/main" xmlns="" id="{08915908-A021-7E5B-8304-E1D421527A81}"/>
                </a:ext>
              </a:extLst>
            </p:cNvPr>
            <p:cNvSpPr/>
            <p:nvPr/>
          </p:nvSpPr>
          <p:spPr>
            <a:xfrm>
              <a:off x="1142183" y="2880554"/>
              <a:ext cx="7128792" cy="648072"/>
            </a:xfrm>
            <a:prstGeom prst="roundRect">
              <a:avLst/>
            </a:prstGeom>
            <a:gradFill>
              <a:gsLst>
                <a:gs pos="2372">
                  <a:srgbClr val="FF0040"/>
                </a:gs>
                <a:gs pos="37053">
                  <a:srgbClr val="FF0071"/>
                </a:gs>
                <a:gs pos="99150">
                  <a:srgbClr val="FF00A2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Скругленный прямоугольник 86">
              <a:extLst>
                <a:ext uri="{FF2B5EF4-FFF2-40B4-BE49-F238E27FC236}">
                  <a16:creationId xmlns:a16="http://schemas.microsoft.com/office/drawing/2014/main" xmlns="" id="{B8D4E577-0DD7-D8CC-3101-5416A459ED25}"/>
                </a:ext>
              </a:extLst>
            </p:cNvPr>
            <p:cNvSpPr/>
            <p:nvPr/>
          </p:nvSpPr>
          <p:spPr>
            <a:xfrm>
              <a:off x="1142183" y="2073260"/>
              <a:ext cx="7128792" cy="648072"/>
            </a:xfrm>
            <a:prstGeom prst="roundRect">
              <a:avLst/>
            </a:prstGeom>
            <a:gradFill>
              <a:gsLst>
                <a:gs pos="0">
                  <a:srgbClr val="FF964F"/>
                </a:gs>
                <a:gs pos="36657">
                  <a:srgbClr val="FF7D25"/>
                </a:gs>
                <a:gs pos="77153">
                  <a:srgbClr val="FF3847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Скругленный прямоугольник 77">
              <a:extLst>
                <a:ext uri="{FF2B5EF4-FFF2-40B4-BE49-F238E27FC236}">
                  <a16:creationId xmlns:a16="http://schemas.microsoft.com/office/drawing/2014/main" xmlns="" id="{EE46F1D6-866E-E225-5D78-1BBFCABBF59E}"/>
                </a:ext>
              </a:extLst>
            </p:cNvPr>
            <p:cNvSpPr/>
            <p:nvPr/>
          </p:nvSpPr>
          <p:spPr>
            <a:xfrm>
              <a:off x="1142190" y="1275910"/>
              <a:ext cx="7128792" cy="648072"/>
            </a:xfrm>
            <a:prstGeom prst="roundRect">
              <a:avLst/>
            </a:prstGeom>
            <a:gradFill>
              <a:gsLst>
                <a:gs pos="0">
                  <a:srgbClr val="C3EA03"/>
                </a:gs>
                <a:gs pos="46821">
                  <a:srgbClr val="67CE02"/>
                </a:gs>
                <a:gs pos="99075">
                  <a:srgbClr val="0CB100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Скругленный прямоугольник 1">
              <a:extLst>
                <a:ext uri="{FF2B5EF4-FFF2-40B4-BE49-F238E27FC236}">
                  <a16:creationId xmlns:a16="http://schemas.microsoft.com/office/drawing/2014/main" xmlns="" id="{2EC01299-E4D0-16D8-0482-9734356CF830}"/>
                </a:ext>
              </a:extLst>
            </p:cNvPr>
            <p:cNvSpPr/>
            <p:nvPr/>
          </p:nvSpPr>
          <p:spPr>
            <a:xfrm>
              <a:off x="1142183" y="3633228"/>
              <a:ext cx="7128792" cy="648072"/>
            </a:xfrm>
            <a:prstGeom prst="roundRect">
              <a:avLst/>
            </a:prstGeom>
            <a:gradFill>
              <a:gsLst>
                <a:gs pos="2485">
                  <a:srgbClr val="00F2FE"/>
                </a:gs>
                <a:gs pos="46000">
                  <a:srgbClr val="28CFFE"/>
                </a:gs>
                <a:gs pos="100000">
                  <a:srgbClr val="4FACFE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B1AE3CF5-1505-F0A9-0903-BC7ACD722629}"/>
                </a:ext>
              </a:extLst>
            </p:cNvPr>
            <p:cNvSpPr txBox="1"/>
            <p:nvPr/>
          </p:nvSpPr>
          <p:spPr>
            <a:xfrm>
              <a:off x="1538200" y="1370890"/>
              <a:ext cx="6280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Бюджетный кодекс  Российской Федерации</a:t>
              </a:r>
            </a:p>
          </p:txBody>
        </p:sp>
        <p:sp>
          <p:nvSpPr>
            <p:cNvPr id="76" name="Скругленный прямоугольник 68">
              <a:extLst>
                <a:ext uri="{FF2B5EF4-FFF2-40B4-BE49-F238E27FC236}">
                  <a16:creationId xmlns:a16="http://schemas.microsoft.com/office/drawing/2014/main" xmlns="" id="{282B5BF6-F131-74CE-A93E-1A7557DBA2D9}"/>
                </a:ext>
              </a:extLst>
            </p:cNvPr>
            <p:cNvSpPr/>
            <p:nvPr/>
          </p:nvSpPr>
          <p:spPr>
            <a:xfrm>
              <a:off x="1159994" y="5217404"/>
              <a:ext cx="7128792" cy="648072"/>
            </a:xfrm>
            <a:prstGeom prst="roundRect">
              <a:avLst/>
            </a:prstGeom>
            <a:gradFill>
              <a:gsLst>
                <a:gs pos="0">
                  <a:srgbClr val="FFD243"/>
                </a:gs>
                <a:gs pos="28000">
                  <a:srgbClr val="FFC000"/>
                </a:gs>
                <a:gs pos="78000">
                  <a:srgbClr val="FF6600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03F6EAA8-CB0F-3D4F-9FDC-481E9626119E}"/>
                </a:ext>
              </a:extLst>
            </p:cNvPr>
            <p:cNvSpPr txBox="1"/>
            <p:nvPr/>
          </p:nvSpPr>
          <p:spPr>
            <a:xfrm>
              <a:off x="1602282" y="2046897"/>
              <a:ext cx="62805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Федеральный закон «Об общих принципах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организации  местного самоуправления»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94494F18-CBB1-09FD-335C-22D5BD6280CA}"/>
                </a:ext>
              </a:extLst>
            </p:cNvPr>
            <p:cNvSpPr txBox="1"/>
            <p:nvPr/>
          </p:nvSpPr>
          <p:spPr>
            <a:xfrm>
              <a:off x="1866250" y="5999870"/>
              <a:ext cx="5624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Показатели действующих муниципальных программ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20C430B1-BD36-B84B-2A6D-7D2818934C37}"/>
                </a:ext>
              </a:extLst>
            </p:cNvPr>
            <p:cNvSpPr txBox="1"/>
            <p:nvPr/>
          </p:nvSpPr>
          <p:spPr>
            <a:xfrm>
              <a:off x="2077343" y="2846783"/>
              <a:ext cx="56339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Закон Нижегородской области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«О межбюджетных отношениях»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5BBABFEE-41BC-D6BC-55F6-EFC87BDD9383}"/>
                </a:ext>
              </a:extLst>
            </p:cNvPr>
            <p:cNvSpPr txBox="1"/>
            <p:nvPr/>
          </p:nvSpPr>
          <p:spPr>
            <a:xfrm>
              <a:off x="2574614" y="3725043"/>
              <a:ext cx="4207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Положение о бюджетном процессе</a:t>
              </a:r>
            </a:p>
          </p:txBody>
        </p:sp>
        <p:sp>
          <p:nvSpPr>
            <p:cNvPr id="81" name="Скругленный прямоугольник 84">
              <a:extLst>
                <a:ext uri="{FF2B5EF4-FFF2-40B4-BE49-F238E27FC236}">
                  <a16:creationId xmlns:a16="http://schemas.microsoft.com/office/drawing/2014/main" xmlns="" id="{BC248377-680B-E42C-8990-7A2DD5791C7E}"/>
                </a:ext>
              </a:extLst>
            </p:cNvPr>
            <p:cNvSpPr/>
            <p:nvPr/>
          </p:nvSpPr>
          <p:spPr>
            <a:xfrm>
              <a:off x="1187624" y="4430535"/>
              <a:ext cx="7128792" cy="648072"/>
            </a:xfrm>
            <a:prstGeom prst="roundRect">
              <a:avLst/>
            </a:prstGeom>
            <a:gradFill>
              <a:gsLst>
                <a:gs pos="0">
                  <a:srgbClr val="F000C6"/>
                </a:gs>
                <a:gs pos="46532">
                  <a:srgbClr val="B800C4"/>
                </a:gs>
                <a:gs pos="100000">
                  <a:srgbClr val="8000C2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D6804098-80C5-95E7-3861-43F0EA7B0516}"/>
                </a:ext>
              </a:extLst>
            </p:cNvPr>
            <p:cNvSpPr txBox="1"/>
            <p:nvPr/>
          </p:nvSpPr>
          <p:spPr>
            <a:xfrm>
              <a:off x="1729667" y="4405642"/>
              <a:ext cx="59932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Основные направления бюджетной и налоговой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политики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92B3EAF4-34EA-35CF-7B77-CBF79A94CC4C}"/>
                </a:ext>
              </a:extLst>
            </p:cNvPr>
            <p:cNvSpPr txBox="1"/>
            <p:nvPr/>
          </p:nvSpPr>
          <p:spPr>
            <a:xfrm>
              <a:off x="1866250" y="5330140"/>
              <a:ext cx="5624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Прогноз социально-экономического  развития </a:t>
              </a:r>
            </a:p>
          </p:txBody>
        </p:sp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xmlns="" id="{C5DB9EF1-87E0-7ADB-93F7-63C880A5A36C}"/>
                </a:ext>
              </a:extLst>
            </p:cNvPr>
            <p:cNvGrpSpPr/>
            <p:nvPr/>
          </p:nvGrpSpPr>
          <p:grpSpPr>
            <a:xfrm>
              <a:off x="192703" y="1421180"/>
              <a:ext cx="834710" cy="5091113"/>
              <a:chOff x="192703" y="1421180"/>
              <a:chExt cx="834710" cy="5091113"/>
            </a:xfrm>
          </p:grpSpPr>
          <p:sp>
            <p:nvSpPr>
              <p:cNvPr id="85" name="Стрелка вправо 2">
                <a:extLst>
                  <a:ext uri="{FF2B5EF4-FFF2-40B4-BE49-F238E27FC236}">
                    <a16:creationId xmlns:a16="http://schemas.microsoft.com/office/drawing/2014/main" xmlns="" id="{03DF7143-4DA6-14D2-E61D-E6F367BF7A2C}"/>
                  </a:ext>
                </a:extLst>
              </p:cNvPr>
              <p:cNvSpPr/>
              <p:nvPr/>
            </p:nvSpPr>
            <p:spPr>
              <a:xfrm>
                <a:off x="192704" y="1421180"/>
                <a:ext cx="834709" cy="357531"/>
              </a:xfrm>
              <a:prstGeom prst="rightArrow">
                <a:avLst>
                  <a:gd name="adj1" fmla="val 50000"/>
                  <a:gd name="adj2" fmla="val 101493"/>
                </a:avLst>
              </a:prstGeom>
              <a:solidFill>
                <a:srgbClr val="92D05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Стрелка вправо 34">
                <a:extLst>
                  <a:ext uri="{FF2B5EF4-FFF2-40B4-BE49-F238E27FC236}">
                    <a16:creationId xmlns:a16="http://schemas.microsoft.com/office/drawing/2014/main" xmlns="" id="{45E272B7-E97E-59F8-C9BE-7D7904720227}"/>
                  </a:ext>
                </a:extLst>
              </p:cNvPr>
              <p:cNvSpPr/>
              <p:nvPr/>
            </p:nvSpPr>
            <p:spPr>
              <a:xfrm>
                <a:off x="192704" y="2222074"/>
                <a:ext cx="834709" cy="357531"/>
              </a:xfrm>
              <a:prstGeom prst="rightArrow">
                <a:avLst>
                  <a:gd name="adj1" fmla="val 50000"/>
                  <a:gd name="adj2" fmla="val 101493"/>
                </a:avLst>
              </a:prstGeom>
              <a:solidFill>
                <a:srgbClr val="FF8A0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Стрелка вправо 35">
                <a:extLst>
                  <a:ext uri="{FF2B5EF4-FFF2-40B4-BE49-F238E27FC236}">
                    <a16:creationId xmlns:a16="http://schemas.microsoft.com/office/drawing/2014/main" xmlns="" id="{4D9071BE-825A-21E7-94AA-E3401C79C453}"/>
                  </a:ext>
                </a:extLst>
              </p:cNvPr>
              <p:cNvSpPr/>
              <p:nvPr/>
            </p:nvSpPr>
            <p:spPr>
              <a:xfrm>
                <a:off x="192703" y="3025824"/>
                <a:ext cx="834709" cy="357531"/>
              </a:xfrm>
              <a:prstGeom prst="rightArrow">
                <a:avLst>
                  <a:gd name="adj1" fmla="val 50000"/>
                  <a:gd name="adj2" fmla="val 101493"/>
                </a:avLst>
              </a:prstGeom>
              <a:solidFill>
                <a:srgbClr val="FF004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Стрелка вправо 36">
                <a:extLst>
                  <a:ext uri="{FF2B5EF4-FFF2-40B4-BE49-F238E27FC236}">
                    <a16:creationId xmlns:a16="http://schemas.microsoft.com/office/drawing/2014/main" xmlns="" id="{A6E3CAE9-AE33-5B14-96BE-125689524C38}"/>
                  </a:ext>
                </a:extLst>
              </p:cNvPr>
              <p:cNvSpPr/>
              <p:nvPr/>
            </p:nvSpPr>
            <p:spPr>
              <a:xfrm>
                <a:off x="192704" y="3778498"/>
                <a:ext cx="834709" cy="357531"/>
              </a:xfrm>
              <a:prstGeom prst="rightArrow">
                <a:avLst>
                  <a:gd name="adj1" fmla="val 50000"/>
                  <a:gd name="adj2" fmla="val 101493"/>
                </a:avLst>
              </a:prstGeom>
              <a:solidFill>
                <a:srgbClr val="09B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Стрелка вправо 37">
                <a:extLst>
                  <a:ext uri="{FF2B5EF4-FFF2-40B4-BE49-F238E27FC236}">
                    <a16:creationId xmlns:a16="http://schemas.microsoft.com/office/drawing/2014/main" xmlns="" id="{DDBCAE3F-EA6C-BA7C-C4B9-36179D209D0C}"/>
                  </a:ext>
                </a:extLst>
              </p:cNvPr>
              <p:cNvSpPr/>
              <p:nvPr/>
            </p:nvSpPr>
            <p:spPr>
              <a:xfrm>
                <a:off x="192704" y="4575805"/>
                <a:ext cx="834709" cy="357531"/>
              </a:xfrm>
              <a:prstGeom prst="rightArrow">
                <a:avLst>
                  <a:gd name="adj1" fmla="val 50000"/>
                  <a:gd name="adj2" fmla="val 101493"/>
                </a:avLst>
              </a:prstGeom>
              <a:solidFill>
                <a:srgbClr val="B800A2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Стрелка вправо 38">
                <a:extLst>
                  <a:ext uri="{FF2B5EF4-FFF2-40B4-BE49-F238E27FC236}">
                    <a16:creationId xmlns:a16="http://schemas.microsoft.com/office/drawing/2014/main" xmlns="" id="{B6A28944-9D5D-1F16-243D-F31EF88CC45F}"/>
                  </a:ext>
                </a:extLst>
              </p:cNvPr>
              <p:cNvSpPr/>
              <p:nvPr/>
            </p:nvSpPr>
            <p:spPr>
              <a:xfrm>
                <a:off x="192704" y="5372719"/>
                <a:ext cx="834709" cy="357531"/>
              </a:xfrm>
              <a:prstGeom prst="rightArrow">
                <a:avLst>
                  <a:gd name="adj1" fmla="val 50000"/>
                  <a:gd name="adj2" fmla="val 101493"/>
                </a:avLst>
              </a:prstGeom>
              <a:solidFill>
                <a:srgbClr val="FFC00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Стрелка вправо 39">
                <a:extLst>
                  <a:ext uri="{FF2B5EF4-FFF2-40B4-BE49-F238E27FC236}">
                    <a16:creationId xmlns:a16="http://schemas.microsoft.com/office/drawing/2014/main" xmlns="" id="{393B84FC-13D2-FAB3-A9C8-76D4DD6CF543}"/>
                  </a:ext>
                </a:extLst>
              </p:cNvPr>
              <p:cNvSpPr/>
              <p:nvPr/>
            </p:nvSpPr>
            <p:spPr>
              <a:xfrm>
                <a:off x="192704" y="6154762"/>
                <a:ext cx="834709" cy="357531"/>
              </a:xfrm>
              <a:prstGeom prst="rightArrow">
                <a:avLst>
                  <a:gd name="adj1" fmla="val 50000"/>
                  <a:gd name="adj2" fmla="val 101493"/>
                </a:avLst>
              </a:prstGeom>
              <a:solidFill>
                <a:srgbClr val="0070C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769617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/>
          <p:cNvSpPr/>
          <p:nvPr/>
        </p:nvSpPr>
        <p:spPr>
          <a:xfrm>
            <a:off x="8335399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2093" cy="76596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501716" y="771151"/>
            <a:ext cx="6452251" cy="1139462"/>
            <a:chOff x="2501716" y="1094669"/>
            <a:chExt cx="6452251" cy="1139462"/>
          </a:xfrm>
        </p:grpSpPr>
        <p:grpSp>
          <p:nvGrpSpPr>
            <p:cNvPr id="61" name="object 4"/>
            <p:cNvGrpSpPr/>
            <p:nvPr/>
          </p:nvGrpSpPr>
          <p:grpSpPr>
            <a:xfrm>
              <a:off x="2501716" y="1094669"/>
              <a:ext cx="6452251" cy="1139462"/>
              <a:chOff x="2898647" y="870203"/>
              <a:chExt cx="5628131" cy="1444751"/>
            </a:xfrm>
          </p:grpSpPr>
          <p:pic>
            <p:nvPicPr>
              <p:cNvPr id="62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98647" y="870203"/>
                <a:ext cx="5628131" cy="1444751"/>
              </a:xfrm>
              <a:prstGeom prst="rect">
                <a:avLst/>
              </a:prstGeom>
            </p:spPr>
          </p:pic>
          <p:sp>
            <p:nvSpPr>
              <p:cNvPr id="63" name="object 6"/>
              <p:cNvSpPr/>
              <p:nvPr/>
            </p:nvSpPr>
            <p:spPr>
              <a:xfrm>
                <a:off x="3142488" y="1072895"/>
                <a:ext cx="5140960" cy="1039494"/>
              </a:xfrm>
              <a:custGeom>
                <a:avLst/>
                <a:gdLst/>
                <a:ahLst/>
                <a:cxnLst/>
                <a:rect l="l" t="t" r="r" b="b"/>
                <a:pathLst>
                  <a:path w="5140959" h="1039494">
                    <a:moveTo>
                      <a:pt x="4620768" y="0"/>
                    </a:moveTo>
                    <a:lnTo>
                      <a:pt x="519684" y="0"/>
                    </a:lnTo>
                    <a:lnTo>
                      <a:pt x="472383" y="2123"/>
                    </a:lnTo>
                    <a:lnTo>
                      <a:pt x="426271" y="8372"/>
                    </a:lnTo>
                    <a:lnTo>
                      <a:pt x="381533" y="18563"/>
                    </a:lnTo>
                    <a:lnTo>
                      <a:pt x="338351" y="32512"/>
                    </a:lnTo>
                    <a:lnTo>
                      <a:pt x="296910" y="50035"/>
                    </a:lnTo>
                    <a:lnTo>
                      <a:pt x="257392" y="70950"/>
                    </a:lnTo>
                    <a:lnTo>
                      <a:pt x="219981" y="95073"/>
                    </a:lnTo>
                    <a:lnTo>
                      <a:pt x="184860" y="122221"/>
                    </a:lnTo>
                    <a:lnTo>
                      <a:pt x="152214" y="152209"/>
                    </a:lnTo>
                    <a:lnTo>
                      <a:pt x="122225" y="184855"/>
                    </a:lnTo>
                    <a:lnTo>
                      <a:pt x="95077" y="219975"/>
                    </a:lnTo>
                    <a:lnTo>
                      <a:pt x="70953" y="257386"/>
                    </a:lnTo>
                    <a:lnTo>
                      <a:pt x="50037" y="296904"/>
                    </a:lnTo>
                    <a:lnTo>
                      <a:pt x="32513" y="338346"/>
                    </a:lnTo>
                    <a:lnTo>
                      <a:pt x="18564" y="381529"/>
                    </a:lnTo>
                    <a:lnTo>
                      <a:pt x="8373" y="426268"/>
                    </a:lnTo>
                    <a:lnTo>
                      <a:pt x="2123" y="472381"/>
                    </a:lnTo>
                    <a:lnTo>
                      <a:pt x="0" y="519684"/>
                    </a:lnTo>
                    <a:lnTo>
                      <a:pt x="2123" y="566984"/>
                    </a:lnTo>
                    <a:lnTo>
                      <a:pt x="8373" y="613096"/>
                    </a:lnTo>
                    <a:lnTo>
                      <a:pt x="18564" y="657834"/>
                    </a:lnTo>
                    <a:lnTo>
                      <a:pt x="32513" y="701016"/>
                    </a:lnTo>
                    <a:lnTo>
                      <a:pt x="50037" y="742457"/>
                    </a:lnTo>
                    <a:lnTo>
                      <a:pt x="70953" y="781975"/>
                    </a:lnTo>
                    <a:lnTo>
                      <a:pt x="95077" y="819386"/>
                    </a:lnTo>
                    <a:lnTo>
                      <a:pt x="122225" y="854507"/>
                    </a:lnTo>
                    <a:lnTo>
                      <a:pt x="152214" y="887153"/>
                    </a:lnTo>
                    <a:lnTo>
                      <a:pt x="184860" y="917142"/>
                    </a:lnTo>
                    <a:lnTo>
                      <a:pt x="219981" y="944290"/>
                    </a:lnTo>
                    <a:lnTo>
                      <a:pt x="257392" y="968414"/>
                    </a:lnTo>
                    <a:lnTo>
                      <a:pt x="296910" y="989330"/>
                    </a:lnTo>
                    <a:lnTo>
                      <a:pt x="338351" y="1006854"/>
                    </a:lnTo>
                    <a:lnTo>
                      <a:pt x="381533" y="1020803"/>
                    </a:lnTo>
                    <a:lnTo>
                      <a:pt x="426271" y="1030994"/>
                    </a:lnTo>
                    <a:lnTo>
                      <a:pt x="472383" y="1037244"/>
                    </a:lnTo>
                    <a:lnTo>
                      <a:pt x="519684" y="1039368"/>
                    </a:lnTo>
                    <a:lnTo>
                      <a:pt x="4620768" y="1039368"/>
                    </a:lnTo>
                    <a:lnTo>
                      <a:pt x="4668068" y="1037244"/>
                    </a:lnTo>
                    <a:lnTo>
                      <a:pt x="4714180" y="1030994"/>
                    </a:lnTo>
                    <a:lnTo>
                      <a:pt x="4758918" y="1020803"/>
                    </a:lnTo>
                    <a:lnTo>
                      <a:pt x="4802100" y="1006854"/>
                    </a:lnTo>
                    <a:lnTo>
                      <a:pt x="4843541" y="989330"/>
                    </a:lnTo>
                    <a:lnTo>
                      <a:pt x="4883059" y="968414"/>
                    </a:lnTo>
                    <a:lnTo>
                      <a:pt x="4920470" y="944290"/>
                    </a:lnTo>
                    <a:lnTo>
                      <a:pt x="4955591" y="917142"/>
                    </a:lnTo>
                    <a:lnTo>
                      <a:pt x="4988237" y="887153"/>
                    </a:lnTo>
                    <a:lnTo>
                      <a:pt x="5018226" y="854507"/>
                    </a:lnTo>
                    <a:lnTo>
                      <a:pt x="5045374" y="819386"/>
                    </a:lnTo>
                    <a:lnTo>
                      <a:pt x="5069498" y="781975"/>
                    </a:lnTo>
                    <a:lnTo>
                      <a:pt x="5090414" y="742457"/>
                    </a:lnTo>
                    <a:lnTo>
                      <a:pt x="5107938" y="701016"/>
                    </a:lnTo>
                    <a:lnTo>
                      <a:pt x="5121887" y="657834"/>
                    </a:lnTo>
                    <a:lnTo>
                      <a:pt x="5132078" y="613096"/>
                    </a:lnTo>
                    <a:lnTo>
                      <a:pt x="5138328" y="566984"/>
                    </a:lnTo>
                    <a:lnTo>
                      <a:pt x="5140452" y="519684"/>
                    </a:lnTo>
                    <a:lnTo>
                      <a:pt x="5138328" y="472381"/>
                    </a:lnTo>
                    <a:lnTo>
                      <a:pt x="5132078" y="426268"/>
                    </a:lnTo>
                    <a:lnTo>
                      <a:pt x="5121887" y="381529"/>
                    </a:lnTo>
                    <a:lnTo>
                      <a:pt x="5107938" y="338346"/>
                    </a:lnTo>
                    <a:lnTo>
                      <a:pt x="5090414" y="296904"/>
                    </a:lnTo>
                    <a:lnTo>
                      <a:pt x="5069498" y="257386"/>
                    </a:lnTo>
                    <a:lnTo>
                      <a:pt x="5045374" y="219975"/>
                    </a:lnTo>
                    <a:lnTo>
                      <a:pt x="5018226" y="184855"/>
                    </a:lnTo>
                    <a:lnTo>
                      <a:pt x="4988237" y="152209"/>
                    </a:lnTo>
                    <a:lnTo>
                      <a:pt x="4955591" y="122221"/>
                    </a:lnTo>
                    <a:lnTo>
                      <a:pt x="4920470" y="95073"/>
                    </a:lnTo>
                    <a:lnTo>
                      <a:pt x="4883059" y="70950"/>
                    </a:lnTo>
                    <a:lnTo>
                      <a:pt x="4843541" y="50035"/>
                    </a:lnTo>
                    <a:lnTo>
                      <a:pt x="4802100" y="32512"/>
                    </a:lnTo>
                    <a:lnTo>
                      <a:pt x="4758918" y="18563"/>
                    </a:lnTo>
                    <a:lnTo>
                      <a:pt x="4714180" y="8372"/>
                    </a:lnTo>
                    <a:lnTo>
                      <a:pt x="4668068" y="2123"/>
                    </a:lnTo>
                    <a:lnTo>
                      <a:pt x="4620768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4" name="object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78095" y="1165859"/>
                <a:ext cx="3596639" cy="862583"/>
              </a:xfrm>
              <a:prstGeom prst="rect">
                <a:avLst/>
              </a:prstGeom>
            </p:spPr>
          </p:pic>
        </p:grpSp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06" b="92562" l="9220" r="92908">
                          <a14:foregroundMark x1="25532" y1="77686" x2="25532" y2="77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216" y="1340882"/>
              <a:ext cx="592678" cy="508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377007" y="1337082"/>
              <a:ext cx="1067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Июнь  Июль</a:t>
              </a:r>
              <a:endParaRPr lang="ru-RU" sz="16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492069" y="1366907"/>
              <a:ext cx="3565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Разработка основных показателей прогноза социально-экономического развития муниципального округа на трехлетний период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51175" y="1630742"/>
            <a:ext cx="6132932" cy="1192328"/>
            <a:chOff x="151175" y="1954260"/>
            <a:chExt cx="6132932" cy="1192328"/>
          </a:xfrm>
        </p:grpSpPr>
        <p:grpSp>
          <p:nvGrpSpPr>
            <p:cNvPr id="57" name="object 4"/>
            <p:cNvGrpSpPr/>
            <p:nvPr/>
          </p:nvGrpSpPr>
          <p:grpSpPr>
            <a:xfrm rot="10800000">
              <a:off x="151175" y="1954260"/>
              <a:ext cx="6132932" cy="1192328"/>
              <a:chOff x="2898647" y="870203"/>
              <a:chExt cx="5628131" cy="1444751"/>
            </a:xfrm>
          </p:grpSpPr>
          <p:pic>
            <p:nvPicPr>
              <p:cNvPr id="58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98647" y="870203"/>
                <a:ext cx="5628131" cy="1444751"/>
              </a:xfrm>
              <a:prstGeom prst="rect">
                <a:avLst/>
              </a:prstGeom>
            </p:spPr>
          </p:pic>
          <p:sp>
            <p:nvSpPr>
              <p:cNvPr id="59" name="object 6"/>
              <p:cNvSpPr/>
              <p:nvPr/>
            </p:nvSpPr>
            <p:spPr>
              <a:xfrm>
                <a:off x="3142488" y="1072895"/>
                <a:ext cx="5140960" cy="1039494"/>
              </a:xfrm>
              <a:custGeom>
                <a:avLst/>
                <a:gdLst/>
                <a:ahLst/>
                <a:cxnLst/>
                <a:rect l="l" t="t" r="r" b="b"/>
                <a:pathLst>
                  <a:path w="5140959" h="1039494">
                    <a:moveTo>
                      <a:pt x="4620768" y="0"/>
                    </a:moveTo>
                    <a:lnTo>
                      <a:pt x="519684" y="0"/>
                    </a:lnTo>
                    <a:lnTo>
                      <a:pt x="472383" y="2123"/>
                    </a:lnTo>
                    <a:lnTo>
                      <a:pt x="426271" y="8372"/>
                    </a:lnTo>
                    <a:lnTo>
                      <a:pt x="381533" y="18563"/>
                    </a:lnTo>
                    <a:lnTo>
                      <a:pt x="338351" y="32512"/>
                    </a:lnTo>
                    <a:lnTo>
                      <a:pt x="296910" y="50035"/>
                    </a:lnTo>
                    <a:lnTo>
                      <a:pt x="257392" y="70950"/>
                    </a:lnTo>
                    <a:lnTo>
                      <a:pt x="219981" y="95073"/>
                    </a:lnTo>
                    <a:lnTo>
                      <a:pt x="184860" y="122221"/>
                    </a:lnTo>
                    <a:lnTo>
                      <a:pt x="152214" y="152209"/>
                    </a:lnTo>
                    <a:lnTo>
                      <a:pt x="122225" y="184855"/>
                    </a:lnTo>
                    <a:lnTo>
                      <a:pt x="95077" y="219975"/>
                    </a:lnTo>
                    <a:lnTo>
                      <a:pt x="70953" y="257386"/>
                    </a:lnTo>
                    <a:lnTo>
                      <a:pt x="50037" y="296904"/>
                    </a:lnTo>
                    <a:lnTo>
                      <a:pt x="32513" y="338346"/>
                    </a:lnTo>
                    <a:lnTo>
                      <a:pt x="18564" y="381529"/>
                    </a:lnTo>
                    <a:lnTo>
                      <a:pt x="8373" y="426268"/>
                    </a:lnTo>
                    <a:lnTo>
                      <a:pt x="2123" y="472381"/>
                    </a:lnTo>
                    <a:lnTo>
                      <a:pt x="0" y="519684"/>
                    </a:lnTo>
                    <a:lnTo>
                      <a:pt x="2123" y="566984"/>
                    </a:lnTo>
                    <a:lnTo>
                      <a:pt x="8373" y="613096"/>
                    </a:lnTo>
                    <a:lnTo>
                      <a:pt x="18564" y="657834"/>
                    </a:lnTo>
                    <a:lnTo>
                      <a:pt x="32513" y="701016"/>
                    </a:lnTo>
                    <a:lnTo>
                      <a:pt x="50037" y="742457"/>
                    </a:lnTo>
                    <a:lnTo>
                      <a:pt x="70953" y="781975"/>
                    </a:lnTo>
                    <a:lnTo>
                      <a:pt x="95077" y="819386"/>
                    </a:lnTo>
                    <a:lnTo>
                      <a:pt x="122225" y="854507"/>
                    </a:lnTo>
                    <a:lnTo>
                      <a:pt x="152214" y="887153"/>
                    </a:lnTo>
                    <a:lnTo>
                      <a:pt x="184860" y="917142"/>
                    </a:lnTo>
                    <a:lnTo>
                      <a:pt x="219981" y="944290"/>
                    </a:lnTo>
                    <a:lnTo>
                      <a:pt x="257392" y="968414"/>
                    </a:lnTo>
                    <a:lnTo>
                      <a:pt x="296910" y="989330"/>
                    </a:lnTo>
                    <a:lnTo>
                      <a:pt x="338351" y="1006854"/>
                    </a:lnTo>
                    <a:lnTo>
                      <a:pt x="381533" y="1020803"/>
                    </a:lnTo>
                    <a:lnTo>
                      <a:pt x="426271" y="1030994"/>
                    </a:lnTo>
                    <a:lnTo>
                      <a:pt x="472383" y="1037244"/>
                    </a:lnTo>
                    <a:lnTo>
                      <a:pt x="519684" y="1039368"/>
                    </a:lnTo>
                    <a:lnTo>
                      <a:pt x="4620768" y="1039368"/>
                    </a:lnTo>
                    <a:lnTo>
                      <a:pt x="4668068" y="1037244"/>
                    </a:lnTo>
                    <a:lnTo>
                      <a:pt x="4714180" y="1030994"/>
                    </a:lnTo>
                    <a:lnTo>
                      <a:pt x="4758918" y="1020803"/>
                    </a:lnTo>
                    <a:lnTo>
                      <a:pt x="4802100" y="1006854"/>
                    </a:lnTo>
                    <a:lnTo>
                      <a:pt x="4843541" y="989330"/>
                    </a:lnTo>
                    <a:lnTo>
                      <a:pt x="4883059" y="968414"/>
                    </a:lnTo>
                    <a:lnTo>
                      <a:pt x="4920470" y="944290"/>
                    </a:lnTo>
                    <a:lnTo>
                      <a:pt x="4955591" y="917142"/>
                    </a:lnTo>
                    <a:lnTo>
                      <a:pt x="4988237" y="887153"/>
                    </a:lnTo>
                    <a:lnTo>
                      <a:pt x="5018226" y="854507"/>
                    </a:lnTo>
                    <a:lnTo>
                      <a:pt x="5045374" y="819386"/>
                    </a:lnTo>
                    <a:lnTo>
                      <a:pt x="5069498" y="781975"/>
                    </a:lnTo>
                    <a:lnTo>
                      <a:pt x="5090414" y="742457"/>
                    </a:lnTo>
                    <a:lnTo>
                      <a:pt x="5107938" y="701016"/>
                    </a:lnTo>
                    <a:lnTo>
                      <a:pt x="5121887" y="657834"/>
                    </a:lnTo>
                    <a:lnTo>
                      <a:pt x="5132078" y="613096"/>
                    </a:lnTo>
                    <a:lnTo>
                      <a:pt x="5138328" y="566984"/>
                    </a:lnTo>
                    <a:lnTo>
                      <a:pt x="5140452" y="519684"/>
                    </a:lnTo>
                    <a:lnTo>
                      <a:pt x="5138328" y="472381"/>
                    </a:lnTo>
                    <a:lnTo>
                      <a:pt x="5132078" y="426268"/>
                    </a:lnTo>
                    <a:lnTo>
                      <a:pt x="5121887" y="381529"/>
                    </a:lnTo>
                    <a:lnTo>
                      <a:pt x="5107938" y="338346"/>
                    </a:lnTo>
                    <a:lnTo>
                      <a:pt x="5090414" y="296904"/>
                    </a:lnTo>
                    <a:lnTo>
                      <a:pt x="5069498" y="257386"/>
                    </a:lnTo>
                    <a:lnTo>
                      <a:pt x="5045374" y="219975"/>
                    </a:lnTo>
                    <a:lnTo>
                      <a:pt x="5018226" y="184855"/>
                    </a:lnTo>
                    <a:lnTo>
                      <a:pt x="4988237" y="152209"/>
                    </a:lnTo>
                    <a:lnTo>
                      <a:pt x="4955591" y="122221"/>
                    </a:lnTo>
                    <a:lnTo>
                      <a:pt x="4920470" y="95073"/>
                    </a:lnTo>
                    <a:lnTo>
                      <a:pt x="4883059" y="70950"/>
                    </a:lnTo>
                    <a:lnTo>
                      <a:pt x="4843541" y="50035"/>
                    </a:lnTo>
                    <a:lnTo>
                      <a:pt x="4802100" y="32512"/>
                    </a:lnTo>
                    <a:lnTo>
                      <a:pt x="4758918" y="18563"/>
                    </a:lnTo>
                    <a:lnTo>
                      <a:pt x="4714180" y="8372"/>
                    </a:lnTo>
                    <a:lnTo>
                      <a:pt x="4668068" y="2123"/>
                    </a:lnTo>
                    <a:lnTo>
                      <a:pt x="4620768" y="0"/>
                    </a:lnTo>
                    <a:close/>
                  </a:path>
                </a:pathLst>
              </a:custGeom>
              <a:solidFill>
                <a:srgbClr val="66FF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0" name="object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78095" y="1165859"/>
                <a:ext cx="3596639" cy="862583"/>
              </a:xfrm>
              <a:prstGeom prst="rect">
                <a:avLst/>
              </a:prstGeom>
            </p:spPr>
          </p:pic>
        </p:grpSp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06" b="92562" l="9220" r="92908">
                          <a14:foregroundMark x1="25532" y1="77686" x2="25532" y2="77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313" y="2234131"/>
              <a:ext cx="592678" cy="508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" name="TextBox 80"/>
            <p:cNvSpPr txBox="1"/>
            <p:nvPr/>
          </p:nvSpPr>
          <p:spPr>
            <a:xfrm>
              <a:off x="4754030" y="2239256"/>
              <a:ext cx="1170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Август  Сентябрь</a:t>
              </a:r>
              <a:endParaRPr lang="ru-RU" sz="1600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55577" y="2213516"/>
              <a:ext cx="3744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Определение основных направлений бюджетной  и </a:t>
              </a:r>
            </a:p>
            <a:p>
              <a:pPr algn="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налоговой политики на трехлетний период. </a:t>
              </a:r>
            </a:p>
            <a:p>
              <a:pPr algn="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Определение основных параметров бюджета.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338839" y="2504454"/>
            <a:ext cx="6773988" cy="1321108"/>
            <a:chOff x="2338839" y="2827972"/>
            <a:chExt cx="6773988" cy="1321108"/>
          </a:xfrm>
        </p:grpSpPr>
        <p:grpSp>
          <p:nvGrpSpPr>
            <p:cNvPr id="69" name="object 4"/>
            <p:cNvGrpSpPr/>
            <p:nvPr/>
          </p:nvGrpSpPr>
          <p:grpSpPr>
            <a:xfrm>
              <a:off x="2338839" y="2827972"/>
              <a:ext cx="6773988" cy="1321108"/>
              <a:chOff x="2898647" y="870203"/>
              <a:chExt cx="5628131" cy="1444751"/>
            </a:xfrm>
          </p:grpSpPr>
          <p:pic>
            <p:nvPicPr>
              <p:cNvPr id="70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98647" y="870203"/>
                <a:ext cx="5628131" cy="1444751"/>
              </a:xfrm>
              <a:prstGeom prst="rect">
                <a:avLst/>
              </a:prstGeom>
            </p:spPr>
          </p:pic>
          <p:sp>
            <p:nvSpPr>
              <p:cNvPr id="71" name="object 6"/>
              <p:cNvSpPr/>
              <p:nvPr/>
            </p:nvSpPr>
            <p:spPr>
              <a:xfrm>
                <a:off x="3142488" y="1072895"/>
                <a:ext cx="5140960" cy="1039494"/>
              </a:xfrm>
              <a:custGeom>
                <a:avLst/>
                <a:gdLst/>
                <a:ahLst/>
                <a:cxnLst/>
                <a:rect l="l" t="t" r="r" b="b"/>
                <a:pathLst>
                  <a:path w="5140959" h="1039494">
                    <a:moveTo>
                      <a:pt x="4620768" y="0"/>
                    </a:moveTo>
                    <a:lnTo>
                      <a:pt x="519684" y="0"/>
                    </a:lnTo>
                    <a:lnTo>
                      <a:pt x="472383" y="2123"/>
                    </a:lnTo>
                    <a:lnTo>
                      <a:pt x="426271" y="8372"/>
                    </a:lnTo>
                    <a:lnTo>
                      <a:pt x="381533" y="18563"/>
                    </a:lnTo>
                    <a:lnTo>
                      <a:pt x="338351" y="32512"/>
                    </a:lnTo>
                    <a:lnTo>
                      <a:pt x="296910" y="50035"/>
                    </a:lnTo>
                    <a:lnTo>
                      <a:pt x="257392" y="70950"/>
                    </a:lnTo>
                    <a:lnTo>
                      <a:pt x="219981" y="95073"/>
                    </a:lnTo>
                    <a:lnTo>
                      <a:pt x="184860" y="122221"/>
                    </a:lnTo>
                    <a:lnTo>
                      <a:pt x="152214" y="152209"/>
                    </a:lnTo>
                    <a:lnTo>
                      <a:pt x="122225" y="184855"/>
                    </a:lnTo>
                    <a:lnTo>
                      <a:pt x="95077" y="219975"/>
                    </a:lnTo>
                    <a:lnTo>
                      <a:pt x="70953" y="257386"/>
                    </a:lnTo>
                    <a:lnTo>
                      <a:pt x="50037" y="296904"/>
                    </a:lnTo>
                    <a:lnTo>
                      <a:pt x="32513" y="338346"/>
                    </a:lnTo>
                    <a:lnTo>
                      <a:pt x="18564" y="381529"/>
                    </a:lnTo>
                    <a:lnTo>
                      <a:pt x="8373" y="426268"/>
                    </a:lnTo>
                    <a:lnTo>
                      <a:pt x="2123" y="472381"/>
                    </a:lnTo>
                    <a:lnTo>
                      <a:pt x="0" y="519684"/>
                    </a:lnTo>
                    <a:lnTo>
                      <a:pt x="2123" y="566984"/>
                    </a:lnTo>
                    <a:lnTo>
                      <a:pt x="8373" y="613096"/>
                    </a:lnTo>
                    <a:lnTo>
                      <a:pt x="18564" y="657834"/>
                    </a:lnTo>
                    <a:lnTo>
                      <a:pt x="32513" y="701016"/>
                    </a:lnTo>
                    <a:lnTo>
                      <a:pt x="50037" y="742457"/>
                    </a:lnTo>
                    <a:lnTo>
                      <a:pt x="70953" y="781975"/>
                    </a:lnTo>
                    <a:lnTo>
                      <a:pt x="95077" y="819386"/>
                    </a:lnTo>
                    <a:lnTo>
                      <a:pt x="122225" y="854507"/>
                    </a:lnTo>
                    <a:lnTo>
                      <a:pt x="152214" y="887153"/>
                    </a:lnTo>
                    <a:lnTo>
                      <a:pt x="184860" y="917142"/>
                    </a:lnTo>
                    <a:lnTo>
                      <a:pt x="219981" y="944290"/>
                    </a:lnTo>
                    <a:lnTo>
                      <a:pt x="257392" y="968414"/>
                    </a:lnTo>
                    <a:lnTo>
                      <a:pt x="296910" y="989330"/>
                    </a:lnTo>
                    <a:lnTo>
                      <a:pt x="338351" y="1006854"/>
                    </a:lnTo>
                    <a:lnTo>
                      <a:pt x="381533" y="1020803"/>
                    </a:lnTo>
                    <a:lnTo>
                      <a:pt x="426271" y="1030994"/>
                    </a:lnTo>
                    <a:lnTo>
                      <a:pt x="472383" y="1037244"/>
                    </a:lnTo>
                    <a:lnTo>
                      <a:pt x="519684" y="1039368"/>
                    </a:lnTo>
                    <a:lnTo>
                      <a:pt x="4620768" y="1039368"/>
                    </a:lnTo>
                    <a:lnTo>
                      <a:pt x="4668068" y="1037244"/>
                    </a:lnTo>
                    <a:lnTo>
                      <a:pt x="4714180" y="1030994"/>
                    </a:lnTo>
                    <a:lnTo>
                      <a:pt x="4758918" y="1020803"/>
                    </a:lnTo>
                    <a:lnTo>
                      <a:pt x="4802100" y="1006854"/>
                    </a:lnTo>
                    <a:lnTo>
                      <a:pt x="4843541" y="989330"/>
                    </a:lnTo>
                    <a:lnTo>
                      <a:pt x="4883059" y="968414"/>
                    </a:lnTo>
                    <a:lnTo>
                      <a:pt x="4920470" y="944290"/>
                    </a:lnTo>
                    <a:lnTo>
                      <a:pt x="4955591" y="917142"/>
                    </a:lnTo>
                    <a:lnTo>
                      <a:pt x="4988237" y="887153"/>
                    </a:lnTo>
                    <a:lnTo>
                      <a:pt x="5018226" y="854507"/>
                    </a:lnTo>
                    <a:lnTo>
                      <a:pt x="5045374" y="819386"/>
                    </a:lnTo>
                    <a:lnTo>
                      <a:pt x="5069498" y="781975"/>
                    </a:lnTo>
                    <a:lnTo>
                      <a:pt x="5090414" y="742457"/>
                    </a:lnTo>
                    <a:lnTo>
                      <a:pt x="5107938" y="701016"/>
                    </a:lnTo>
                    <a:lnTo>
                      <a:pt x="5121887" y="657834"/>
                    </a:lnTo>
                    <a:lnTo>
                      <a:pt x="5132078" y="613096"/>
                    </a:lnTo>
                    <a:lnTo>
                      <a:pt x="5138328" y="566984"/>
                    </a:lnTo>
                    <a:lnTo>
                      <a:pt x="5140452" y="519684"/>
                    </a:lnTo>
                    <a:lnTo>
                      <a:pt x="5138328" y="472381"/>
                    </a:lnTo>
                    <a:lnTo>
                      <a:pt x="5132078" y="426268"/>
                    </a:lnTo>
                    <a:lnTo>
                      <a:pt x="5121887" y="381529"/>
                    </a:lnTo>
                    <a:lnTo>
                      <a:pt x="5107938" y="338346"/>
                    </a:lnTo>
                    <a:lnTo>
                      <a:pt x="5090414" y="296904"/>
                    </a:lnTo>
                    <a:lnTo>
                      <a:pt x="5069498" y="257386"/>
                    </a:lnTo>
                    <a:lnTo>
                      <a:pt x="5045374" y="219975"/>
                    </a:lnTo>
                    <a:lnTo>
                      <a:pt x="5018226" y="184855"/>
                    </a:lnTo>
                    <a:lnTo>
                      <a:pt x="4988237" y="152209"/>
                    </a:lnTo>
                    <a:lnTo>
                      <a:pt x="4955591" y="122221"/>
                    </a:lnTo>
                    <a:lnTo>
                      <a:pt x="4920470" y="95073"/>
                    </a:lnTo>
                    <a:lnTo>
                      <a:pt x="4883059" y="70950"/>
                    </a:lnTo>
                    <a:lnTo>
                      <a:pt x="4843541" y="50035"/>
                    </a:lnTo>
                    <a:lnTo>
                      <a:pt x="4802100" y="32512"/>
                    </a:lnTo>
                    <a:lnTo>
                      <a:pt x="4758918" y="18563"/>
                    </a:lnTo>
                    <a:lnTo>
                      <a:pt x="4714180" y="8372"/>
                    </a:lnTo>
                    <a:lnTo>
                      <a:pt x="4668068" y="2123"/>
                    </a:lnTo>
                    <a:lnTo>
                      <a:pt x="4620768" y="0"/>
                    </a:lnTo>
                    <a:close/>
                  </a:path>
                </a:pathLst>
              </a:custGeom>
              <a:solidFill>
                <a:srgbClr val="8F45C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2" name="object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646664" y="1165859"/>
                <a:ext cx="3528069" cy="862583"/>
              </a:xfrm>
              <a:prstGeom prst="rect">
                <a:avLst/>
              </a:prstGeom>
            </p:spPr>
          </p:pic>
        </p:grpSp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06" b="92562" l="9220" r="92908">
                          <a14:foregroundMark x1="25532" y1="77686" x2="25532" y2="77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44" y="3162797"/>
              <a:ext cx="592678" cy="508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3329484" y="3196195"/>
              <a:ext cx="11625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smtClean="0"/>
                <a:t>Сентябрь  Октябрь</a:t>
              </a:r>
              <a:endParaRPr lang="ru-RU" sz="1600" b="1" dirty="0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454355" y="3083329"/>
              <a:ext cx="43300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Работа структурных подразделений администрации муниципального округа, органов местного самоуправления по подготовке обоснований бюджетных ассигнований и бюджетных заявок. Формирование проекта бюджета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-67038" y="3439191"/>
            <a:ext cx="6443503" cy="1604505"/>
            <a:chOff x="-67038" y="3762709"/>
            <a:chExt cx="6443503" cy="1604505"/>
          </a:xfrm>
        </p:grpSpPr>
        <p:grpSp>
          <p:nvGrpSpPr>
            <p:cNvPr id="73" name="object 4"/>
            <p:cNvGrpSpPr/>
            <p:nvPr/>
          </p:nvGrpSpPr>
          <p:grpSpPr>
            <a:xfrm rot="10800000">
              <a:off x="-67038" y="3762709"/>
              <a:ext cx="6443503" cy="1604505"/>
              <a:chOff x="2898647" y="870203"/>
              <a:chExt cx="5628131" cy="1444751"/>
            </a:xfrm>
          </p:grpSpPr>
          <p:pic>
            <p:nvPicPr>
              <p:cNvPr id="74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98647" y="870203"/>
                <a:ext cx="5628131" cy="1444751"/>
              </a:xfrm>
              <a:prstGeom prst="rect">
                <a:avLst/>
              </a:prstGeom>
            </p:spPr>
          </p:pic>
          <p:sp>
            <p:nvSpPr>
              <p:cNvPr id="75" name="object 6"/>
              <p:cNvSpPr/>
              <p:nvPr/>
            </p:nvSpPr>
            <p:spPr>
              <a:xfrm>
                <a:off x="3142487" y="1072895"/>
                <a:ext cx="5140960" cy="1039494"/>
              </a:xfrm>
              <a:custGeom>
                <a:avLst/>
                <a:gdLst/>
                <a:ahLst/>
                <a:cxnLst/>
                <a:rect l="l" t="t" r="r" b="b"/>
                <a:pathLst>
                  <a:path w="5140959" h="1039494">
                    <a:moveTo>
                      <a:pt x="4620768" y="0"/>
                    </a:moveTo>
                    <a:lnTo>
                      <a:pt x="519684" y="0"/>
                    </a:lnTo>
                    <a:lnTo>
                      <a:pt x="472383" y="2123"/>
                    </a:lnTo>
                    <a:lnTo>
                      <a:pt x="426271" y="8372"/>
                    </a:lnTo>
                    <a:lnTo>
                      <a:pt x="381533" y="18563"/>
                    </a:lnTo>
                    <a:lnTo>
                      <a:pt x="338351" y="32512"/>
                    </a:lnTo>
                    <a:lnTo>
                      <a:pt x="296910" y="50035"/>
                    </a:lnTo>
                    <a:lnTo>
                      <a:pt x="257392" y="70950"/>
                    </a:lnTo>
                    <a:lnTo>
                      <a:pt x="219981" y="95073"/>
                    </a:lnTo>
                    <a:lnTo>
                      <a:pt x="184860" y="122221"/>
                    </a:lnTo>
                    <a:lnTo>
                      <a:pt x="152214" y="152209"/>
                    </a:lnTo>
                    <a:lnTo>
                      <a:pt x="122225" y="184855"/>
                    </a:lnTo>
                    <a:lnTo>
                      <a:pt x="95077" y="219975"/>
                    </a:lnTo>
                    <a:lnTo>
                      <a:pt x="70953" y="257386"/>
                    </a:lnTo>
                    <a:lnTo>
                      <a:pt x="50037" y="296904"/>
                    </a:lnTo>
                    <a:lnTo>
                      <a:pt x="32513" y="338346"/>
                    </a:lnTo>
                    <a:lnTo>
                      <a:pt x="18564" y="381529"/>
                    </a:lnTo>
                    <a:lnTo>
                      <a:pt x="8373" y="426268"/>
                    </a:lnTo>
                    <a:lnTo>
                      <a:pt x="2123" y="472381"/>
                    </a:lnTo>
                    <a:lnTo>
                      <a:pt x="0" y="519684"/>
                    </a:lnTo>
                    <a:lnTo>
                      <a:pt x="2123" y="566984"/>
                    </a:lnTo>
                    <a:lnTo>
                      <a:pt x="8373" y="613096"/>
                    </a:lnTo>
                    <a:lnTo>
                      <a:pt x="18564" y="657834"/>
                    </a:lnTo>
                    <a:lnTo>
                      <a:pt x="32513" y="701016"/>
                    </a:lnTo>
                    <a:lnTo>
                      <a:pt x="50037" y="742457"/>
                    </a:lnTo>
                    <a:lnTo>
                      <a:pt x="70953" y="781975"/>
                    </a:lnTo>
                    <a:lnTo>
                      <a:pt x="95077" y="819386"/>
                    </a:lnTo>
                    <a:lnTo>
                      <a:pt x="122225" y="854507"/>
                    </a:lnTo>
                    <a:lnTo>
                      <a:pt x="152214" y="887153"/>
                    </a:lnTo>
                    <a:lnTo>
                      <a:pt x="184860" y="917142"/>
                    </a:lnTo>
                    <a:lnTo>
                      <a:pt x="219981" y="944290"/>
                    </a:lnTo>
                    <a:lnTo>
                      <a:pt x="257392" y="968414"/>
                    </a:lnTo>
                    <a:lnTo>
                      <a:pt x="296910" y="989330"/>
                    </a:lnTo>
                    <a:lnTo>
                      <a:pt x="338351" y="1006854"/>
                    </a:lnTo>
                    <a:lnTo>
                      <a:pt x="381533" y="1020803"/>
                    </a:lnTo>
                    <a:lnTo>
                      <a:pt x="426271" y="1030994"/>
                    </a:lnTo>
                    <a:lnTo>
                      <a:pt x="472383" y="1037244"/>
                    </a:lnTo>
                    <a:lnTo>
                      <a:pt x="519684" y="1039368"/>
                    </a:lnTo>
                    <a:lnTo>
                      <a:pt x="4620768" y="1039368"/>
                    </a:lnTo>
                    <a:lnTo>
                      <a:pt x="4668068" y="1037244"/>
                    </a:lnTo>
                    <a:lnTo>
                      <a:pt x="4714180" y="1030994"/>
                    </a:lnTo>
                    <a:lnTo>
                      <a:pt x="4758918" y="1020803"/>
                    </a:lnTo>
                    <a:lnTo>
                      <a:pt x="4802100" y="1006854"/>
                    </a:lnTo>
                    <a:lnTo>
                      <a:pt x="4843541" y="989330"/>
                    </a:lnTo>
                    <a:lnTo>
                      <a:pt x="4883059" y="968414"/>
                    </a:lnTo>
                    <a:lnTo>
                      <a:pt x="4920470" y="944290"/>
                    </a:lnTo>
                    <a:lnTo>
                      <a:pt x="4955591" y="917142"/>
                    </a:lnTo>
                    <a:lnTo>
                      <a:pt x="4988237" y="887153"/>
                    </a:lnTo>
                    <a:lnTo>
                      <a:pt x="5018226" y="854507"/>
                    </a:lnTo>
                    <a:lnTo>
                      <a:pt x="5045374" y="819386"/>
                    </a:lnTo>
                    <a:lnTo>
                      <a:pt x="5069498" y="781975"/>
                    </a:lnTo>
                    <a:lnTo>
                      <a:pt x="5090414" y="742457"/>
                    </a:lnTo>
                    <a:lnTo>
                      <a:pt x="5107938" y="701016"/>
                    </a:lnTo>
                    <a:lnTo>
                      <a:pt x="5121887" y="657834"/>
                    </a:lnTo>
                    <a:lnTo>
                      <a:pt x="5132078" y="613096"/>
                    </a:lnTo>
                    <a:lnTo>
                      <a:pt x="5138328" y="566984"/>
                    </a:lnTo>
                    <a:lnTo>
                      <a:pt x="5140452" y="519684"/>
                    </a:lnTo>
                    <a:lnTo>
                      <a:pt x="5138328" y="472381"/>
                    </a:lnTo>
                    <a:lnTo>
                      <a:pt x="5132078" y="426268"/>
                    </a:lnTo>
                    <a:lnTo>
                      <a:pt x="5121887" y="381529"/>
                    </a:lnTo>
                    <a:lnTo>
                      <a:pt x="5107938" y="338346"/>
                    </a:lnTo>
                    <a:lnTo>
                      <a:pt x="5090414" y="296904"/>
                    </a:lnTo>
                    <a:lnTo>
                      <a:pt x="5069498" y="257386"/>
                    </a:lnTo>
                    <a:lnTo>
                      <a:pt x="5045374" y="219975"/>
                    </a:lnTo>
                    <a:lnTo>
                      <a:pt x="5018226" y="184855"/>
                    </a:lnTo>
                    <a:lnTo>
                      <a:pt x="4988237" y="152209"/>
                    </a:lnTo>
                    <a:lnTo>
                      <a:pt x="4955591" y="122221"/>
                    </a:lnTo>
                    <a:lnTo>
                      <a:pt x="4920470" y="95073"/>
                    </a:lnTo>
                    <a:lnTo>
                      <a:pt x="4883059" y="70950"/>
                    </a:lnTo>
                    <a:lnTo>
                      <a:pt x="4843541" y="50035"/>
                    </a:lnTo>
                    <a:lnTo>
                      <a:pt x="4802100" y="32512"/>
                    </a:lnTo>
                    <a:lnTo>
                      <a:pt x="4758918" y="18563"/>
                    </a:lnTo>
                    <a:lnTo>
                      <a:pt x="4714180" y="8372"/>
                    </a:lnTo>
                    <a:lnTo>
                      <a:pt x="4668068" y="2123"/>
                    </a:lnTo>
                    <a:lnTo>
                      <a:pt x="4620768" y="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6" name="object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78095" y="1165859"/>
                <a:ext cx="3596639" cy="862583"/>
              </a:xfrm>
              <a:prstGeom prst="rect">
                <a:avLst/>
              </a:prstGeom>
            </p:spPr>
          </p:pic>
        </p:grpSp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06" b="92562" l="9220" r="92908">
                          <a14:foregroundMark x1="25532" y1="77686" x2="25532" y2="77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345" y="4207818"/>
              <a:ext cx="592678" cy="508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TextBox 86"/>
            <p:cNvSpPr txBox="1"/>
            <p:nvPr/>
          </p:nvSpPr>
          <p:spPr>
            <a:xfrm>
              <a:off x="4812764" y="4216498"/>
              <a:ext cx="11625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smtClean="0"/>
                <a:t>Октябрь  Ноябрь</a:t>
              </a:r>
              <a:endParaRPr lang="ru-RU" sz="1600" b="1" dirty="0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539552" y="4057130"/>
              <a:ext cx="393859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Рассмотрение проекта бюджета администрацией </a:t>
              </a:r>
            </a:p>
            <a:p>
              <a:pPr algn="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муниципального округа, внесение проекта бюджета в </a:t>
              </a:r>
            </a:p>
            <a:p>
              <a:pPr algn="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городскую Думу муниципального округа, рассмотрение проекта бюджета на заседаниях комиссий городской Думы муниципального округа 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632325" y="4667242"/>
            <a:ext cx="6079388" cy="1153972"/>
            <a:chOff x="2632325" y="4990760"/>
            <a:chExt cx="6079388" cy="1153972"/>
          </a:xfrm>
        </p:grpSpPr>
        <p:grpSp>
          <p:nvGrpSpPr>
            <p:cNvPr id="37" name="object 4"/>
            <p:cNvGrpSpPr/>
            <p:nvPr/>
          </p:nvGrpSpPr>
          <p:grpSpPr>
            <a:xfrm>
              <a:off x="2632325" y="4990760"/>
              <a:ext cx="6079388" cy="1153972"/>
              <a:chOff x="2898647" y="870203"/>
              <a:chExt cx="5628131" cy="1444751"/>
            </a:xfrm>
          </p:grpSpPr>
          <p:pic>
            <p:nvPicPr>
              <p:cNvPr id="40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98647" y="870203"/>
                <a:ext cx="5628131" cy="1444751"/>
              </a:xfrm>
              <a:prstGeom prst="rect">
                <a:avLst/>
              </a:prstGeom>
            </p:spPr>
          </p:pic>
          <p:sp>
            <p:nvSpPr>
              <p:cNvPr id="55" name="object 6"/>
              <p:cNvSpPr/>
              <p:nvPr/>
            </p:nvSpPr>
            <p:spPr>
              <a:xfrm>
                <a:off x="3208562" y="1077403"/>
                <a:ext cx="5140960" cy="1039494"/>
              </a:xfrm>
              <a:custGeom>
                <a:avLst/>
                <a:gdLst/>
                <a:ahLst/>
                <a:cxnLst/>
                <a:rect l="l" t="t" r="r" b="b"/>
                <a:pathLst>
                  <a:path w="5140959" h="1039494">
                    <a:moveTo>
                      <a:pt x="4620768" y="0"/>
                    </a:moveTo>
                    <a:lnTo>
                      <a:pt x="519684" y="0"/>
                    </a:lnTo>
                    <a:lnTo>
                      <a:pt x="472383" y="2123"/>
                    </a:lnTo>
                    <a:lnTo>
                      <a:pt x="426271" y="8372"/>
                    </a:lnTo>
                    <a:lnTo>
                      <a:pt x="381533" y="18563"/>
                    </a:lnTo>
                    <a:lnTo>
                      <a:pt x="338351" y="32512"/>
                    </a:lnTo>
                    <a:lnTo>
                      <a:pt x="296910" y="50035"/>
                    </a:lnTo>
                    <a:lnTo>
                      <a:pt x="257392" y="70950"/>
                    </a:lnTo>
                    <a:lnTo>
                      <a:pt x="219981" y="95073"/>
                    </a:lnTo>
                    <a:lnTo>
                      <a:pt x="184860" y="122221"/>
                    </a:lnTo>
                    <a:lnTo>
                      <a:pt x="152214" y="152209"/>
                    </a:lnTo>
                    <a:lnTo>
                      <a:pt x="122225" y="184855"/>
                    </a:lnTo>
                    <a:lnTo>
                      <a:pt x="95077" y="219975"/>
                    </a:lnTo>
                    <a:lnTo>
                      <a:pt x="70953" y="257386"/>
                    </a:lnTo>
                    <a:lnTo>
                      <a:pt x="50037" y="296904"/>
                    </a:lnTo>
                    <a:lnTo>
                      <a:pt x="32513" y="338346"/>
                    </a:lnTo>
                    <a:lnTo>
                      <a:pt x="18564" y="381529"/>
                    </a:lnTo>
                    <a:lnTo>
                      <a:pt x="8373" y="426268"/>
                    </a:lnTo>
                    <a:lnTo>
                      <a:pt x="2123" y="472381"/>
                    </a:lnTo>
                    <a:lnTo>
                      <a:pt x="0" y="519684"/>
                    </a:lnTo>
                    <a:lnTo>
                      <a:pt x="2123" y="566984"/>
                    </a:lnTo>
                    <a:lnTo>
                      <a:pt x="8373" y="613096"/>
                    </a:lnTo>
                    <a:lnTo>
                      <a:pt x="18564" y="657834"/>
                    </a:lnTo>
                    <a:lnTo>
                      <a:pt x="32513" y="701016"/>
                    </a:lnTo>
                    <a:lnTo>
                      <a:pt x="50037" y="742457"/>
                    </a:lnTo>
                    <a:lnTo>
                      <a:pt x="70953" y="781975"/>
                    </a:lnTo>
                    <a:lnTo>
                      <a:pt x="95077" y="819386"/>
                    </a:lnTo>
                    <a:lnTo>
                      <a:pt x="122225" y="854507"/>
                    </a:lnTo>
                    <a:lnTo>
                      <a:pt x="152214" y="887153"/>
                    </a:lnTo>
                    <a:lnTo>
                      <a:pt x="184860" y="917142"/>
                    </a:lnTo>
                    <a:lnTo>
                      <a:pt x="219981" y="944290"/>
                    </a:lnTo>
                    <a:lnTo>
                      <a:pt x="257392" y="968414"/>
                    </a:lnTo>
                    <a:lnTo>
                      <a:pt x="296910" y="989330"/>
                    </a:lnTo>
                    <a:lnTo>
                      <a:pt x="338351" y="1006854"/>
                    </a:lnTo>
                    <a:lnTo>
                      <a:pt x="381533" y="1020803"/>
                    </a:lnTo>
                    <a:lnTo>
                      <a:pt x="426271" y="1030994"/>
                    </a:lnTo>
                    <a:lnTo>
                      <a:pt x="472383" y="1037244"/>
                    </a:lnTo>
                    <a:lnTo>
                      <a:pt x="519684" y="1039368"/>
                    </a:lnTo>
                    <a:lnTo>
                      <a:pt x="4620768" y="1039368"/>
                    </a:lnTo>
                    <a:lnTo>
                      <a:pt x="4668068" y="1037244"/>
                    </a:lnTo>
                    <a:lnTo>
                      <a:pt x="4714180" y="1030994"/>
                    </a:lnTo>
                    <a:lnTo>
                      <a:pt x="4758918" y="1020803"/>
                    </a:lnTo>
                    <a:lnTo>
                      <a:pt x="4802100" y="1006854"/>
                    </a:lnTo>
                    <a:lnTo>
                      <a:pt x="4843541" y="989330"/>
                    </a:lnTo>
                    <a:lnTo>
                      <a:pt x="4883059" y="968414"/>
                    </a:lnTo>
                    <a:lnTo>
                      <a:pt x="4920470" y="944290"/>
                    </a:lnTo>
                    <a:lnTo>
                      <a:pt x="4955591" y="917142"/>
                    </a:lnTo>
                    <a:lnTo>
                      <a:pt x="4988237" y="887153"/>
                    </a:lnTo>
                    <a:lnTo>
                      <a:pt x="5018226" y="854507"/>
                    </a:lnTo>
                    <a:lnTo>
                      <a:pt x="5045374" y="819386"/>
                    </a:lnTo>
                    <a:lnTo>
                      <a:pt x="5069498" y="781975"/>
                    </a:lnTo>
                    <a:lnTo>
                      <a:pt x="5090414" y="742457"/>
                    </a:lnTo>
                    <a:lnTo>
                      <a:pt x="5107938" y="701016"/>
                    </a:lnTo>
                    <a:lnTo>
                      <a:pt x="5121887" y="657834"/>
                    </a:lnTo>
                    <a:lnTo>
                      <a:pt x="5132078" y="613096"/>
                    </a:lnTo>
                    <a:lnTo>
                      <a:pt x="5138328" y="566984"/>
                    </a:lnTo>
                    <a:lnTo>
                      <a:pt x="5140452" y="519684"/>
                    </a:lnTo>
                    <a:lnTo>
                      <a:pt x="5138328" y="472381"/>
                    </a:lnTo>
                    <a:lnTo>
                      <a:pt x="5132078" y="426268"/>
                    </a:lnTo>
                    <a:lnTo>
                      <a:pt x="5121887" y="381529"/>
                    </a:lnTo>
                    <a:lnTo>
                      <a:pt x="5107938" y="338346"/>
                    </a:lnTo>
                    <a:lnTo>
                      <a:pt x="5090414" y="296904"/>
                    </a:lnTo>
                    <a:lnTo>
                      <a:pt x="5069498" y="257386"/>
                    </a:lnTo>
                    <a:lnTo>
                      <a:pt x="5045374" y="219975"/>
                    </a:lnTo>
                    <a:lnTo>
                      <a:pt x="5018226" y="184855"/>
                    </a:lnTo>
                    <a:lnTo>
                      <a:pt x="4988237" y="152209"/>
                    </a:lnTo>
                    <a:lnTo>
                      <a:pt x="4955591" y="122221"/>
                    </a:lnTo>
                    <a:lnTo>
                      <a:pt x="4920470" y="95073"/>
                    </a:lnTo>
                    <a:lnTo>
                      <a:pt x="4883059" y="70950"/>
                    </a:lnTo>
                    <a:lnTo>
                      <a:pt x="4843541" y="50035"/>
                    </a:lnTo>
                    <a:lnTo>
                      <a:pt x="4802100" y="32512"/>
                    </a:lnTo>
                    <a:lnTo>
                      <a:pt x="4758918" y="18563"/>
                    </a:lnTo>
                    <a:lnTo>
                      <a:pt x="4714180" y="8372"/>
                    </a:lnTo>
                    <a:lnTo>
                      <a:pt x="4668068" y="2123"/>
                    </a:lnTo>
                    <a:lnTo>
                      <a:pt x="4620768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6" name="object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78095" y="1165859"/>
                <a:ext cx="3596639" cy="862583"/>
              </a:xfrm>
              <a:prstGeom prst="rect">
                <a:avLst/>
              </a:prstGeom>
            </p:spPr>
          </p:pic>
        </p:grpSp>
        <p:sp>
          <p:nvSpPr>
            <p:cNvPr id="94" name="Прямоугольник 93"/>
            <p:cNvSpPr/>
            <p:nvPr/>
          </p:nvSpPr>
          <p:spPr>
            <a:xfrm>
              <a:off x="4456668" y="5241829"/>
              <a:ext cx="39809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Принятие проекта бюджета городской Думой муниципального округа город Первомайск Нижегородской области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06" b="92562" l="9220" r="92908">
                          <a14:foregroundMark x1="25532" y1="77686" x2="25532" y2="77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145" y="5241829"/>
              <a:ext cx="592678" cy="508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6" name="TextBox 95"/>
            <p:cNvSpPr txBox="1"/>
            <p:nvPr/>
          </p:nvSpPr>
          <p:spPr>
            <a:xfrm>
              <a:off x="3459039" y="5350787"/>
              <a:ext cx="11625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Декабрь</a:t>
              </a:r>
              <a:endParaRPr lang="ru-RU" sz="16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6240" y="5558351"/>
            <a:ext cx="6132932" cy="1010472"/>
            <a:chOff x="176240" y="5881869"/>
            <a:chExt cx="6132932" cy="1010472"/>
          </a:xfrm>
        </p:grpSpPr>
        <p:grpSp>
          <p:nvGrpSpPr>
            <p:cNvPr id="119" name="object 4"/>
            <p:cNvGrpSpPr/>
            <p:nvPr/>
          </p:nvGrpSpPr>
          <p:grpSpPr>
            <a:xfrm rot="10800000">
              <a:off x="176240" y="5881869"/>
              <a:ext cx="6132932" cy="1010472"/>
              <a:chOff x="2898647" y="870203"/>
              <a:chExt cx="5628131" cy="1444751"/>
            </a:xfrm>
          </p:grpSpPr>
          <p:pic>
            <p:nvPicPr>
              <p:cNvPr id="120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98647" y="870203"/>
                <a:ext cx="5628131" cy="1444751"/>
              </a:xfrm>
              <a:prstGeom prst="rect">
                <a:avLst/>
              </a:prstGeom>
            </p:spPr>
          </p:pic>
          <p:sp>
            <p:nvSpPr>
              <p:cNvPr id="121" name="object 6"/>
              <p:cNvSpPr/>
              <p:nvPr/>
            </p:nvSpPr>
            <p:spPr>
              <a:xfrm>
                <a:off x="3142488" y="1072895"/>
                <a:ext cx="5140960" cy="1039494"/>
              </a:xfrm>
              <a:custGeom>
                <a:avLst/>
                <a:gdLst/>
                <a:ahLst/>
                <a:cxnLst/>
                <a:rect l="l" t="t" r="r" b="b"/>
                <a:pathLst>
                  <a:path w="5140959" h="1039494">
                    <a:moveTo>
                      <a:pt x="4620768" y="0"/>
                    </a:moveTo>
                    <a:lnTo>
                      <a:pt x="519684" y="0"/>
                    </a:lnTo>
                    <a:lnTo>
                      <a:pt x="472383" y="2123"/>
                    </a:lnTo>
                    <a:lnTo>
                      <a:pt x="426271" y="8372"/>
                    </a:lnTo>
                    <a:lnTo>
                      <a:pt x="381533" y="18563"/>
                    </a:lnTo>
                    <a:lnTo>
                      <a:pt x="338351" y="32512"/>
                    </a:lnTo>
                    <a:lnTo>
                      <a:pt x="296910" y="50035"/>
                    </a:lnTo>
                    <a:lnTo>
                      <a:pt x="257392" y="70950"/>
                    </a:lnTo>
                    <a:lnTo>
                      <a:pt x="219981" y="95073"/>
                    </a:lnTo>
                    <a:lnTo>
                      <a:pt x="184860" y="122221"/>
                    </a:lnTo>
                    <a:lnTo>
                      <a:pt x="152214" y="152209"/>
                    </a:lnTo>
                    <a:lnTo>
                      <a:pt x="122225" y="184855"/>
                    </a:lnTo>
                    <a:lnTo>
                      <a:pt x="95077" y="219975"/>
                    </a:lnTo>
                    <a:lnTo>
                      <a:pt x="70953" y="257386"/>
                    </a:lnTo>
                    <a:lnTo>
                      <a:pt x="50037" y="296904"/>
                    </a:lnTo>
                    <a:lnTo>
                      <a:pt x="32513" y="338346"/>
                    </a:lnTo>
                    <a:lnTo>
                      <a:pt x="18564" y="381529"/>
                    </a:lnTo>
                    <a:lnTo>
                      <a:pt x="8373" y="426268"/>
                    </a:lnTo>
                    <a:lnTo>
                      <a:pt x="2123" y="472381"/>
                    </a:lnTo>
                    <a:lnTo>
                      <a:pt x="0" y="519684"/>
                    </a:lnTo>
                    <a:lnTo>
                      <a:pt x="2123" y="566984"/>
                    </a:lnTo>
                    <a:lnTo>
                      <a:pt x="8373" y="613096"/>
                    </a:lnTo>
                    <a:lnTo>
                      <a:pt x="18564" y="657834"/>
                    </a:lnTo>
                    <a:lnTo>
                      <a:pt x="32513" y="701016"/>
                    </a:lnTo>
                    <a:lnTo>
                      <a:pt x="50037" y="742457"/>
                    </a:lnTo>
                    <a:lnTo>
                      <a:pt x="70953" y="781975"/>
                    </a:lnTo>
                    <a:lnTo>
                      <a:pt x="95077" y="819386"/>
                    </a:lnTo>
                    <a:lnTo>
                      <a:pt x="122225" y="854507"/>
                    </a:lnTo>
                    <a:lnTo>
                      <a:pt x="152214" y="887153"/>
                    </a:lnTo>
                    <a:lnTo>
                      <a:pt x="184860" y="917142"/>
                    </a:lnTo>
                    <a:lnTo>
                      <a:pt x="219981" y="944290"/>
                    </a:lnTo>
                    <a:lnTo>
                      <a:pt x="257392" y="968414"/>
                    </a:lnTo>
                    <a:lnTo>
                      <a:pt x="296910" y="989330"/>
                    </a:lnTo>
                    <a:lnTo>
                      <a:pt x="338351" y="1006854"/>
                    </a:lnTo>
                    <a:lnTo>
                      <a:pt x="381533" y="1020803"/>
                    </a:lnTo>
                    <a:lnTo>
                      <a:pt x="426271" y="1030994"/>
                    </a:lnTo>
                    <a:lnTo>
                      <a:pt x="472383" y="1037244"/>
                    </a:lnTo>
                    <a:lnTo>
                      <a:pt x="519684" y="1039368"/>
                    </a:lnTo>
                    <a:lnTo>
                      <a:pt x="4620768" y="1039368"/>
                    </a:lnTo>
                    <a:lnTo>
                      <a:pt x="4668068" y="1037244"/>
                    </a:lnTo>
                    <a:lnTo>
                      <a:pt x="4714180" y="1030994"/>
                    </a:lnTo>
                    <a:lnTo>
                      <a:pt x="4758918" y="1020803"/>
                    </a:lnTo>
                    <a:lnTo>
                      <a:pt x="4802100" y="1006854"/>
                    </a:lnTo>
                    <a:lnTo>
                      <a:pt x="4843541" y="989330"/>
                    </a:lnTo>
                    <a:lnTo>
                      <a:pt x="4883059" y="968414"/>
                    </a:lnTo>
                    <a:lnTo>
                      <a:pt x="4920470" y="944290"/>
                    </a:lnTo>
                    <a:lnTo>
                      <a:pt x="4955591" y="917142"/>
                    </a:lnTo>
                    <a:lnTo>
                      <a:pt x="4988237" y="887153"/>
                    </a:lnTo>
                    <a:lnTo>
                      <a:pt x="5018226" y="854507"/>
                    </a:lnTo>
                    <a:lnTo>
                      <a:pt x="5045374" y="819386"/>
                    </a:lnTo>
                    <a:lnTo>
                      <a:pt x="5069498" y="781975"/>
                    </a:lnTo>
                    <a:lnTo>
                      <a:pt x="5090414" y="742457"/>
                    </a:lnTo>
                    <a:lnTo>
                      <a:pt x="5107938" y="701016"/>
                    </a:lnTo>
                    <a:lnTo>
                      <a:pt x="5121887" y="657834"/>
                    </a:lnTo>
                    <a:lnTo>
                      <a:pt x="5132078" y="613096"/>
                    </a:lnTo>
                    <a:lnTo>
                      <a:pt x="5138328" y="566984"/>
                    </a:lnTo>
                    <a:lnTo>
                      <a:pt x="5140452" y="519684"/>
                    </a:lnTo>
                    <a:lnTo>
                      <a:pt x="5138328" y="472381"/>
                    </a:lnTo>
                    <a:lnTo>
                      <a:pt x="5132078" y="426268"/>
                    </a:lnTo>
                    <a:lnTo>
                      <a:pt x="5121887" y="381529"/>
                    </a:lnTo>
                    <a:lnTo>
                      <a:pt x="5107938" y="338346"/>
                    </a:lnTo>
                    <a:lnTo>
                      <a:pt x="5090414" y="296904"/>
                    </a:lnTo>
                    <a:lnTo>
                      <a:pt x="5069498" y="257386"/>
                    </a:lnTo>
                    <a:lnTo>
                      <a:pt x="5045374" y="219975"/>
                    </a:lnTo>
                    <a:lnTo>
                      <a:pt x="5018226" y="184855"/>
                    </a:lnTo>
                    <a:lnTo>
                      <a:pt x="4988237" y="152209"/>
                    </a:lnTo>
                    <a:lnTo>
                      <a:pt x="4955591" y="122221"/>
                    </a:lnTo>
                    <a:lnTo>
                      <a:pt x="4920470" y="95073"/>
                    </a:lnTo>
                    <a:lnTo>
                      <a:pt x="4883059" y="70950"/>
                    </a:lnTo>
                    <a:lnTo>
                      <a:pt x="4843541" y="50035"/>
                    </a:lnTo>
                    <a:lnTo>
                      <a:pt x="4802100" y="32512"/>
                    </a:lnTo>
                    <a:lnTo>
                      <a:pt x="4758918" y="18563"/>
                    </a:lnTo>
                    <a:lnTo>
                      <a:pt x="4714180" y="8372"/>
                    </a:lnTo>
                    <a:lnTo>
                      <a:pt x="4668068" y="2123"/>
                    </a:lnTo>
                    <a:lnTo>
                      <a:pt x="4620768" y="0"/>
                    </a:lnTo>
                    <a:close/>
                  </a:path>
                </a:pathLst>
              </a:custGeom>
              <a:solidFill>
                <a:srgbClr val="FF53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2" name="object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78095" y="1165859"/>
                <a:ext cx="3596639" cy="862583"/>
              </a:xfrm>
              <a:prstGeom prst="rect">
                <a:avLst/>
              </a:prstGeom>
            </p:spPr>
          </p:pic>
        </p:grpSp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06" b="92562" l="9220" r="92908">
                          <a14:foregroundMark x1="25532" y1="77686" x2="25532" y2="77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345" y="6051809"/>
              <a:ext cx="592678" cy="508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" name="TextBox 123"/>
            <p:cNvSpPr txBox="1"/>
            <p:nvPr/>
          </p:nvSpPr>
          <p:spPr>
            <a:xfrm>
              <a:off x="4783473" y="6144732"/>
              <a:ext cx="11705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Январь</a:t>
              </a:r>
              <a:endParaRPr lang="ru-RU" sz="1600" b="1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969835" y="6051809"/>
              <a:ext cx="34294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Вступление в силу решения о бюджете муниципального округа</a:t>
              </a:r>
              <a:endPara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Заголовок 1"/>
          <p:cNvSpPr txBox="1">
            <a:spLocks/>
          </p:cNvSpPr>
          <p:nvPr/>
        </p:nvSpPr>
        <p:spPr>
          <a:xfrm>
            <a:off x="440664" y="22801"/>
            <a:ext cx="883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3200" dirty="0">
                <a:solidFill>
                  <a:srgbClr val="002060"/>
                </a:solidFill>
              </a:rPr>
              <a:t>Как происходит составление проекта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87978450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1295" y="1167852"/>
            <a:ext cx="52227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организуются и проводятся с целью выявления мнения населения по проекту бюджета округа на очередной финансовый год и плановый период.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6647" y="2768137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Каждый житель вправе высказать свое мнение, задать вопросы, представить письменные предложения и замечания для включения их 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протокол проведения публичных слушаний.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653136"/>
            <a:ext cx="778894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публичных слушаний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заключение, в котором отражаются выраженные позиции жителей муниципального округа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2093" cy="765965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41920" y="54765"/>
            <a:ext cx="883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4000" dirty="0">
                <a:solidFill>
                  <a:srgbClr val="002060"/>
                </a:solidFill>
              </a:rPr>
              <a:t>Что такое публичные слушания?</a:t>
            </a:r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4" y="1699680"/>
            <a:ext cx="3009739" cy="21369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8870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Группа 92"/>
          <p:cNvGrpSpPr/>
          <p:nvPr/>
        </p:nvGrpSpPr>
        <p:grpSpPr>
          <a:xfrm>
            <a:off x="0" y="8966"/>
            <a:ext cx="9042784" cy="6813375"/>
            <a:chOff x="0" y="1"/>
            <a:chExt cx="9042784" cy="6813375"/>
          </a:xfrm>
        </p:grpSpPr>
        <p:sp>
          <p:nvSpPr>
            <p:cNvPr id="94" name="Овал 93"/>
            <p:cNvSpPr/>
            <p:nvPr/>
          </p:nvSpPr>
          <p:spPr>
            <a:xfrm>
              <a:off x="8388424" y="6525344"/>
              <a:ext cx="654360" cy="288032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  <p:grpSp>
          <p:nvGrpSpPr>
            <p:cNvPr id="95" name="Группа 94"/>
            <p:cNvGrpSpPr/>
            <p:nvPr/>
          </p:nvGrpSpPr>
          <p:grpSpPr>
            <a:xfrm>
              <a:off x="0" y="1"/>
              <a:ext cx="8604448" cy="6459552"/>
              <a:chOff x="0" y="1"/>
              <a:chExt cx="8604448" cy="6459552"/>
            </a:xfrm>
          </p:grpSpPr>
          <p:grpSp>
            <p:nvGrpSpPr>
              <p:cNvPr id="96" name="Группа 95"/>
              <p:cNvGrpSpPr/>
              <p:nvPr/>
            </p:nvGrpSpPr>
            <p:grpSpPr>
              <a:xfrm>
                <a:off x="809910" y="1159685"/>
                <a:ext cx="7794538" cy="5299868"/>
                <a:chOff x="925915" y="1325829"/>
                <a:chExt cx="7534518" cy="4197654"/>
              </a:xfrm>
            </p:grpSpPr>
            <p:grpSp>
              <p:nvGrpSpPr>
                <p:cNvPr id="98" name="Группа 97"/>
                <p:cNvGrpSpPr/>
                <p:nvPr/>
              </p:nvGrpSpPr>
              <p:grpSpPr>
                <a:xfrm>
                  <a:off x="925915" y="1325829"/>
                  <a:ext cx="7534518" cy="4197654"/>
                  <a:chOff x="925914" y="1325828"/>
                  <a:chExt cx="10350171" cy="4475390"/>
                </a:xfrm>
              </p:grpSpPr>
              <p:sp>
                <p:nvSpPr>
                  <p:cNvPr id="106" name="Isosceles Triangle 6">
                    <a:extLst>
                      <a:ext uri="{FF2B5EF4-FFF2-40B4-BE49-F238E27FC236}">
                        <a16:creationId xmlns:a16="http://schemas.microsoft.com/office/drawing/2014/main" xmlns="" id="{E7CE8066-2C50-4BDD-97C8-BBE761066BBC}"/>
                      </a:ext>
                    </a:extLst>
                  </p:cNvPr>
                  <p:cNvSpPr/>
                  <p:nvPr/>
                </p:nvSpPr>
                <p:spPr>
                  <a:xfrm rot="3600000" flipV="1">
                    <a:off x="5737802" y="2391407"/>
                    <a:ext cx="215626" cy="133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52" h="266261">
                        <a:moveTo>
                          <a:pt x="261032" y="0"/>
                        </a:moveTo>
                        <a:lnTo>
                          <a:pt x="431252" y="266261"/>
                        </a:lnTo>
                        <a:lnTo>
                          <a:pt x="0" y="150707"/>
                        </a:lnTo>
                        <a:close/>
                      </a:path>
                    </a:pathLst>
                  </a:cu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50800" dir="5400000" algn="ctr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7" name="Isosceles Triangle 6">
                    <a:extLst>
                      <a:ext uri="{FF2B5EF4-FFF2-40B4-BE49-F238E27FC236}">
                        <a16:creationId xmlns:a16="http://schemas.microsoft.com/office/drawing/2014/main" xmlns="" id="{5AD76CAE-C774-491B-B466-ABE0E72B40BA}"/>
                      </a:ext>
                    </a:extLst>
                  </p:cNvPr>
                  <p:cNvSpPr/>
                  <p:nvPr/>
                </p:nvSpPr>
                <p:spPr>
                  <a:xfrm rot="18000000">
                    <a:off x="5743440" y="4559743"/>
                    <a:ext cx="215626" cy="133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52" h="266261">
                        <a:moveTo>
                          <a:pt x="261032" y="0"/>
                        </a:moveTo>
                        <a:lnTo>
                          <a:pt x="431252" y="266261"/>
                        </a:lnTo>
                        <a:lnTo>
                          <a:pt x="0" y="150707"/>
                        </a:lnTo>
                        <a:close/>
                      </a:path>
                    </a:pathLst>
                  </a:custGeom>
                  <a:solidFill>
                    <a:srgbClr val="FFC000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50800" dir="5400000" algn="ctr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8" name="Rectangle 4">
                    <a:extLst>
                      <a:ext uri="{FF2B5EF4-FFF2-40B4-BE49-F238E27FC236}">
                        <a16:creationId xmlns:a16="http://schemas.microsoft.com/office/drawing/2014/main" xmlns="" id="{4E191D03-53A3-45E7-A6BF-D36C2FEAB066}"/>
                      </a:ext>
                    </a:extLst>
                  </p:cNvPr>
                  <p:cNvSpPr/>
                  <p:nvPr/>
                </p:nvSpPr>
                <p:spPr>
                  <a:xfrm>
                    <a:off x="1046500" y="3586508"/>
                    <a:ext cx="4787999" cy="1980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" name="Pentagon 34">
                    <a:extLst>
                      <a:ext uri="{FF2B5EF4-FFF2-40B4-BE49-F238E27FC236}">
                        <a16:creationId xmlns:a16="http://schemas.microsoft.com/office/drawing/2014/main" xmlns="" id="{E04AA2DC-D97B-4894-BBC5-93BFC533AAA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399164" y="3584959"/>
                    <a:ext cx="1570374" cy="991548"/>
                  </a:xfrm>
                  <a:prstGeom prst="homePlate">
                    <a:avLst/>
                  </a:prstGeom>
                  <a:gradFill>
                    <a:gsLst>
                      <a:gs pos="12000">
                        <a:srgbClr val="DAA600"/>
                      </a:gs>
                      <a:gs pos="2000">
                        <a:srgbClr val="FFE89F"/>
                      </a:gs>
                      <a:gs pos="45448">
                        <a:srgbClr val="FFC50D"/>
                      </a:gs>
                      <a:gs pos="88000">
                        <a:srgbClr val="FFC91D"/>
                      </a:gs>
                      <a:gs pos="100000">
                        <a:srgbClr val="FFE48F"/>
                      </a:gs>
                    </a:gsLst>
                    <a:lin ang="5400000" scaled="0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0" name="Isosceles Triangle 6">
                    <a:extLst>
                      <a:ext uri="{FF2B5EF4-FFF2-40B4-BE49-F238E27FC236}">
                        <a16:creationId xmlns:a16="http://schemas.microsoft.com/office/drawing/2014/main" xmlns="" id="{8704D2E6-C029-41C0-AF86-31C444879ECF}"/>
                      </a:ext>
                    </a:extLst>
                  </p:cNvPr>
                  <p:cNvSpPr/>
                  <p:nvPr/>
                </p:nvSpPr>
                <p:spPr>
                  <a:xfrm rot="14400000" flipV="1">
                    <a:off x="6233688" y="4559744"/>
                    <a:ext cx="215626" cy="133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52" h="266261">
                        <a:moveTo>
                          <a:pt x="261032" y="0"/>
                        </a:moveTo>
                        <a:lnTo>
                          <a:pt x="431252" y="266261"/>
                        </a:lnTo>
                        <a:lnTo>
                          <a:pt x="0" y="150707"/>
                        </a:lnTo>
                        <a:close/>
                      </a:path>
                    </a:pathLst>
                  </a:custGeom>
                  <a:solidFill>
                    <a:srgbClr val="A5A5A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50800" dir="5400000" algn="ctr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1" name="Rectangle 7">
                    <a:extLst>
                      <a:ext uri="{FF2B5EF4-FFF2-40B4-BE49-F238E27FC236}">
                        <a16:creationId xmlns:a16="http://schemas.microsoft.com/office/drawing/2014/main" xmlns="" id="{CFA824E4-74AA-4295-BC78-1AFE4A132058}"/>
                      </a:ext>
                    </a:extLst>
                  </p:cNvPr>
                  <p:cNvSpPr/>
                  <p:nvPr/>
                </p:nvSpPr>
                <p:spPr>
                  <a:xfrm flipV="1">
                    <a:off x="6322461" y="3652775"/>
                    <a:ext cx="4788000" cy="1980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2" name="Pentagon 37">
                    <a:extLst>
                      <a:ext uri="{FF2B5EF4-FFF2-40B4-BE49-F238E27FC236}">
                        <a16:creationId xmlns:a16="http://schemas.microsoft.com/office/drawing/2014/main" xmlns="" id="{398E7196-C137-4119-8AA7-305C33D57361}"/>
                      </a:ext>
                    </a:extLst>
                  </p:cNvPr>
                  <p:cNvSpPr/>
                  <p:nvPr/>
                </p:nvSpPr>
                <p:spPr>
                  <a:xfrm flipV="1">
                    <a:off x="6223216" y="3584960"/>
                    <a:ext cx="1570374" cy="991548"/>
                  </a:xfrm>
                  <a:prstGeom prst="homePlate">
                    <a:avLst/>
                  </a:prstGeom>
                  <a:gradFill>
                    <a:gsLst>
                      <a:gs pos="12000">
                        <a:srgbClr val="2A6F27"/>
                      </a:gs>
                      <a:gs pos="2000">
                        <a:srgbClr val="BADAA6"/>
                      </a:gs>
                      <a:gs pos="53000">
                        <a:srgbClr val="5E903C"/>
                      </a:gs>
                      <a:gs pos="88000">
                        <a:srgbClr val="91C36F"/>
                      </a:gs>
                      <a:gs pos="100000">
                        <a:srgbClr val="D3E8C6"/>
                      </a:gs>
                    </a:gsLst>
                    <a:lin ang="5400000" scaled="0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3" name="Rectangle 9">
                    <a:extLst>
                      <a:ext uri="{FF2B5EF4-FFF2-40B4-BE49-F238E27FC236}">
                        <a16:creationId xmlns:a16="http://schemas.microsoft.com/office/drawing/2014/main" xmlns="" id="{1E682433-501A-4A36-960D-23DE6CBB5DEA}"/>
                      </a:ext>
                    </a:extLst>
                  </p:cNvPr>
                  <p:cNvSpPr/>
                  <p:nvPr/>
                </p:nvSpPr>
                <p:spPr>
                  <a:xfrm flipV="1">
                    <a:off x="1040860" y="1451502"/>
                    <a:ext cx="4788000" cy="1980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4" name="Isosceles Triangle 6">
                    <a:extLst>
                      <a:ext uri="{FF2B5EF4-FFF2-40B4-BE49-F238E27FC236}">
                        <a16:creationId xmlns:a16="http://schemas.microsoft.com/office/drawing/2014/main" xmlns="" id="{EB044BAF-A56B-41F6-9EF1-C7FD6F1F8476}"/>
                      </a:ext>
                    </a:extLst>
                  </p:cNvPr>
                  <p:cNvSpPr/>
                  <p:nvPr/>
                </p:nvSpPr>
                <p:spPr>
                  <a:xfrm rot="7200000">
                    <a:off x="6228048" y="2391408"/>
                    <a:ext cx="215626" cy="133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52" h="266261">
                        <a:moveTo>
                          <a:pt x="261032" y="0"/>
                        </a:moveTo>
                        <a:lnTo>
                          <a:pt x="431252" y="266261"/>
                        </a:lnTo>
                        <a:lnTo>
                          <a:pt x="0" y="150707"/>
                        </a:lnTo>
                        <a:close/>
                      </a:path>
                    </a:pathLst>
                  </a:custGeom>
                  <a:solidFill>
                    <a:srgbClr val="ED7D31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50800" dir="5400000" algn="ctr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" name="Rectangle 11">
                    <a:extLst>
                      <a:ext uri="{FF2B5EF4-FFF2-40B4-BE49-F238E27FC236}">
                        <a16:creationId xmlns:a16="http://schemas.microsoft.com/office/drawing/2014/main" xmlns="" id="{980189F1-9A3F-4534-B530-010EBFA915E4}"/>
                      </a:ext>
                    </a:extLst>
                  </p:cNvPr>
                  <p:cNvSpPr/>
                  <p:nvPr/>
                </p:nvSpPr>
                <p:spPr>
                  <a:xfrm>
                    <a:off x="6354721" y="1455355"/>
                    <a:ext cx="4788000" cy="1980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6" name="Pentagon 41">
                    <a:extLst>
                      <a:ext uri="{FF2B5EF4-FFF2-40B4-BE49-F238E27FC236}">
                        <a16:creationId xmlns:a16="http://schemas.microsoft.com/office/drawing/2014/main" xmlns="" id="{E7F90C88-688C-48E0-9AE4-EB94B6AB5936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4393524" y="2507770"/>
                    <a:ext cx="1570374" cy="991548"/>
                  </a:xfrm>
                  <a:prstGeom prst="homePlate">
                    <a:avLst/>
                  </a:prstGeom>
                  <a:gradFill>
                    <a:gsLst>
                      <a:gs pos="13000">
                        <a:srgbClr val="7030A0"/>
                      </a:gs>
                      <a:gs pos="2000">
                        <a:srgbClr val="E1CCF0"/>
                      </a:gs>
                      <a:gs pos="45448">
                        <a:srgbClr val="9954CC"/>
                      </a:gs>
                      <a:gs pos="88000">
                        <a:srgbClr val="9F5FCF"/>
                      </a:gs>
                      <a:gs pos="100000">
                        <a:srgbClr val="DAC2EC"/>
                      </a:gs>
                    </a:gsLst>
                    <a:lin ang="5400000" scaled="0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7" name="Pentagon 42">
                    <a:extLst>
                      <a:ext uri="{FF2B5EF4-FFF2-40B4-BE49-F238E27FC236}">
                        <a16:creationId xmlns:a16="http://schemas.microsoft.com/office/drawing/2014/main" xmlns="" id="{F0A45BF4-890D-4CBD-B601-20A4AD98193E}"/>
                      </a:ext>
                    </a:extLst>
                  </p:cNvPr>
                  <p:cNvSpPr/>
                  <p:nvPr/>
                </p:nvSpPr>
                <p:spPr>
                  <a:xfrm>
                    <a:off x="6217578" y="2507771"/>
                    <a:ext cx="1570374" cy="991548"/>
                  </a:xfrm>
                  <a:prstGeom prst="homePlate">
                    <a:avLst/>
                  </a:prstGeom>
                  <a:gradFill>
                    <a:gsLst>
                      <a:gs pos="12000">
                        <a:srgbClr val="D76213"/>
                      </a:gs>
                      <a:gs pos="2000">
                        <a:srgbClr val="F7C7A7"/>
                      </a:gs>
                      <a:gs pos="45448">
                        <a:srgbClr val="EE7E32"/>
                      </a:gs>
                      <a:gs pos="88000">
                        <a:srgbClr val="F29B60"/>
                      </a:gs>
                      <a:gs pos="100000">
                        <a:srgbClr val="F9D3B9"/>
                      </a:gs>
                    </a:gsLst>
                    <a:lin ang="5400000" scaled="0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xmlns="" id="{8CDDA783-E799-4BEB-8559-8E861429B58F}"/>
                      </a:ext>
                    </a:extLst>
                  </p:cNvPr>
                  <p:cNvSpPr txBox="1"/>
                  <p:nvPr/>
                </p:nvSpPr>
                <p:spPr>
                  <a:xfrm>
                    <a:off x="5015882" y="2496229"/>
                    <a:ext cx="812573" cy="10828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6000" b="1" kern="0" dirty="0">
                      <a:solidFill>
                        <a:sysClr val="window" lastClr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xmlns="" id="{B043D021-343F-40DE-BA89-0DDB30ECE401}"/>
                      </a:ext>
                    </a:extLst>
                  </p:cNvPr>
                  <p:cNvSpPr txBox="1"/>
                  <p:nvPr/>
                </p:nvSpPr>
                <p:spPr>
                  <a:xfrm>
                    <a:off x="6372785" y="2496229"/>
                    <a:ext cx="812573" cy="10828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6000" b="1" kern="0" dirty="0">
                      <a:solidFill>
                        <a:sysClr val="window" lastClr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xmlns="" id="{851CBD40-A81C-4EB3-8750-DDC95D1EFDCA}"/>
                      </a:ext>
                    </a:extLst>
                  </p:cNvPr>
                  <p:cNvSpPr txBox="1"/>
                  <p:nvPr/>
                </p:nvSpPr>
                <p:spPr>
                  <a:xfrm>
                    <a:off x="6192934" y="3904319"/>
                    <a:ext cx="1492772" cy="4265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altLang="ko-KR" sz="2000" b="1" kern="0" dirty="0">
                        <a:solidFill>
                          <a:sysClr val="window" lastClr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ШАГ</a:t>
                    </a:r>
                    <a:r>
                      <a:rPr lang="ru-RU" altLang="ko-KR" sz="2000" b="1" kern="0" dirty="0">
                        <a:solidFill>
                          <a:sysClr val="window" lastClr="FFFFFF"/>
                        </a:solidFill>
                        <a:cs typeface="Arial" pitchFamily="34" charset="0"/>
                      </a:rPr>
                      <a:t> 4</a:t>
                    </a:r>
                    <a:endParaRPr lang="ko-KR" altLang="en-US" sz="2000" b="1" kern="0" dirty="0">
                      <a:solidFill>
                        <a:sysClr val="window" lastClr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xmlns="" id="{E6496498-7BF6-4253-8BAE-39F8D958A6F7}"/>
                      </a:ext>
                    </a:extLst>
                  </p:cNvPr>
                  <p:cNvSpPr txBox="1"/>
                  <p:nvPr/>
                </p:nvSpPr>
                <p:spPr>
                  <a:xfrm>
                    <a:off x="1498054" y="4183239"/>
                    <a:ext cx="2880004" cy="2953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1200" kern="0" dirty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xmlns="" id="{40879CD8-6B65-4EF0-AD4C-0CA7493E2C97}"/>
                      </a:ext>
                    </a:extLst>
                  </p:cNvPr>
                  <p:cNvSpPr txBox="1"/>
                  <p:nvPr/>
                </p:nvSpPr>
                <p:spPr>
                  <a:xfrm>
                    <a:off x="8175516" y="1586144"/>
                    <a:ext cx="2872711" cy="3937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b="1" kern="0" dirty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23" name="Right Triangle 30">
                    <a:extLst>
                      <a:ext uri="{FF2B5EF4-FFF2-40B4-BE49-F238E27FC236}">
                        <a16:creationId xmlns:a16="http://schemas.microsoft.com/office/drawing/2014/main" xmlns="" id="{F0BE880E-A1B2-441A-B69E-48CC871BCB9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5914" y="1325828"/>
                    <a:ext cx="914400" cy="914400"/>
                  </a:xfrm>
                  <a:prstGeom prst="rtTriangle">
                    <a:avLst/>
                  </a:prstGeom>
                  <a:gradFill>
                    <a:gsLst>
                      <a:gs pos="13000">
                        <a:srgbClr val="7030A0"/>
                      </a:gs>
                      <a:gs pos="2000">
                        <a:srgbClr val="E1CCF0"/>
                      </a:gs>
                      <a:gs pos="45448">
                        <a:srgbClr val="9954CC"/>
                      </a:gs>
                      <a:gs pos="88000">
                        <a:srgbClr val="9F5FCF"/>
                      </a:gs>
                      <a:gs pos="100000">
                        <a:srgbClr val="DAC2EC"/>
                      </a:gs>
                    </a:gsLst>
                    <a:lin ang="5400000" scaled="0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4" name="Right Triangle 31">
                    <a:extLst>
                      <a:ext uri="{FF2B5EF4-FFF2-40B4-BE49-F238E27FC236}">
                        <a16:creationId xmlns:a16="http://schemas.microsoft.com/office/drawing/2014/main" xmlns="" id="{76427FF4-F2E1-480A-9AF0-9115C3ADAC7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361685" y="4886818"/>
                    <a:ext cx="914400" cy="914400"/>
                  </a:xfrm>
                  <a:prstGeom prst="rtTriangle">
                    <a:avLst/>
                  </a:prstGeom>
                  <a:gradFill>
                    <a:gsLst>
                      <a:gs pos="12000">
                        <a:srgbClr val="2A6F27"/>
                      </a:gs>
                      <a:gs pos="2000">
                        <a:srgbClr val="BADAA6"/>
                      </a:gs>
                      <a:gs pos="53000">
                        <a:srgbClr val="5E903C"/>
                      </a:gs>
                      <a:gs pos="88000">
                        <a:srgbClr val="91C36F"/>
                      </a:gs>
                      <a:gs pos="100000">
                        <a:srgbClr val="D3E8C6"/>
                      </a:gs>
                    </a:gsLst>
                    <a:lin ang="5400000" scaled="0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5" name="Right Triangle 32">
                    <a:extLst>
                      <a:ext uri="{FF2B5EF4-FFF2-40B4-BE49-F238E27FC236}">
                        <a16:creationId xmlns:a16="http://schemas.microsoft.com/office/drawing/2014/main" xmlns="" id="{EFEF72E6-193C-46B3-9D28-EA9EB62AA28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361685" y="1325828"/>
                    <a:ext cx="914400" cy="914400"/>
                  </a:xfrm>
                  <a:prstGeom prst="rtTriangle">
                    <a:avLst/>
                  </a:prstGeom>
                  <a:gradFill>
                    <a:gsLst>
                      <a:gs pos="12000">
                        <a:srgbClr val="D76213"/>
                      </a:gs>
                      <a:gs pos="2000">
                        <a:srgbClr val="F7C7A7"/>
                      </a:gs>
                      <a:gs pos="45448">
                        <a:srgbClr val="EE7E32"/>
                      </a:gs>
                      <a:gs pos="88000">
                        <a:srgbClr val="F29B60"/>
                      </a:gs>
                      <a:gs pos="100000">
                        <a:srgbClr val="F9D3B9"/>
                      </a:gs>
                    </a:gsLst>
                    <a:lin ang="5400000" scaled="0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6" name="Right Triangle 33">
                    <a:extLst>
                      <a:ext uri="{FF2B5EF4-FFF2-40B4-BE49-F238E27FC236}">
                        <a16:creationId xmlns:a16="http://schemas.microsoft.com/office/drawing/2014/main" xmlns="" id="{06D22737-AF20-4D5D-B682-834C1B4205BC}"/>
                      </a:ext>
                    </a:extLst>
                  </p:cNvPr>
                  <p:cNvSpPr/>
                  <p:nvPr/>
                </p:nvSpPr>
                <p:spPr>
                  <a:xfrm>
                    <a:off x="925914" y="4886818"/>
                    <a:ext cx="914400" cy="914400"/>
                  </a:xfrm>
                  <a:prstGeom prst="rtTriangle">
                    <a:avLst/>
                  </a:prstGeom>
                  <a:gradFill>
                    <a:gsLst>
                      <a:gs pos="12000">
                        <a:srgbClr val="DAA600"/>
                      </a:gs>
                      <a:gs pos="2000">
                        <a:srgbClr val="FFE89F"/>
                      </a:gs>
                      <a:gs pos="45448">
                        <a:srgbClr val="FFC50D"/>
                      </a:gs>
                      <a:gs pos="88000">
                        <a:srgbClr val="FFC91D"/>
                      </a:gs>
                      <a:gs pos="100000">
                        <a:srgbClr val="FFE48F"/>
                      </a:gs>
                    </a:gsLst>
                    <a:lin ang="5400000" scaled="0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99" name="Прямоугольник 98"/>
                <p:cNvSpPr/>
                <p:nvPr/>
              </p:nvSpPr>
              <p:spPr>
                <a:xfrm>
                  <a:off x="1258738" y="1695626"/>
                  <a:ext cx="2521174" cy="14138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200" b="1" kern="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Ознакомление с проектом бюджета муниципального округа город Первомайск</a:t>
                  </a:r>
                  <a:endParaRPr lang="ru-RU" sz="2200" b="1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" name="Прямоугольник 99"/>
                <p:cNvSpPr/>
                <p:nvPr/>
              </p:nvSpPr>
              <p:spPr>
                <a:xfrm>
                  <a:off x="1082211" y="3884109"/>
                  <a:ext cx="2681781" cy="8775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200" b="1" kern="0" dirty="0" smtClean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Подготовка замечаний и предложений</a:t>
                  </a:r>
                  <a:endParaRPr lang="ru-RU" sz="2200" b="1" kern="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1" name="Прямоугольник 100"/>
                <p:cNvSpPr/>
                <p:nvPr/>
              </p:nvSpPr>
              <p:spPr>
                <a:xfrm>
                  <a:off x="3644331" y="2746762"/>
                  <a:ext cx="100861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altLang="ko-KR" sz="2000" b="1" kern="0" dirty="0">
                      <a:solidFill>
                        <a:sysClr val="window" lastClr="FFFFFF"/>
                      </a:solidFill>
                      <a:latin typeface="Times New Roman" pitchFamily="18" charset="0"/>
                      <a:cs typeface="Times New Roman" pitchFamily="18" charset="0"/>
                    </a:rPr>
                    <a:t>ШАГ</a:t>
                  </a:r>
                  <a:r>
                    <a:rPr lang="ru-RU" altLang="ko-KR" sz="2000" b="1" kern="0" dirty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altLang="ko-KR" sz="2000" b="1" kern="0" dirty="0">
                      <a:solidFill>
                        <a:sysClr val="window" lastClr="FFFFFF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ko-KR" altLang="en-US" sz="2000" b="1" kern="0" dirty="0">
                    <a:solidFill>
                      <a:sysClr val="window" lastClr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2" name="Прямоугольник 101"/>
                <p:cNvSpPr/>
                <p:nvPr/>
              </p:nvSpPr>
              <p:spPr>
                <a:xfrm>
                  <a:off x="3633911" y="3725104"/>
                  <a:ext cx="102944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altLang="ko-KR" sz="2000" b="1" kern="0" dirty="0">
                      <a:solidFill>
                        <a:sysClr val="window" lastClr="FFFFFF"/>
                      </a:solidFill>
                      <a:latin typeface="Times New Roman" pitchFamily="18" charset="0"/>
                      <a:cs typeface="Times New Roman" pitchFamily="18" charset="0"/>
                    </a:rPr>
                    <a:t>ШАГ</a:t>
                  </a:r>
                  <a:r>
                    <a:rPr lang="ru-RU" altLang="ko-KR" sz="2000" b="1" kern="0" dirty="0">
                      <a:solidFill>
                        <a:sysClr val="window" lastClr="FFFFFF"/>
                      </a:solidFill>
                      <a:cs typeface="Arial" pitchFamily="34" charset="0"/>
                    </a:rPr>
                    <a:t> 2</a:t>
                  </a:r>
                  <a:endParaRPr lang="ko-KR" altLang="en-US" sz="2000" b="1" kern="0" dirty="0">
                    <a:solidFill>
                      <a:sysClr val="window" lastClr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3" name="Прямоугольник 102"/>
                <p:cNvSpPr/>
                <p:nvPr/>
              </p:nvSpPr>
              <p:spPr>
                <a:xfrm>
                  <a:off x="4739663" y="2726901"/>
                  <a:ext cx="102944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altLang="ko-KR" sz="2000" b="1" kern="0" dirty="0">
                      <a:solidFill>
                        <a:sysClr val="window" lastClr="FFFFFF"/>
                      </a:solidFill>
                      <a:latin typeface="Times New Roman" pitchFamily="18" charset="0"/>
                      <a:cs typeface="Times New Roman" pitchFamily="18" charset="0"/>
                    </a:rPr>
                    <a:t>ШАГ</a:t>
                  </a:r>
                  <a:r>
                    <a:rPr lang="ru-RU" altLang="ko-KR" sz="2000" b="1" kern="0" dirty="0">
                      <a:solidFill>
                        <a:sysClr val="window" lastClr="FFFFFF"/>
                      </a:solidFill>
                      <a:cs typeface="Arial" pitchFamily="34" charset="0"/>
                    </a:rPr>
                    <a:t> 3</a:t>
                  </a:r>
                  <a:endParaRPr lang="ko-KR" altLang="en-US" sz="2000" b="1" kern="0" dirty="0">
                    <a:solidFill>
                      <a:sysClr val="window" lastClr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4" name="Прямоугольник 103"/>
                <p:cNvSpPr/>
                <p:nvPr/>
              </p:nvSpPr>
              <p:spPr>
                <a:xfrm>
                  <a:off x="5715250" y="1783722"/>
                  <a:ext cx="2498780" cy="11457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200" b="1" kern="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Внесение в письменной форме своих предложений</a:t>
                  </a:r>
                  <a:endParaRPr lang="ru-RU" sz="2200" b="1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>
                <a:xfrm>
                  <a:off x="5729533" y="3944358"/>
                  <a:ext cx="2498780" cy="8775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200" b="1" kern="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Выступление на публичных слушаниях</a:t>
                  </a:r>
                  <a:endParaRPr lang="ru-RU" sz="2200" b="1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97" name="Рисунок 9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539552" cy="709986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</p:pic>
        </p:grpSp>
      </p:grpSp>
      <p:sp>
        <p:nvSpPr>
          <p:cNvPr id="127" name="TextBox 126"/>
          <p:cNvSpPr txBox="1"/>
          <p:nvPr/>
        </p:nvSpPr>
        <p:spPr>
          <a:xfrm>
            <a:off x="526457" y="-8352"/>
            <a:ext cx="8496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3500" dirty="0">
                <a:solidFill>
                  <a:srgbClr val="002060"/>
                </a:solidFill>
              </a:rPr>
              <a:t>Как гражданин может принять участие в </a:t>
            </a:r>
          </a:p>
          <a:p>
            <a:r>
              <a:rPr lang="ru-RU" sz="3500" dirty="0">
                <a:solidFill>
                  <a:srgbClr val="002060"/>
                </a:solidFill>
              </a:rPr>
              <a:t>формировании бюджета?</a:t>
            </a:r>
          </a:p>
        </p:txBody>
      </p:sp>
    </p:spTree>
    <p:extLst>
      <p:ext uri="{BB962C8B-B14F-4D97-AF65-F5344CB8AC3E}">
        <p14:creationId xmlns:p14="http://schemas.microsoft.com/office/powerpoint/2010/main" val="13388746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50709" y="-16718"/>
            <a:ext cx="80648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Бюджетный процесс в </a:t>
            </a:r>
            <a:r>
              <a:rPr lang="ru-RU" dirty="0" smtClean="0">
                <a:solidFill>
                  <a:srgbClr val="002060"/>
                </a:solidFill>
              </a:rPr>
              <a:t>муниципальном </a:t>
            </a:r>
            <a:r>
              <a:rPr lang="ru-RU" dirty="0">
                <a:solidFill>
                  <a:srgbClr val="002060"/>
                </a:solidFill>
              </a:rPr>
              <a:t>округе город Первомайск</a:t>
            </a:r>
          </a:p>
        </p:txBody>
      </p:sp>
      <p:sp>
        <p:nvSpPr>
          <p:cNvPr id="15" name="Овал 14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grpSp>
        <p:nvGrpSpPr>
          <p:cNvPr id="20" name="object 2"/>
          <p:cNvGrpSpPr/>
          <p:nvPr/>
        </p:nvGrpSpPr>
        <p:grpSpPr>
          <a:xfrm>
            <a:off x="-76200" y="2612161"/>
            <a:ext cx="9369553" cy="4246245"/>
            <a:chOff x="3047" y="2612161"/>
            <a:chExt cx="9141460" cy="4246245"/>
          </a:xfrm>
        </p:grpSpPr>
        <p:pic>
          <p:nvPicPr>
            <p:cNvPr id="21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" y="6153911"/>
              <a:ext cx="9140952" cy="704088"/>
            </a:xfrm>
            <a:prstGeom prst="rect">
              <a:avLst/>
            </a:prstGeom>
          </p:spPr>
        </p:pic>
        <p:pic>
          <p:nvPicPr>
            <p:cNvPr id="22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79" y="5367464"/>
              <a:ext cx="8961120" cy="1310005"/>
            </a:xfrm>
            <a:prstGeom prst="rect">
              <a:avLst/>
            </a:prstGeom>
          </p:spPr>
        </p:pic>
        <p:pic>
          <p:nvPicPr>
            <p:cNvPr id="23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184" y="2612161"/>
              <a:ext cx="8662035" cy="4019930"/>
            </a:xfrm>
            <a:prstGeom prst="rect">
              <a:avLst/>
            </a:prstGeom>
          </p:spPr>
        </p:pic>
        <p:sp>
          <p:nvSpPr>
            <p:cNvPr id="24" name="object 6"/>
            <p:cNvSpPr/>
            <p:nvPr/>
          </p:nvSpPr>
          <p:spPr>
            <a:xfrm>
              <a:off x="420624" y="2703576"/>
              <a:ext cx="8397240" cy="3755390"/>
            </a:xfrm>
            <a:custGeom>
              <a:avLst/>
              <a:gdLst/>
              <a:ahLst/>
              <a:cxnLst/>
              <a:rect l="l" t="t" r="r" b="b"/>
              <a:pathLst>
                <a:path w="8397240" h="3755390">
                  <a:moveTo>
                    <a:pt x="7632700" y="0"/>
                  </a:moveTo>
                  <a:lnTo>
                    <a:pt x="0" y="0"/>
                  </a:lnTo>
                  <a:lnTo>
                    <a:pt x="0" y="3755136"/>
                  </a:lnTo>
                  <a:lnTo>
                    <a:pt x="7632700" y="3755136"/>
                  </a:lnTo>
                  <a:lnTo>
                    <a:pt x="8397240" y="1877568"/>
                  </a:lnTo>
                  <a:lnTo>
                    <a:pt x="7632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/>
            <p:cNvSpPr/>
            <p:nvPr/>
          </p:nvSpPr>
          <p:spPr>
            <a:xfrm>
              <a:off x="420624" y="2703576"/>
              <a:ext cx="8397240" cy="3755390"/>
            </a:xfrm>
            <a:custGeom>
              <a:avLst/>
              <a:gdLst/>
              <a:ahLst/>
              <a:cxnLst/>
              <a:rect l="l" t="t" r="r" b="b"/>
              <a:pathLst>
                <a:path w="8397240" h="3755390">
                  <a:moveTo>
                    <a:pt x="0" y="0"/>
                  </a:moveTo>
                  <a:lnTo>
                    <a:pt x="7632700" y="0"/>
                  </a:lnTo>
                  <a:lnTo>
                    <a:pt x="8397240" y="1877568"/>
                  </a:lnTo>
                  <a:lnTo>
                    <a:pt x="7632700" y="3755136"/>
                  </a:lnTo>
                  <a:lnTo>
                    <a:pt x="0" y="3755136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9983" y="2706611"/>
              <a:ext cx="3419475" cy="3821811"/>
            </a:xfrm>
            <a:prstGeom prst="rect">
              <a:avLst/>
            </a:prstGeom>
          </p:spPr>
        </p:pic>
        <p:sp>
          <p:nvSpPr>
            <p:cNvPr id="27" name="object 9"/>
            <p:cNvSpPr/>
            <p:nvPr/>
          </p:nvSpPr>
          <p:spPr>
            <a:xfrm>
              <a:off x="3012947" y="2796540"/>
              <a:ext cx="3154680" cy="3560445"/>
            </a:xfrm>
            <a:custGeom>
              <a:avLst/>
              <a:gdLst/>
              <a:ahLst/>
              <a:cxnLst/>
              <a:rect l="l" t="t" r="r" b="b"/>
              <a:pathLst>
                <a:path w="3154679" h="3560445">
                  <a:moveTo>
                    <a:pt x="2358771" y="0"/>
                  </a:moveTo>
                  <a:lnTo>
                    <a:pt x="0" y="0"/>
                  </a:lnTo>
                  <a:lnTo>
                    <a:pt x="795909" y="1780032"/>
                  </a:lnTo>
                  <a:lnTo>
                    <a:pt x="0" y="3560064"/>
                  </a:lnTo>
                  <a:lnTo>
                    <a:pt x="2358771" y="3560064"/>
                  </a:lnTo>
                  <a:lnTo>
                    <a:pt x="3154679" y="1780032"/>
                  </a:lnTo>
                  <a:lnTo>
                    <a:pt x="235877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/>
            <p:cNvSpPr/>
            <p:nvPr/>
          </p:nvSpPr>
          <p:spPr>
            <a:xfrm>
              <a:off x="3012947" y="2796540"/>
              <a:ext cx="3154680" cy="3560445"/>
            </a:xfrm>
            <a:custGeom>
              <a:avLst/>
              <a:gdLst/>
              <a:ahLst/>
              <a:cxnLst/>
              <a:rect l="l" t="t" r="r" b="b"/>
              <a:pathLst>
                <a:path w="3154679" h="3560445">
                  <a:moveTo>
                    <a:pt x="0" y="0"/>
                  </a:moveTo>
                  <a:lnTo>
                    <a:pt x="2358771" y="0"/>
                  </a:lnTo>
                  <a:lnTo>
                    <a:pt x="3154679" y="1780032"/>
                  </a:lnTo>
                  <a:lnTo>
                    <a:pt x="2358771" y="3560064"/>
                  </a:lnTo>
                  <a:lnTo>
                    <a:pt x="0" y="3560064"/>
                  </a:lnTo>
                  <a:lnTo>
                    <a:pt x="795909" y="178003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720" y="2703563"/>
              <a:ext cx="3416427" cy="3824859"/>
            </a:xfrm>
            <a:prstGeom prst="rect">
              <a:avLst/>
            </a:prstGeom>
          </p:spPr>
        </p:pic>
        <p:pic>
          <p:nvPicPr>
            <p:cNvPr id="30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8160" y="2795016"/>
              <a:ext cx="3151631" cy="3560064"/>
            </a:xfrm>
            <a:prstGeom prst="rect">
              <a:avLst/>
            </a:prstGeom>
          </p:spPr>
        </p:pic>
        <p:sp>
          <p:nvSpPr>
            <p:cNvPr id="31" name="object 13"/>
            <p:cNvSpPr/>
            <p:nvPr/>
          </p:nvSpPr>
          <p:spPr>
            <a:xfrm>
              <a:off x="518160" y="2795016"/>
              <a:ext cx="3152140" cy="3560445"/>
            </a:xfrm>
            <a:custGeom>
              <a:avLst/>
              <a:gdLst/>
              <a:ahLst/>
              <a:cxnLst/>
              <a:rect l="l" t="t" r="r" b="b"/>
              <a:pathLst>
                <a:path w="3152140" h="3560445">
                  <a:moveTo>
                    <a:pt x="0" y="0"/>
                  </a:moveTo>
                  <a:lnTo>
                    <a:pt x="2363724" y="0"/>
                  </a:lnTo>
                  <a:lnTo>
                    <a:pt x="3151631" y="1780032"/>
                  </a:lnTo>
                  <a:lnTo>
                    <a:pt x="2363724" y="3560064"/>
                  </a:lnTo>
                  <a:lnTo>
                    <a:pt x="0" y="356006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4583" y="2706611"/>
              <a:ext cx="3419475" cy="3821811"/>
            </a:xfrm>
            <a:prstGeom prst="rect">
              <a:avLst/>
            </a:prstGeom>
          </p:spPr>
        </p:pic>
        <p:sp>
          <p:nvSpPr>
            <p:cNvPr id="33" name="object 15"/>
            <p:cNvSpPr/>
            <p:nvPr/>
          </p:nvSpPr>
          <p:spPr>
            <a:xfrm>
              <a:off x="5527547" y="2796540"/>
              <a:ext cx="3154680" cy="3560445"/>
            </a:xfrm>
            <a:custGeom>
              <a:avLst/>
              <a:gdLst/>
              <a:ahLst/>
              <a:cxnLst/>
              <a:rect l="l" t="t" r="r" b="b"/>
              <a:pathLst>
                <a:path w="3154679" h="3560445">
                  <a:moveTo>
                    <a:pt x="2358771" y="0"/>
                  </a:moveTo>
                  <a:lnTo>
                    <a:pt x="0" y="0"/>
                  </a:lnTo>
                  <a:lnTo>
                    <a:pt x="795909" y="1780032"/>
                  </a:lnTo>
                  <a:lnTo>
                    <a:pt x="0" y="3560064"/>
                  </a:lnTo>
                  <a:lnTo>
                    <a:pt x="2358771" y="3560064"/>
                  </a:lnTo>
                  <a:lnTo>
                    <a:pt x="3154679" y="1780032"/>
                  </a:lnTo>
                  <a:lnTo>
                    <a:pt x="235877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6"/>
            <p:cNvSpPr/>
            <p:nvPr/>
          </p:nvSpPr>
          <p:spPr>
            <a:xfrm>
              <a:off x="5527547" y="2796540"/>
              <a:ext cx="3154680" cy="3560445"/>
            </a:xfrm>
            <a:custGeom>
              <a:avLst/>
              <a:gdLst/>
              <a:ahLst/>
              <a:cxnLst/>
              <a:rect l="l" t="t" r="r" b="b"/>
              <a:pathLst>
                <a:path w="3154679" h="3560445">
                  <a:moveTo>
                    <a:pt x="0" y="0"/>
                  </a:moveTo>
                  <a:lnTo>
                    <a:pt x="2358771" y="0"/>
                  </a:lnTo>
                  <a:lnTo>
                    <a:pt x="3154679" y="1780032"/>
                  </a:lnTo>
                  <a:lnTo>
                    <a:pt x="2358771" y="3560064"/>
                  </a:lnTo>
                  <a:lnTo>
                    <a:pt x="0" y="3560064"/>
                  </a:lnTo>
                  <a:lnTo>
                    <a:pt x="795909" y="178003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32759" y="2767609"/>
              <a:ext cx="2623947" cy="639673"/>
            </a:xfrm>
            <a:prstGeom prst="rect">
              <a:avLst/>
            </a:prstGeom>
          </p:spPr>
        </p:pic>
        <p:pic>
          <p:nvPicPr>
            <p:cNvPr id="36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34968" y="2703626"/>
              <a:ext cx="743445" cy="840943"/>
            </a:xfrm>
            <a:prstGeom prst="rect">
              <a:avLst/>
            </a:prstGeom>
          </p:spPr>
        </p:pic>
        <p:pic>
          <p:nvPicPr>
            <p:cNvPr id="37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18103" y="2852928"/>
              <a:ext cx="2371344" cy="387096"/>
            </a:xfrm>
            <a:prstGeom prst="rect">
              <a:avLst/>
            </a:prstGeom>
          </p:spPr>
        </p:pic>
      </p:grpSp>
      <p:sp>
        <p:nvSpPr>
          <p:cNvPr id="38" name="object 20"/>
          <p:cNvSpPr txBox="1"/>
          <p:nvPr/>
        </p:nvSpPr>
        <p:spPr>
          <a:xfrm>
            <a:off x="4176776" y="2856941"/>
            <a:ext cx="18161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0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9" name="object 21"/>
          <p:cNvGrpSpPr/>
          <p:nvPr/>
        </p:nvGrpSpPr>
        <p:grpSpPr>
          <a:xfrm>
            <a:off x="5550408" y="2703626"/>
            <a:ext cx="2624455" cy="841375"/>
            <a:chOff x="5550408" y="2703626"/>
            <a:chExt cx="2624455" cy="841375"/>
          </a:xfrm>
        </p:grpSpPr>
        <p:pic>
          <p:nvPicPr>
            <p:cNvPr id="40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50408" y="2767609"/>
              <a:ext cx="2623947" cy="639673"/>
            </a:xfrm>
            <a:prstGeom prst="rect">
              <a:avLst/>
            </a:prstGeom>
          </p:spPr>
        </p:pic>
        <p:pic>
          <p:nvPicPr>
            <p:cNvPr id="41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52616" y="2703626"/>
              <a:ext cx="743445" cy="840943"/>
            </a:xfrm>
            <a:prstGeom prst="rect">
              <a:avLst/>
            </a:prstGeom>
          </p:spPr>
        </p:pic>
        <p:pic>
          <p:nvPicPr>
            <p:cNvPr id="42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35752" y="2852928"/>
              <a:ext cx="2371344" cy="387096"/>
            </a:xfrm>
            <a:prstGeom prst="rect">
              <a:avLst/>
            </a:prstGeom>
          </p:spPr>
        </p:pic>
      </p:grpSp>
      <p:sp>
        <p:nvSpPr>
          <p:cNvPr id="43" name="object 25"/>
          <p:cNvSpPr txBox="1"/>
          <p:nvPr/>
        </p:nvSpPr>
        <p:spPr>
          <a:xfrm>
            <a:off x="6696836" y="2856941"/>
            <a:ext cx="18161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0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4" name="object 26"/>
          <p:cNvGrpSpPr/>
          <p:nvPr/>
        </p:nvGrpSpPr>
        <p:grpSpPr>
          <a:xfrm>
            <a:off x="496823" y="2703626"/>
            <a:ext cx="2672715" cy="841375"/>
            <a:chOff x="496823" y="2703626"/>
            <a:chExt cx="2672715" cy="841375"/>
          </a:xfrm>
        </p:grpSpPr>
        <p:pic>
          <p:nvPicPr>
            <p:cNvPr id="45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6823" y="2764472"/>
              <a:ext cx="2672715" cy="642683"/>
            </a:xfrm>
            <a:prstGeom prst="rect">
              <a:avLst/>
            </a:prstGeom>
          </p:spPr>
        </p:pic>
        <p:pic>
          <p:nvPicPr>
            <p:cNvPr id="46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59991" y="2703626"/>
              <a:ext cx="743445" cy="840943"/>
            </a:xfrm>
            <a:prstGeom prst="rect">
              <a:avLst/>
            </a:prstGeom>
          </p:spPr>
        </p:pic>
        <p:pic>
          <p:nvPicPr>
            <p:cNvPr id="47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2167" y="2849880"/>
              <a:ext cx="2420112" cy="390144"/>
            </a:xfrm>
            <a:prstGeom prst="rect">
              <a:avLst/>
            </a:prstGeom>
          </p:spPr>
        </p:pic>
      </p:grpSp>
      <p:sp>
        <p:nvSpPr>
          <p:cNvPr id="48" name="object 30"/>
          <p:cNvSpPr txBox="1"/>
          <p:nvPr/>
        </p:nvSpPr>
        <p:spPr>
          <a:xfrm>
            <a:off x="1702054" y="2856941"/>
            <a:ext cx="18161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36"/>
          <p:cNvSpPr txBox="1"/>
          <p:nvPr/>
        </p:nvSpPr>
        <p:spPr>
          <a:xfrm>
            <a:off x="787907" y="3448248"/>
            <a:ext cx="2008632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4445" algn="ctr">
              <a:lnSpc>
                <a:spcPct val="100000"/>
              </a:lnSpc>
              <a:spcBef>
                <a:spcPts val="105"/>
              </a:spcBef>
            </a:pPr>
            <a:r>
              <a:rPr sz="16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Бюджет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округа город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Первомайск разрабатывается</a:t>
            </a:r>
            <a:r>
              <a:rPr sz="16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утверждается</a:t>
            </a:r>
            <a:endParaRPr sz="1600" dirty="0">
              <a:latin typeface="Times New Roman"/>
              <a:cs typeface="Times New Roman"/>
            </a:endParaRPr>
          </a:p>
          <a:p>
            <a:pPr marL="48895" marR="41910" indent="48260"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форме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решения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городской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 err="1">
                <a:solidFill>
                  <a:srgbClr val="FFFFFF"/>
                </a:solidFill>
                <a:latin typeface="Times New Roman"/>
                <a:cs typeface="Times New Roman"/>
              </a:rPr>
              <a:t>Думы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округа</a:t>
            </a:r>
            <a:endParaRPr sz="1600" dirty="0">
              <a:latin typeface="Times New Roman"/>
              <a:cs typeface="Times New Roman"/>
            </a:endParaRPr>
          </a:p>
          <a:p>
            <a:pPr marL="40005" algn="ctr">
              <a:lnSpc>
                <a:spcPct val="100000"/>
              </a:lnSpc>
              <a:spcBef>
                <a:spcPts val="25"/>
              </a:spcBef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город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Первомайск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0" name="object 37"/>
          <p:cNvSpPr txBox="1"/>
          <p:nvPr/>
        </p:nvSpPr>
        <p:spPr>
          <a:xfrm>
            <a:off x="3856990" y="3454653"/>
            <a:ext cx="1913889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945" marR="62230" indent="3175" algn="ctr">
              <a:lnSpc>
                <a:spcPct val="100000"/>
              </a:lnSpc>
              <a:spcBef>
                <a:spcPts val="105"/>
              </a:spcBef>
            </a:pPr>
            <a:r>
              <a:rPr sz="16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Бюджет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округа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составляется</a:t>
            </a:r>
            <a:r>
              <a:rPr sz="16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утверждается</a:t>
            </a:r>
            <a:endParaRPr sz="16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сроком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три</a:t>
            </a:r>
            <a:r>
              <a:rPr sz="1600" b="1" i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года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(на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очередной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финансовый</a:t>
            </a:r>
            <a:r>
              <a:rPr sz="16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16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плановый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период)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1" name="object 38"/>
          <p:cNvSpPr txBox="1"/>
          <p:nvPr/>
        </p:nvSpPr>
        <p:spPr>
          <a:xfrm>
            <a:off x="6159655" y="3332584"/>
            <a:ext cx="2167404" cy="27821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Решение</a:t>
            </a:r>
            <a:r>
              <a:rPr sz="16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городской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Думы</a:t>
            </a:r>
            <a:r>
              <a:rPr lang="ru-RU"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  <a:p>
            <a:pPr marL="12700" marR="5080" algn="ctr">
              <a:lnSpc>
                <a:spcPct val="100299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6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округа</a:t>
            </a:r>
            <a:r>
              <a:rPr sz="16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 err="1">
                <a:solidFill>
                  <a:srgbClr val="FFFFFF"/>
                </a:solidFill>
                <a:latin typeface="Times New Roman"/>
                <a:cs typeface="Times New Roman"/>
              </a:rPr>
              <a:t>город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Первомайск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ru-RU" sz="1600" b="1" spc="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299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бюджете</a:t>
            </a:r>
            <a:endParaRPr lang="ru-RU" sz="1600" dirty="0">
              <a:latin typeface="Times New Roman"/>
              <a:cs typeface="Times New Roman"/>
            </a:endParaRPr>
          </a:p>
          <a:p>
            <a:pPr marL="1270" algn="ctr">
              <a:lnSpc>
                <a:spcPts val="1975"/>
              </a:lnSpc>
              <a:spcBef>
                <a:spcPts val="10"/>
              </a:spcBef>
            </a:pPr>
            <a:r>
              <a:rPr lang="ru-RU"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округа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вступает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 err="1">
                <a:solidFill>
                  <a:srgbClr val="FFFFFF"/>
                </a:solidFill>
                <a:latin typeface="Times New Roman"/>
                <a:cs typeface="Times New Roman"/>
              </a:rPr>
              <a:t>силу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с 1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января</a:t>
            </a:r>
            <a:r>
              <a:rPr sz="1600" b="1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действует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31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декабря</a:t>
            </a:r>
            <a:endParaRPr sz="1600" dirty="0">
              <a:latin typeface="Times New Roman"/>
              <a:cs typeface="Times New Roman"/>
            </a:endParaRPr>
          </a:p>
          <a:p>
            <a:pPr marL="94615" algn="ctr">
              <a:lnSpc>
                <a:spcPts val="1970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финансового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года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52" name="object 3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4007" y="1133855"/>
            <a:ext cx="9069197" cy="1397381"/>
          </a:xfrm>
          <a:prstGeom prst="rect">
            <a:avLst/>
          </a:prstGeom>
        </p:spPr>
      </p:pic>
      <p:sp>
        <p:nvSpPr>
          <p:cNvPr id="53" name="object 40"/>
          <p:cNvSpPr txBox="1"/>
          <p:nvPr/>
        </p:nvSpPr>
        <p:spPr>
          <a:xfrm>
            <a:off x="530758" y="1458544"/>
            <a:ext cx="8138159" cy="6841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Решение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городской</a:t>
            </a:r>
            <a:r>
              <a:rPr sz="1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1F5F"/>
                </a:solidFill>
                <a:latin typeface="Times New Roman"/>
                <a:cs typeface="Times New Roman"/>
              </a:rPr>
              <a:t>Думы</a:t>
            </a:r>
            <a:r>
              <a:rPr sz="1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cs typeface="Times New Roman"/>
              </a:rPr>
              <a:t>муниципального</a:t>
            </a:r>
            <a:r>
              <a:rPr lang="ru-RU" sz="14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1F5F"/>
                </a:solidFill>
                <a:latin typeface="Times New Roman"/>
                <a:cs typeface="Times New Roman"/>
              </a:rPr>
              <a:t>округа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город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Первомайск</a:t>
            </a:r>
            <a:r>
              <a:rPr sz="1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Нижегородской</a:t>
            </a:r>
            <a:r>
              <a:rPr sz="1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endParaRPr lang="ru-RU" sz="1400" b="1" spc="-35" dirty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400" b="1" dirty="0" err="1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4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23</a:t>
            </a:r>
            <a:r>
              <a:rPr sz="1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lang="ru-RU" sz="1400" b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кт</a:t>
            </a:r>
            <a:r>
              <a:rPr sz="1400" b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ября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lang="ru-RU"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25</a:t>
            </a:r>
            <a:r>
              <a:rPr sz="1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года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 №</a:t>
            </a:r>
            <a:r>
              <a:rPr sz="1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211</a:t>
            </a:r>
            <a:r>
              <a:rPr sz="1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«Об</a:t>
            </a:r>
            <a:r>
              <a:rPr sz="1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утверждении</a:t>
            </a:r>
            <a:r>
              <a:rPr sz="1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Положения</a:t>
            </a:r>
            <a:r>
              <a:rPr sz="14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бюджетном</a:t>
            </a:r>
            <a:r>
              <a:rPr sz="1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процессе</a:t>
            </a:r>
            <a:r>
              <a:rPr sz="14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endParaRPr lang="ru-RU" sz="1400" b="1" spc="-70" dirty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cs typeface="Times New Roman"/>
              </a:rPr>
              <a:t>муниципальном</a:t>
            </a:r>
            <a:r>
              <a:rPr sz="1400" b="1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округе</a:t>
            </a:r>
            <a:r>
              <a:rPr sz="1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город Первомайск 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Нижегородской</a:t>
            </a:r>
            <a:r>
              <a:rPr sz="1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области»</a:t>
            </a: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4199330"/>
      </p:ext>
    </p:extLst>
  </p:cSld>
  <p:clrMapOvr>
    <a:masterClrMapping/>
  </p:clrMapOvr>
  <p:transition spd="med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3982" y="6356067"/>
            <a:ext cx="8508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Безусловное исполнение  принятых расходных обязательств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43" b="100000" l="9905" r="89905">
                        <a14:foregroundMark x1="59238" y1="87571" x2="59238" y2="87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4" y="5629305"/>
            <a:ext cx="899592" cy="1199456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9E8CC80F-FDBB-2873-8375-EBA371CCC387}"/>
              </a:ext>
            </a:extLst>
          </p:cNvPr>
          <p:cNvGrpSpPr/>
          <p:nvPr/>
        </p:nvGrpSpPr>
        <p:grpSpPr>
          <a:xfrm>
            <a:off x="234541" y="585431"/>
            <a:ext cx="8873963" cy="5463998"/>
            <a:chOff x="510664" y="914400"/>
            <a:chExt cx="8873963" cy="5463998"/>
          </a:xfrm>
        </p:grpSpPr>
        <p:cxnSp>
          <p:nvCxnSpPr>
            <p:cNvPr id="75" name="直接连接符 37">
              <a:extLst>
                <a:ext uri="{FF2B5EF4-FFF2-40B4-BE49-F238E27FC236}">
                  <a16:creationId xmlns:a16="http://schemas.microsoft.com/office/drawing/2014/main" xmlns="" id="{8B7B4767-BE2C-E395-9610-39F0177CC1BB}"/>
                </a:ext>
              </a:extLst>
            </p:cNvPr>
            <p:cNvCxnSpPr/>
            <p:nvPr/>
          </p:nvCxnSpPr>
          <p:spPr>
            <a:xfrm>
              <a:off x="4503181" y="5418916"/>
              <a:ext cx="129661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tailEnd type="oval" w="sm" len="sm"/>
            </a:ln>
            <a:effectLst/>
          </p:spPr>
        </p:cxnSp>
        <p:grpSp>
          <p:nvGrpSpPr>
            <p:cNvPr id="54" name="组合 23">
              <a:extLst>
                <a:ext uri="{FF2B5EF4-FFF2-40B4-BE49-F238E27FC236}">
                  <a16:creationId xmlns:a16="http://schemas.microsoft.com/office/drawing/2014/main" xmlns="" id="{0EEF8F92-1740-FF6A-A467-2CFD339936B6}"/>
                </a:ext>
              </a:extLst>
            </p:cNvPr>
            <p:cNvGrpSpPr/>
            <p:nvPr/>
          </p:nvGrpSpPr>
          <p:grpSpPr>
            <a:xfrm>
              <a:off x="510664" y="1906146"/>
              <a:ext cx="3293384" cy="282256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7" name="同心圆 24">
                <a:extLst>
                  <a:ext uri="{FF2B5EF4-FFF2-40B4-BE49-F238E27FC236}">
                    <a16:creationId xmlns:a16="http://schemas.microsoft.com/office/drawing/2014/main" xmlns="" id="{7F49C7DE-F05C-5E9C-E815-036882ACF532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78" name="椭圆 25">
                <a:extLst>
                  <a:ext uri="{FF2B5EF4-FFF2-40B4-BE49-F238E27FC236}">
                    <a16:creationId xmlns:a16="http://schemas.microsoft.com/office/drawing/2014/main" xmlns="" id="{0B00BA4B-E7FD-8120-FC19-2ACFEC3E60BE}"/>
                  </a:ext>
                </a:extLst>
              </p:cNvPr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cxnSp>
          <p:nvCxnSpPr>
            <p:cNvPr id="55" name="直接连接符 27">
              <a:extLst>
                <a:ext uri="{FF2B5EF4-FFF2-40B4-BE49-F238E27FC236}">
                  <a16:creationId xmlns:a16="http://schemas.microsoft.com/office/drawing/2014/main" xmlns="" id="{B713D738-E302-70CE-BA62-CF7616EBFA66}"/>
                </a:ext>
              </a:extLst>
            </p:cNvPr>
            <p:cNvCxnSpPr/>
            <p:nvPr/>
          </p:nvCxnSpPr>
          <p:spPr>
            <a:xfrm>
              <a:off x="4493645" y="1114524"/>
              <a:ext cx="129661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tailEnd type="oval" w="sm" len="sm"/>
            </a:ln>
            <a:effectLst/>
          </p:spPr>
        </p:cxnSp>
        <p:cxnSp>
          <p:nvCxnSpPr>
            <p:cNvPr id="56" name="直接连接符 29">
              <a:extLst>
                <a:ext uri="{FF2B5EF4-FFF2-40B4-BE49-F238E27FC236}">
                  <a16:creationId xmlns:a16="http://schemas.microsoft.com/office/drawing/2014/main" xmlns="" id="{09F991A3-8D0C-4D75-BF7B-7052D86E6404}"/>
                </a:ext>
              </a:extLst>
            </p:cNvPr>
            <p:cNvCxnSpPr/>
            <p:nvPr/>
          </p:nvCxnSpPr>
          <p:spPr>
            <a:xfrm>
              <a:off x="4493645" y="1824439"/>
              <a:ext cx="129661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tailEnd type="oval" w="sm" len="sm"/>
            </a:ln>
            <a:effectLst/>
          </p:spPr>
        </p:cxnSp>
        <p:cxnSp>
          <p:nvCxnSpPr>
            <p:cNvPr id="57" name="直接连接符 31">
              <a:extLst>
                <a:ext uri="{FF2B5EF4-FFF2-40B4-BE49-F238E27FC236}">
                  <a16:creationId xmlns:a16="http://schemas.microsoft.com/office/drawing/2014/main" xmlns="" id="{697A7900-36A1-32D0-0F7C-238BA6E0669A}"/>
                </a:ext>
              </a:extLst>
            </p:cNvPr>
            <p:cNvCxnSpPr/>
            <p:nvPr/>
          </p:nvCxnSpPr>
          <p:spPr>
            <a:xfrm>
              <a:off x="4493645" y="2531600"/>
              <a:ext cx="129661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tailEnd type="oval" w="sm" len="sm"/>
            </a:ln>
            <a:effectLst/>
          </p:spPr>
        </p:cxnSp>
        <p:cxnSp>
          <p:nvCxnSpPr>
            <p:cNvPr id="58" name="直接连接符 33">
              <a:extLst>
                <a:ext uri="{FF2B5EF4-FFF2-40B4-BE49-F238E27FC236}">
                  <a16:creationId xmlns:a16="http://schemas.microsoft.com/office/drawing/2014/main" xmlns="" id="{8DDE043E-537F-2FD3-0B7E-2C43C7A3EF03}"/>
                </a:ext>
              </a:extLst>
            </p:cNvPr>
            <p:cNvCxnSpPr/>
            <p:nvPr/>
          </p:nvCxnSpPr>
          <p:spPr>
            <a:xfrm>
              <a:off x="4493645" y="3238761"/>
              <a:ext cx="129661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tailEnd type="oval" w="sm" len="sm"/>
            </a:ln>
            <a:effectLst/>
          </p:spPr>
        </p:cxnSp>
        <p:cxnSp>
          <p:nvCxnSpPr>
            <p:cNvPr id="59" name="直接连接符 35">
              <a:extLst>
                <a:ext uri="{FF2B5EF4-FFF2-40B4-BE49-F238E27FC236}">
                  <a16:creationId xmlns:a16="http://schemas.microsoft.com/office/drawing/2014/main" xmlns="" id="{B0EDE7BB-3221-ECD0-32EB-7AE1FD00F5B0}"/>
                </a:ext>
              </a:extLst>
            </p:cNvPr>
            <p:cNvCxnSpPr/>
            <p:nvPr/>
          </p:nvCxnSpPr>
          <p:spPr>
            <a:xfrm>
              <a:off x="4493645" y="3945922"/>
              <a:ext cx="129661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tailEnd type="oval" w="sm" len="sm"/>
            </a:ln>
            <a:effectLst/>
          </p:spPr>
        </p:cxnSp>
        <p:cxnSp>
          <p:nvCxnSpPr>
            <p:cNvPr id="60" name="直接连接符 37">
              <a:extLst>
                <a:ext uri="{FF2B5EF4-FFF2-40B4-BE49-F238E27FC236}">
                  <a16:creationId xmlns:a16="http://schemas.microsoft.com/office/drawing/2014/main" xmlns="" id="{C3AC8CB5-96D8-F4B1-42D0-13495A385C12}"/>
                </a:ext>
              </a:extLst>
            </p:cNvPr>
            <p:cNvCxnSpPr/>
            <p:nvPr/>
          </p:nvCxnSpPr>
          <p:spPr>
            <a:xfrm>
              <a:off x="4493645" y="4653084"/>
              <a:ext cx="129661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tailEnd type="oval" w="sm" len="sm"/>
            </a:ln>
            <a:effectLst/>
          </p:spPr>
        </p:cxnSp>
        <p:sp>
          <p:nvSpPr>
            <p:cNvPr id="61" name="椭圆 38">
              <a:extLst>
                <a:ext uri="{FF2B5EF4-FFF2-40B4-BE49-F238E27FC236}">
                  <a16:creationId xmlns:a16="http://schemas.microsoft.com/office/drawing/2014/main" xmlns="" id="{FB4D916B-BC71-6DAA-5703-0882FEE06F0B}"/>
                </a:ext>
              </a:extLst>
            </p:cNvPr>
            <p:cNvSpPr/>
            <p:nvPr/>
          </p:nvSpPr>
          <p:spPr>
            <a:xfrm>
              <a:off x="4147298" y="921774"/>
              <a:ext cx="449798" cy="385496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1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2" name="椭圆 39">
              <a:extLst>
                <a:ext uri="{FF2B5EF4-FFF2-40B4-BE49-F238E27FC236}">
                  <a16:creationId xmlns:a16="http://schemas.microsoft.com/office/drawing/2014/main" xmlns="" id="{4BBC66A8-FCA7-D3E3-B8E1-4AF75315D357}"/>
                </a:ext>
              </a:extLst>
            </p:cNvPr>
            <p:cNvSpPr/>
            <p:nvPr/>
          </p:nvSpPr>
          <p:spPr>
            <a:xfrm>
              <a:off x="4145504" y="1626174"/>
              <a:ext cx="449798" cy="385496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2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3" name="椭圆 40">
              <a:extLst>
                <a:ext uri="{FF2B5EF4-FFF2-40B4-BE49-F238E27FC236}">
                  <a16:creationId xmlns:a16="http://schemas.microsoft.com/office/drawing/2014/main" xmlns="" id="{9783B402-36D0-A610-CA7A-282C04ECF0CE}"/>
                </a:ext>
              </a:extLst>
            </p:cNvPr>
            <p:cNvSpPr/>
            <p:nvPr/>
          </p:nvSpPr>
          <p:spPr>
            <a:xfrm>
              <a:off x="4145194" y="2341611"/>
              <a:ext cx="449798" cy="385496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3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4" name="椭圆 41">
              <a:extLst>
                <a:ext uri="{FF2B5EF4-FFF2-40B4-BE49-F238E27FC236}">
                  <a16:creationId xmlns:a16="http://schemas.microsoft.com/office/drawing/2014/main" xmlns="" id="{3542C7F7-41F8-FE91-585C-40758B68FA82}"/>
                </a:ext>
              </a:extLst>
            </p:cNvPr>
            <p:cNvSpPr/>
            <p:nvPr/>
          </p:nvSpPr>
          <p:spPr>
            <a:xfrm>
              <a:off x="4143400" y="3046011"/>
              <a:ext cx="449798" cy="385496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4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5" name="椭圆 42">
              <a:extLst>
                <a:ext uri="{FF2B5EF4-FFF2-40B4-BE49-F238E27FC236}">
                  <a16:creationId xmlns:a16="http://schemas.microsoft.com/office/drawing/2014/main" xmlns="" id="{8A235C05-86EE-1212-6A8A-658A57E6963C}"/>
                </a:ext>
              </a:extLst>
            </p:cNvPr>
            <p:cNvSpPr/>
            <p:nvPr/>
          </p:nvSpPr>
          <p:spPr>
            <a:xfrm>
              <a:off x="4147371" y="3750650"/>
              <a:ext cx="449798" cy="385496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5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6" name="椭圆 43">
              <a:extLst>
                <a:ext uri="{FF2B5EF4-FFF2-40B4-BE49-F238E27FC236}">
                  <a16:creationId xmlns:a16="http://schemas.microsoft.com/office/drawing/2014/main" xmlns="" id="{6CCC1E36-BE40-285B-3296-CB40612BC177}"/>
                </a:ext>
              </a:extLst>
            </p:cNvPr>
            <p:cNvSpPr/>
            <p:nvPr/>
          </p:nvSpPr>
          <p:spPr>
            <a:xfrm>
              <a:off x="4145577" y="4455050"/>
              <a:ext cx="449798" cy="385496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6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7" name="object 38">
              <a:extLst>
                <a:ext uri="{FF2B5EF4-FFF2-40B4-BE49-F238E27FC236}">
                  <a16:creationId xmlns:a16="http://schemas.microsoft.com/office/drawing/2014/main" xmlns="" id="{18C98298-A7E9-7D7D-8FF6-880BD3D7EC48}"/>
                </a:ext>
              </a:extLst>
            </p:cNvPr>
            <p:cNvSpPr txBox="1"/>
            <p:nvPr/>
          </p:nvSpPr>
          <p:spPr>
            <a:xfrm>
              <a:off x="785755" y="2266248"/>
              <a:ext cx="2743200" cy="198195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4445" algn="ctr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10" dirty="0">
                  <a:latin typeface="Times New Roman"/>
                  <a:cs typeface="Times New Roman"/>
                </a:rPr>
                <a:t>Основные</a:t>
              </a:r>
              <a:r>
                <a:rPr sz="1600" b="1" spc="-3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направления</a:t>
              </a:r>
              <a:endParaRPr sz="1600" dirty="0">
                <a:latin typeface="Times New Roman"/>
                <a:cs typeface="Times New Roman"/>
              </a:endParaRPr>
            </a:p>
            <a:p>
              <a:pPr marL="1270" algn="ctr">
                <a:lnSpc>
                  <a:spcPct val="100000"/>
                </a:lnSpc>
                <a:spcBef>
                  <a:spcPts val="5"/>
                </a:spcBef>
              </a:pPr>
              <a:r>
                <a:rPr sz="1600" b="1" spc="-10" dirty="0">
                  <a:latin typeface="Times New Roman"/>
                  <a:cs typeface="Times New Roman"/>
                </a:rPr>
                <a:t>бюджетной</a:t>
              </a:r>
              <a:endParaRPr sz="1600" dirty="0">
                <a:latin typeface="Times New Roman"/>
                <a:cs typeface="Times New Roman"/>
              </a:endParaRPr>
            </a:p>
            <a:p>
              <a:pPr marL="182880" marR="174625" algn="ctr">
                <a:lnSpc>
                  <a:spcPct val="100000"/>
                </a:lnSpc>
              </a:pPr>
              <a:r>
                <a:rPr sz="1600" b="1" dirty="0">
                  <a:latin typeface="Times New Roman"/>
                  <a:cs typeface="Times New Roman"/>
                </a:rPr>
                <a:t>и</a:t>
              </a:r>
              <a:r>
                <a:rPr sz="1600" b="1" spc="-4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налоговой</a:t>
              </a:r>
              <a:r>
                <a:rPr sz="1600" b="1" dirty="0">
                  <a:latin typeface="Times New Roman"/>
                  <a:cs typeface="Times New Roman"/>
                </a:rPr>
                <a:t> </a:t>
              </a:r>
              <a:r>
                <a:rPr sz="1600" b="1" spc="-10" dirty="0" err="1">
                  <a:latin typeface="Times New Roman"/>
                  <a:cs typeface="Times New Roman"/>
                </a:rPr>
                <a:t>политики</a:t>
              </a:r>
              <a:r>
                <a:rPr sz="1600" b="1" spc="-10" dirty="0">
                  <a:latin typeface="Times New Roman"/>
                  <a:cs typeface="Times New Roman"/>
                </a:rPr>
                <a:t> </a:t>
              </a:r>
              <a:r>
                <a:rPr lang="ru-RU" sz="1600" b="1" dirty="0">
                  <a:latin typeface="Times New Roman"/>
                  <a:cs typeface="Times New Roman"/>
                </a:rPr>
                <a:t>муниципального</a:t>
              </a:r>
              <a:r>
                <a:rPr sz="1600" b="1" spc="1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округа город</a:t>
              </a:r>
              <a:r>
                <a:rPr sz="1600" b="1" spc="-5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Первомайск</a:t>
              </a:r>
              <a:endParaRPr sz="1600" dirty="0">
                <a:latin typeface="Times New Roman"/>
                <a:cs typeface="Times New Roman"/>
              </a:endParaRPr>
            </a:p>
            <a:p>
              <a:pPr marL="12065" marR="5080" algn="ctr">
                <a:lnSpc>
                  <a:spcPct val="100000"/>
                </a:lnSpc>
              </a:pPr>
              <a:r>
                <a:rPr sz="1600" b="1" spc="-20" dirty="0">
                  <a:latin typeface="Times New Roman"/>
                  <a:cs typeface="Times New Roman"/>
                </a:rPr>
                <a:t>Нижегородской</a:t>
              </a:r>
              <a:r>
                <a:rPr sz="1600" b="1" spc="7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области</a:t>
              </a:r>
              <a:r>
                <a:rPr sz="1600" b="1" spc="-30" dirty="0">
                  <a:latin typeface="Times New Roman"/>
                  <a:cs typeface="Times New Roman"/>
                </a:rPr>
                <a:t> </a:t>
              </a:r>
              <a:r>
                <a:rPr sz="1600" b="1" spc="-25" dirty="0" err="1">
                  <a:latin typeface="Times New Roman"/>
                  <a:cs typeface="Times New Roman"/>
                </a:rPr>
                <a:t>на</a:t>
              </a:r>
              <a:r>
                <a:rPr sz="1600" b="1" spc="-25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202</a:t>
              </a:r>
              <a:r>
                <a:rPr lang="ru-RU" sz="1600" b="1" dirty="0">
                  <a:latin typeface="Times New Roman"/>
                  <a:cs typeface="Times New Roman"/>
                </a:rPr>
                <a:t>6</a:t>
              </a:r>
              <a:r>
                <a:rPr sz="1600" b="1" spc="-30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год </a:t>
              </a:r>
              <a:r>
                <a:rPr sz="1600" b="1" dirty="0">
                  <a:latin typeface="Times New Roman"/>
                  <a:cs typeface="Times New Roman"/>
                </a:rPr>
                <a:t>и</a:t>
              </a:r>
              <a:r>
                <a:rPr sz="1600" b="1" spc="-5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на</a:t>
              </a:r>
              <a:r>
                <a:rPr sz="1600" b="1" spc="-2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плановый </a:t>
              </a:r>
              <a:r>
                <a:rPr sz="1600" b="1" spc="-10" dirty="0" err="1">
                  <a:latin typeface="Times New Roman"/>
                  <a:cs typeface="Times New Roman"/>
                </a:rPr>
                <a:t>период</a:t>
              </a:r>
              <a:r>
                <a:rPr sz="1600" b="1" spc="2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202</a:t>
              </a:r>
              <a:r>
                <a:rPr lang="ru-RU" sz="1600" b="1" dirty="0">
                  <a:latin typeface="Times New Roman"/>
                  <a:cs typeface="Times New Roman"/>
                </a:rPr>
                <a:t>7</a:t>
              </a:r>
              <a:r>
                <a:rPr sz="1600" b="1" spc="-3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и</a:t>
              </a:r>
              <a:r>
                <a:rPr sz="1600" b="1" spc="-35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202</a:t>
              </a:r>
              <a:r>
                <a:rPr lang="ru-RU" sz="1600" b="1" dirty="0">
                  <a:latin typeface="Times New Roman"/>
                  <a:cs typeface="Times New Roman"/>
                </a:rPr>
                <a:t>8</a:t>
              </a:r>
              <a:r>
                <a:rPr sz="1600" b="1" spc="-3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годов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68" name="object 20">
              <a:extLst>
                <a:ext uri="{FF2B5EF4-FFF2-40B4-BE49-F238E27FC236}">
                  <a16:creationId xmlns:a16="http://schemas.microsoft.com/office/drawing/2014/main" xmlns="" id="{506CBB6B-1143-127D-9807-ED602D19CCAD}"/>
                </a:ext>
              </a:extLst>
            </p:cNvPr>
            <p:cNvSpPr txBox="1"/>
            <p:nvPr/>
          </p:nvSpPr>
          <p:spPr>
            <a:xfrm>
              <a:off x="5946647" y="914400"/>
              <a:ext cx="3176679" cy="5046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algn="l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Повышение</a:t>
              </a:r>
              <a:r>
                <a:rPr sz="1600" b="1" spc="-1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эффективности </a:t>
              </a: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и</a:t>
              </a:r>
              <a:r>
                <a:rPr sz="1600" b="1" spc="-8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оптимизации</a:t>
              </a:r>
              <a:r>
                <a:rPr sz="1600" b="1" spc="-2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бюджетных средств</a:t>
              </a:r>
              <a:endParaRPr sz="1600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9" name="object 26">
              <a:extLst>
                <a:ext uri="{FF2B5EF4-FFF2-40B4-BE49-F238E27FC236}">
                  <a16:creationId xmlns:a16="http://schemas.microsoft.com/office/drawing/2014/main" xmlns="" id="{FC7EF0CF-830A-F3E4-7588-E07740CF656F}"/>
                </a:ext>
              </a:extLst>
            </p:cNvPr>
            <p:cNvSpPr txBox="1"/>
            <p:nvPr/>
          </p:nvSpPr>
          <p:spPr>
            <a:xfrm>
              <a:off x="5947227" y="1586120"/>
              <a:ext cx="3293384" cy="5046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-8890" algn="l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Повышение</a:t>
              </a:r>
              <a:r>
                <a:rPr sz="1600" b="1" spc="-1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качества </a:t>
              </a: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оказываемых</a:t>
              </a:r>
              <a:r>
                <a:rPr sz="1600" b="1" spc="-6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муниципальных услуг</a:t>
              </a:r>
              <a:endParaRPr sz="1600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0" name="object 22">
              <a:extLst>
                <a:ext uri="{FF2B5EF4-FFF2-40B4-BE49-F238E27FC236}">
                  <a16:creationId xmlns:a16="http://schemas.microsoft.com/office/drawing/2014/main" xmlns="" id="{2ED85872-DB18-535D-B560-515BDAEA91B0}"/>
                </a:ext>
              </a:extLst>
            </p:cNvPr>
            <p:cNvSpPr txBox="1"/>
            <p:nvPr/>
          </p:nvSpPr>
          <p:spPr>
            <a:xfrm>
              <a:off x="5900767" y="2283141"/>
              <a:ext cx="3195828" cy="5046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6350" algn="l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10" dirty="0" err="1">
                  <a:solidFill>
                    <a:srgbClr val="002060"/>
                  </a:solidFill>
                  <a:latin typeface="Times New Roman"/>
                  <a:cs typeface="Times New Roman"/>
                </a:rPr>
                <a:t>Развитие</a:t>
              </a:r>
              <a:r>
                <a:rPr lang="ru-RU"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и</a:t>
              </a:r>
              <a:r>
                <a:rPr sz="1600" b="1" spc="-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совершенствование </a:t>
              </a: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системы</a:t>
              </a:r>
              <a:r>
                <a:rPr sz="1600" b="1" spc="-8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финансового контроля</a:t>
              </a:r>
              <a:endParaRPr sz="1600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1" name="object 30">
              <a:extLst>
                <a:ext uri="{FF2B5EF4-FFF2-40B4-BE49-F238E27FC236}">
                  <a16:creationId xmlns:a16="http://schemas.microsoft.com/office/drawing/2014/main" xmlns="" id="{49F0EFEC-6B64-EB4E-9127-F06715A2F33E}"/>
                </a:ext>
              </a:extLst>
            </p:cNvPr>
            <p:cNvSpPr txBox="1"/>
            <p:nvPr/>
          </p:nvSpPr>
          <p:spPr>
            <a:xfrm>
              <a:off x="5928243" y="2954861"/>
              <a:ext cx="3067025" cy="5046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10" dirty="0" err="1">
                  <a:solidFill>
                    <a:srgbClr val="002060"/>
                  </a:solidFill>
                  <a:latin typeface="Times New Roman"/>
                  <a:cs typeface="Times New Roman"/>
                </a:rPr>
                <a:t>Повышение</a:t>
              </a:r>
              <a:r>
                <a:rPr lang="ru-RU"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dirty="0" err="1">
                  <a:solidFill>
                    <a:srgbClr val="002060"/>
                  </a:solidFill>
                  <a:latin typeface="Times New Roman"/>
                  <a:cs typeface="Times New Roman"/>
                </a:rPr>
                <a:t>эффективности</a:t>
              </a:r>
              <a:r>
                <a:rPr sz="1600" b="1" spc="22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 err="1">
                  <a:solidFill>
                    <a:srgbClr val="002060"/>
                  </a:solidFill>
                  <a:latin typeface="Times New Roman"/>
                  <a:cs typeface="Times New Roman"/>
                </a:rPr>
                <a:t>муниципального</a:t>
              </a:r>
              <a:r>
                <a:rPr lang="ru-RU"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 err="1">
                  <a:solidFill>
                    <a:srgbClr val="002060"/>
                  </a:solidFill>
                  <a:latin typeface="Times New Roman"/>
                  <a:cs typeface="Times New Roman"/>
                </a:rPr>
                <a:t>управления</a:t>
              </a:r>
              <a:endParaRPr sz="1600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2" name="object 23">
              <a:extLst>
                <a:ext uri="{FF2B5EF4-FFF2-40B4-BE49-F238E27FC236}">
                  <a16:creationId xmlns:a16="http://schemas.microsoft.com/office/drawing/2014/main" xmlns="" id="{00A39589-7472-25CD-F965-C7AFFE1F0234}"/>
                </a:ext>
              </a:extLst>
            </p:cNvPr>
            <p:cNvSpPr txBox="1"/>
            <p:nvPr/>
          </p:nvSpPr>
          <p:spPr>
            <a:xfrm>
              <a:off x="5936733" y="3595807"/>
              <a:ext cx="3231870" cy="75084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065" marR="5080" indent="2540" algn="l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Обеспечение сбалансированности</a:t>
              </a:r>
              <a:r>
                <a:rPr sz="1600" b="1" spc="3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5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и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долгосрочной</a:t>
              </a:r>
              <a:r>
                <a:rPr sz="1600" b="1" spc="28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устойчивости </a:t>
              </a:r>
              <a:r>
                <a:rPr sz="1600" b="1" spc="-10" dirty="0" err="1">
                  <a:solidFill>
                    <a:srgbClr val="002060"/>
                  </a:solidFill>
                  <a:latin typeface="Times New Roman"/>
                  <a:cs typeface="Times New Roman"/>
                </a:rPr>
                <a:t>бюджета</a:t>
              </a:r>
              <a:r>
                <a:rPr sz="1600" b="1" spc="-6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600" b="1" spc="-2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муниципального</a:t>
              </a:r>
              <a:r>
                <a:rPr sz="1600" b="1" spc="2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округа</a:t>
              </a:r>
              <a:endParaRPr sz="1600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3" name="object 16">
              <a:extLst>
                <a:ext uri="{FF2B5EF4-FFF2-40B4-BE49-F238E27FC236}">
                  <a16:creationId xmlns:a16="http://schemas.microsoft.com/office/drawing/2014/main" xmlns="" id="{461303F5-A496-37FC-62F5-C5752EA437FB}"/>
                </a:ext>
              </a:extLst>
            </p:cNvPr>
            <p:cNvSpPr txBox="1"/>
            <p:nvPr/>
          </p:nvSpPr>
          <p:spPr>
            <a:xfrm>
              <a:off x="5941491" y="4888888"/>
              <a:ext cx="3443136" cy="148951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-46355" algn="l">
                <a:lnSpc>
                  <a:spcPct val="100000"/>
                </a:lnSpc>
                <a:spcBef>
                  <a:spcPts val="95"/>
                </a:spcBef>
              </a:pP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Реализация</a:t>
              </a:r>
              <a:r>
                <a:rPr sz="1600" b="1" spc="-4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принципов открытости</a:t>
              </a:r>
              <a:r>
                <a:rPr sz="1600" b="1" spc="2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и</a:t>
              </a:r>
              <a:r>
                <a:rPr sz="1600" b="1" spc="-3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прозрачности управления муниципальными </a:t>
              </a: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финансами,</a:t>
              </a:r>
              <a:r>
                <a:rPr sz="1600" b="1" spc="-3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раскрытие финансовой</a:t>
              </a:r>
              <a:r>
                <a:rPr sz="1600" b="1" spc="2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и</a:t>
              </a:r>
              <a:r>
                <a:rPr sz="1600" b="1" spc="-5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2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иной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информации</a:t>
              </a:r>
              <a:r>
                <a:rPr sz="1600" b="1" spc="3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о</a:t>
              </a:r>
              <a:r>
                <a:rPr sz="1600" b="1" spc="-3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бюджете</a:t>
              </a:r>
              <a:endParaRPr sz="1600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  <a:p>
              <a:pPr marL="1905" algn="l">
                <a:lnSpc>
                  <a:spcPct val="100000"/>
                </a:lnSpc>
                <a:spcBef>
                  <a:spcPts val="5"/>
                </a:spcBef>
              </a:pP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и</a:t>
              </a:r>
              <a:r>
                <a:rPr sz="1600" b="1" spc="-2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бюджетном</a:t>
              </a:r>
              <a:r>
                <a:rPr sz="1600" b="1" spc="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процессе</a:t>
              </a:r>
              <a:endParaRPr sz="1600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4" name="椭圆 43">
              <a:extLst>
                <a:ext uri="{FF2B5EF4-FFF2-40B4-BE49-F238E27FC236}">
                  <a16:creationId xmlns:a16="http://schemas.microsoft.com/office/drawing/2014/main" xmlns="" id="{7A617A94-A16C-9278-EB4E-41167D677614}"/>
                </a:ext>
              </a:extLst>
            </p:cNvPr>
            <p:cNvSpPr/>
            <p:nvPr/>
          </p:nvSpPr>
          <p:spPr>
            <a:xfrm>
              <a:off x="4170313" y="5207908"/>
              <a:ext cx="449798" cy="385496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7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76" name="object 24">
              <a:extLst>
                <a:ext uri="{FF2B5EF4-FFF2-40B4-BE49-F238E27FC236}">
                  <a16:creationId xmlns:a16="http://schemas.microsoft.com/office/drawing/2014/main" xmlns="" id="{96B2E9E5-B310-7AC9-6FCC-43F29FC9F6FB}"/>
                </a:ext>
              </a:extLst>
            </p:cNvPr>
            <p:cNvSpPr txBox="1"/>
            <p:nvPr/>
          </p:nvSpPr>
          <p:spPr>
            <a:xfrm>
              <a:off x="5930119" y="4516476"/>
              <a:ext cx="3310492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472440" marR="5080" indent="-460375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10" dirty="0" err="1">
                  <a:solidFill>
                    <a:srgbClr val="002060"/>
                  </a:solidFill>
                  <a:latin typeface="Times New Roman"/>
                  <a:cs typeface="Times New Roman"/>
                </a:rPr>
                <a:t>Увеличение</a:t>
              </a:r>
              <a:r>
                <a:rPr sz="1600" b="1" spc="-6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20" dirty="0" err="1">
                  <a:solidFill>
                    <a:srgbClr val="002060"/>
                  </a:solidFill>
                  <a:latin typeface="Times New Roman"/>
                  <a:cs typeface="Times New Roman"/>
                </a:rPr>
                <a:t>налогового</a:t>
              </a:r>
              <a:r>
                <a:rPr lang="ru-RU" sz="1600" b="1" spc="-2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п</a:t>
              </a:r>
              <a:r>
                <a:rPr sz="1600" b="1" spc="-10" dirty="0" err="1">
                  <a:solidFill>
                    <a:srgbClr val="002060"/>
                  </a:solidFill>
                  <a:latin typeface="Times New Roman"/>
                  <a:cs typeface="Times New Roman"/>
                </a:rPr>
                <a:t>отенциала</a:t>
              </a:r>
              <a:endParaRPr sz="1600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79" name="Рисунок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2049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458440" y="-24234"/>
            <a:ext cx="89127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 err="1">
                <a:solidFill>
                  <a:srgbClr val="002060"/>
                </a:solidFill>
              </a:rPr>
              <a:t>Из</a:t>
            </a:r>
            <a:r>
              <a:rPr lang="en-US" altLang="zh-CN" dirty="0">
                <a:solidFill>
                  <a:srgbClr val="002060"/>
                </a:solidFill>
              </a:rPr>
              <a:t> </a:t>
            </a:r>
            <a:r>
              <a:rPr lang="ru-RU" altLang="zh-CN" dirty="0">
                <a:solidFill>
                  <a:srgbClr val="002060"/>
                </a:solidFill>
              </a:rPr>
              <a:t>чего складываются доходы бюджета?</a:t>
            </a:r>
            <a:endParaRPr lang="en-US" altLang="zh-CN" dirty="0">
              <a:solidFill>
                <a:srgbClr val="00206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2677" y="694437"/>
            <a:ext cx="835292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977900" algn="l"/>
                <a:tab pos="3441700" algn="l"/>
              </a:tabLst>
            </a:pP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zh-C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ОХОДЫ БЮДЖЕТА -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77900" algn="l"/>
                <a:tab pos="3441700" algn="l"/>
              </a:tabLst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</a:t>
            </a:r>
            <a:r>
              <a:rPr lang="ru-RU" altLang="zh-CN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дств</a:t>
            </a:r>
            <a:r>
              <a:rPr lang="ru-RU" altLang="zh-C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бюджет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4" name="AutoShape 6" descr="https://ae04.alicdn.com/kf/H677d02d02ff146069efc5734d7040d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8" descr="https://ae04.alicdn.com/kf/H677d02d02ff146069efc5734d7040d0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10" descr="https://ae04.alicdn.com/kf/H677d02d02ff146069efc5734d7040d08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15" descr="https://us.123rf.com/450wm/aliafandi/aliafandi1802/aliafandi180200424/95247392-illustrations-of-treasure-chest-open-closed-and-with-golden-coins-isolated-on-white.jpg?ver=6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6762" y="1587628"/>
            <a:ext cx="2973841" cy="4545774"/>
            <a:chOff x="155576" y="1587628"/>
            <a:chExt cx="2973841" cy="4545774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155576" y="1587628"/>
              <a:ext cx="2973841" cy="4545774"/>
              <a:chOff x="1021710" y="1609296"/>
              <a:chExt cx="2283458" cy="2657628"/>
            </a:xfrm>
          </p:grpSpPr>
          <p:sp>
            <p:nvSpPr>
              <p:cNvPr id="58" name="Freeform 1684"/>
              <p:cNvSpPr/>
              <p:nvPr/>
            </p:nvSpPr>
            <p:spPr>
              <a:xfrm>
                <a:off x="1260664" y="2179739"/>
                <a:ext cx="2044504" cy="2087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96" extrusionOk="0">
                    <a:moveTo>
                      <a:pt x="18498" y="21596"/>
                    </a:moveTo>
                    <a:lnTo>
                      <a:pt x="890" y="21596"/>
                    </a:lnTo>
                    <a:cubicBezTo>
                      <a:pt x="398" y="21596"/>
                      <a:pt x="0" y="21123"/>
                      <a:pt x="0" y="20539"/>
                    </a:cubicBezTo>
                    <a:cubicBezTo>
                      <a:pt x="0" y="20493"/>
                      <a:pt x="3" y="20446"/>
                      <a:pt x="8" y="20400"/>
                    </a:cubicBezTo>
                    <a:lnTo>
                      <a:pt x="2218" y="899"/>
                    </a:lnTo>
                    <a:cubicBezTo>
                      <a:pt x="2282" y="382"/>
                      <a:pt x="2656" y="-1"/>
                      <a:pt x="3096" y="0"/>
                    </a:cubicBezTo>
                    <a:lnTo>
                      <a:pt x="20709" y="0"/>
                    </a:lnTo>
                    <a:cubicBezTo>
                      <a:pt x="21202" y="2"/>
                      <a:pt x="21600" y="479"/>
                      <a:pt x="21598" y="1066"/>
                    </a:cubicBezTo>
                    <a:cubicBezTo>
                      <a:pt x="21598" y="1111"/>
                      <a:pt x="21595" y="1156"/>
                      <a:pt x="21590" y="1201"/>
                    </a:cubicBezTo>
                    <a:lnTo>
                      <a:pt x="19380" y="20696"/>
                    </a:lnTo>
                    <a:cubicBezTo>
                      <a:pt x="19316" y="21215"/>
                      <a:pt x="18940" y="21599"/>
                      <a:pt x="18498" y="21596"/>
                    </a:cubicBezTo>
                    <a:close/>
                  </a:path>
                </a:pathLst>
              </a:custGeom>
              <a:gradFill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5"/>
              </a:gradFill>
              <a:ln w="12700">
                <a:miter lim="400000"/>
              </a:ln>
              <a:effectLst>
                <a:outerShdw blurRad="50800" dist="35191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lIns="45718" tIns="45718" rIns="45718" bIns="4571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Freeform 1686"/>
              <p:cNvSpPr/>
              <p:nvPr/>
            </p:nvSpPr>
            <p:spPr>
              <a:xfrm>
                <a:off x="1021710" y="1609296"/>
                <a:ext cx="1987818" cy="1138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96" extrusionOk="0">
                    <a:moveTo>
                      <a:pt x="19978" y="17394"/>
                    </a:moveTo>
                    <a:lnTo>
                      <a:pt x="725" y="21596"/>
                    </a:lnTo>
                    <a:cubicBezTo>
                      <a:pt x="326" y="21598"/>
                      <a:pt x="1" y="21034"/>
                      <a:pt x="0" y="20337"/>
                    </a:cubicBezTo>
                    <a:cubicBezTo>
                      <a:pt x="0" y="20281"/>
                      <a:pt x="2" y="20225"/>
                      <a:pt x="6" y="20169"/>
                    </a:cubicBezTo>
                    <a:lnTo>
                      <a:pt x="701" y="1092"/>
                    </a:lnTo>
                    <a:cubicBezTo>
                      <a:pt x="750" y="465"/>
                      <a:pt x="1057" y="-2"/>
                      <a:pt x="1420" y="0"/>
                    </a:cubicBezTo>
                    <a:lnTo>
                      <a:pt x="20877" y="5850"/>
                    </a:lnTo>
                    <a:cubicBezTo>
                      <a:pt x="21277" y="5851"/>
                      <a:pt x="21600" y="6418"/>
                      <a:pt x="21599" y="7115"/>
                    </a:cubicBezTo>
                    <a:cubicBezTo>
                      <a:pt x="21599" y="7189"/>
                      <a:pt x="21596" y="7262"/>
                      <a:pt x="21588" y="7334"/>
                    </a:cubicBezTo>
                    <a:lnTo>
                      <a:pt x="20693" y="16345"/>
                    </a:lnTo>
                    <a:cubicBezTo>
                      <a:pt x="20632" y="16951"/>
                      <a:pt x="20331" y="17393"/>
                      <a:pt x="19978" y="17394"/>
                    </a:cubicBezTo>
                    <a:close/>
                  </a:path>
                </a:pathLst>
              </a:custGeom>
              <a:gradFill>
                <a:gsLst>
                  <a:gs pos="2372">
                    <a:srgbClr val="FF0040"/>
                  </a:gs>
                  <a:gs pos="37053">
                    <a:srgbClr val="FF0071"/>
                  </a:gs>
                  <a:gs pos="99150">
                    <a:srgbClr val="FF00A2"/>
                  </a:gs>
                </a:gsLst>
              </a:gra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688"/>
              <p:cNvSpPr/>
              <p:nvPr/>
            </p:nvSpPr>
            <p:spPr>
              <a:xfrm>
                <a:off x="1643664" y="2716162"/>
                <a:ext cx="1462784" cy="62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34" y="21600"/>
                    </a:moveTo>
                    <a:lnTo>
                      <a:pt x="466" y="21600"/>
                    </a:lnTo>
                    <a:cubicBezTo>
                      <a:pt x="211" y="21600"/>
                      <a:pt x="3" y="16813"/>
                      <a:pt x="0" y="10864"/>
                    </a:cubicBezTo>
                    <a:cubicBezTo>
                      <a:pt x="3" y="4894"/>
                      <a:pt x="210" y="69"/>
                      <a:pt x="466" y="0"/>
                    </a:cubicBezTo>
                    <a:lnTo>
                      <a:pt x="21134" y="0"/>
                    </a:lnTo>
                    <a:cubicBezTo>
                      <a:pt x="21390" y="69"/>
                      <a:pt x="21597" y="4894"/>
                      <a:pt x="21600" y="10864"/>
                    </a:cubicBezTo>
                    <a:cubicBezTo>
                      <a:pt x="21597" y="16815"/>
                      <a:pt x="21389" y="21600"/>
                      <a:pt x="21134" y="2160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A9E800"/>
                    </a:solidFill>
                  </a:defRPr>
                </a:pPr>
                <a:endParaRPr kern="0">
                  <a:solidFill>
                    <a:srgbClr val="A9E800"/>
                  </a:solidFill>
                </a:endParaRPr>
              </a:p>
            </p:txBody>
          </p:sp>
          <p:sp>
            <p:nvSpPr>
              <p:cNvPr id="63" name="Freeform 1687"/>
              <p:cNvSpPr/>
              <p:nvPr/>
            </p:nvSpPr>
            <p:spPr>
              <a:xfrm>
                <a:off x="1216500" y="1867944"/>
                <a:ext cx="1988058" cy="654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96" extrusionOk="0">
                    <a:moveTo>
                      <a:pt x="19975" y="21596"/>
                    </a:moveTo>
                    <a:lnTo>
                      <a:pt x="725" y="21596"/>
                    </a:lnTo>
                    <a:cubicBezTo>
                      <a:pt x="326" y="21600"/>
                      <a:pt x="1" y="20545"/>
                      <a:pt x="0" y="19239"/>
                    </a:cubicBezTo>
                    <a:cubicBezTo>
                      <a:pt x="0" y="19134"/>
                      <a:pt x="2" y="19029"/>
                      <a:pt x="6" y="18925"/>
                    </a:cubicBezTo>
                    <a:lnTo>
                      <a:pt x="701" y="2057"/>
                    </a:lnTo>
                    <a:cubicBezTo>
                      <a:pt x="750" y="880"/>
                      <a:pt x="1057" y="3"/>
                      <a:pt x="1420" y="0"/>
                    </a:cubicBezTo>
                    <a:lnTo>
                      <a:pt x="20874" y="0"/>
                    </a:lnTo>
                    <a:cubicBezTo>
                      <a:pt x="21276" y="5"/>
                      <a:pt x="21600" y="1073"/>
                      <a:pt x="21599" y="2386"/>
                    </a:cubicBezTo>
                    <a:cubicBezTo>
                      <a:pt x="21598" y="2513"/>
                      <a:pt x="21595" y="2639"/>
                      <a:pt x="21589" y="2765"/>
                    </a:cubicBezTo>
                    <a:lnTo>
                      <a:pt x="20690" y="19633"/>
                    </a:lnTo>
                    <a:cubicBezTo>
                      <a:pt x="20629" y="20767"/>
                      <a:pt x="20328" y="21595"/>
                      <a:pt x="19975" y="21596"/>
                    </a:cubicBezTo>
                    <a:close/>
                  </a:path>
                </a:pathLst>
              </a:custGeom>
              <a:gradFill>
                <a:gsLst>
                  <a:gs pos="40920">
                    <a:srgbClr val="FFFFFF"/>
                  </a:gs>
                  <a:gs pos="73713">
                    <a:srgbClr val="E6EAEB"/>
                  </a:gs>
                  <a:gs pos="99960">
                    <a:srgbClr val="CDD5D8"/>
                  </a:gs>
                </a:gsLst>
                <a:lin ang="2089253"/>
              </a:gradFill>
              <a:ln w="12700">
                <a:miter lim="400000"/>
              </a:ln>
              <a:effectLst>
                <a:outerShdw blurRad="63500" dist="50724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lIns="45718" tIns="45718" rIns="45718" bIns="4571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446159" y="1999473"/>
              <a:ext cx="24696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Поступления от уплаты налогов, установленных Налоговым кодексом Российской Федерации, законодательством Нижегородской области и решениями городской Думы муниципального округа город Первомайск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03734" y="3717032"/>
              <a:ext cx="262568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Налог на доходы физических лиц</a:t>
              </a:r>
            </a:p>
            <a:p>
              <a:pPr algn="ctr"/>
              <a:endParaRPr lang="ru-RU" sz="1000" b="1" dirty="0">
                <a:solidFill>
                  <a:prstClr val="black"/>
                </a:solidFill>
              </a:endParaRPr>
            </a:p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Акцизы по подакцизным товарам</a:t>
              </a:r>
            </a:p>
            <a:p>
              <a:pPr algn="ctr"/>
              <a:endParaRPr lang="ru-RU" sz="1000" b="1" dirty="0">
                <a:solidFill>
                  <a:prstClr val="black"/>
                </a:solidFill>
              </a:endParaRPr>
            </a:p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Налоги на совокупный доход</a:t>
              </a:r>
            </a:p>
            <a:p>
              <a:pPr algn="ctr"/>
              <a:endParaRPr lang="ru-RU" sz="1000" b="1" dirty="0">
                <a:solidFill>
                  <a:prstClr val="black"/>
                </a:solidFill>
              </a:endParaRPr>
            </a:p>
            <a:p>
              <a:r>
                <a:rPr lang="ru-RU" sz="1000" b="1" dirty="0" smtClean="0">
                  <a:solidFill>
                    <a:prstClr val="black"/>
                  </a:solidFill>
                </a:rPr>
                <a:t>               Земельный налог</a:t>
              </a:r>
            </a:p>
            <a:p>
              <a:endParaRPr lang="ru-RU" sz="1000" b="1" dirty="0">
                <a:solidFill>
                  <a:prstClr val="black"/>
                </a:solidFill>
              </a:endParaRPr>
            </a:p>
            <a:p>
              <a:r>
                <a:rPr lang="ru-RU" sz="1000" b="1" dirty="0" smtClean="0">
                  <a:solidFill>
                    <a:prstClr val="black"/>
                  </a:solidFill>
                </a:rPr>
                <a:t>            Налог на имущество </a:t>
              </a:r>
            </a:p>
            <a:p>
              <a:r>
                <a:rPr lang="ru-RU" sz="1000" b="1" dirty="0">
                  <a:solidFill>
                    <a:prstClr val="black"/>
                  </a:solidFill>
                </a:rPr>
                <a:t> </a:t>
              </a:r>
              <a:r>
                <a:rPr lang="ru-RU" sz="1000" b="1" dirty="0" smtClean="0">
                  <a:solidFill>
                    <a:prstClr val="black"/>
                  </a:solidFill>
                </a:rPr>
                <a:t>              физических лиц</a:t>
              </a:r>
            </a:p>
            <a:p>
              <a:endParaRPr lang="ru-RU" sz="1000" b="1" dirty="0" smtClean="0">
                <a:solidFill>
                  <a:prstClr val="black"/>
                </a:solidFill>
              </a:endParaRPr>
            </a:p>
            <a:p>
              <a:r>
                <a:rPr lang="ru-RU" sz="1000" b="1" dirty="0" smtClean="0">
                  <a:solidFill>
                    <a:prstClr val="black"/>
                  </a:solidFill>
                </a:rPr>
                <a:t>        Государственная пошлина</a:t>
              </a:r>
            </a:p>
            <a:p>
              <a:endParaRPr lang="ru-RU" sz="1000" b="1" dirty="0">
                <a:solidFill>
                  <a:prstClr val="black"/>
                </a:solidFill>
              </a:endParaRPr>
            </a:p>
            <a:p>
              <a:r>
                <a:rPr lang="ru-RU" sz="1000" b="1" dirty="0" smtClean="0">
                  <a:solidFill>
                    <a:prstClr val="black"/>
                  </a:solidFill>
                </a:rPr>
                <a:t>  Задолженность по отмененным </a:t>
              </a:r>
            </a:p>
            <a:p>
              <a:r>
                <a:rPr lang="ru-RU" sz="1000" b="1" dirty="0">
                  <a:solidFill>
                    <a:prstClr val="black"/>
                  </a:solidFill>
                </a:rPr>
                <a:t> </a:t>
              </a:r>
              <a:r>
                <a:rPr lang="ru-RU" sz="1000" b="1" dirty="0" smtClean="0">
                  <a:solidFill>
                    <a:prstClr val="black"/>
                  </a:solidFill>
                </a:rPr>
                <a:t>            налогам и сборам</a:t>
              </a:r>
              <a:endParaRPr lang="ru-RU" sz="1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030356" y="1626598"/>
            <a:ext cx="3168351" cy="4506802"/>
            <a:chOff x="3203849" y="1626598"/>
            <a:chExt cx="3168351" cy="4506802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3203849" y="1626598"/>
              <a:ext cx="2965385" cy="4506802"/>
              <a:chOff x="3749473" y="1632100"/>
              <a:chExt cx="2291555" cy="2636932"/>
            </a:xfrm>
          </p:grpSpPr>
          <p:sp>
            <p:nvSpPr>
              <p:cNvPr id="69" name="Freeform 1696"/>
              <p:cNvSpPr/>
              <p:nvPr/>
            </p:nvSpPr>
            <p:spPr>
              <a:xfrm>
                <a:off x="3983482" y="2179741"/>
                <a:ext cx="2057546" cy="2089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98" extrusionOk="0">
                    <a:moveTo>
                      <a:pt x="18498" y="21598"/>
                    </a:moveTo>
                    <a:lnTo>
                      <a:pt x="886" y="21598"/>
                    </a:lnTo>
                    <a:cubicBezTo>
                      <a:pt x="397" y="21598"/>
                      <a:pt x="0" y="21127"/>
                      <a:pt x="0" y="20546"/>
                    </a:cubicBezTo>
                    <a:cubicBezTo>
                      <a:pt x="0" y="20498"/>
                      <a:pt x="3" y="20450"/>
                      <a:pt x="8" y="20402"/>
                    </a:cubicBezTo>
                    <a:lnTo>
                      <a:pt x="2215" y="900"/>
                    </a:lnTo>
                    <a:cubicBezTo>
                      <a:pt x="2280" y="382"/>
                      <a:pt x="2655" y="-1"/>
                      <a:pt x="3096" y="0"/>
                    </a:cubicBezTo>
                    <a:lnTo>
                      <a:pt x="20709" y="0"/>
                    </a:lnTo>
                    <a:cubicBezTo>
                      <a:pt x="21202" y="3"/>
                      <a:pt x="21600" y="480"/>
                      <a:pt x="21598" y="1066"/>
                    </a:cubicBezTo>
                    <a:cubicBezTo>
                      <a:pt x="21598" y="1111"/>
                      <a:pt x="21595" y="1156"/>
                      <a:pt x="21590" y="1201"/>
                    </a:cubicBezTo>
                    <a:lnTo>
                      <a:pt x="19380" y="20698"/>
                    </a:lnTo>
                    <a:cubicBezTo>
                      <a:pt x="19315" y="21216"/>
                      <a:pt x="18939" y="21599"/>
                      <a:pt x="18498" y="21598"/>
                    </a:cubicBezTo>
                    <a:close/>
                  </a:path>
                </a:pathLst>
              </a:custGeom>
              <a:gradFill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5"/>
              </a:gradFill>
              <a:ln w="12700">
                <a:miter lim="400000"/>
              </a:ln>
              <a:effectLst>
                <a:outerShdw blurRad="50800" dist="35191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lIns="45718" tIns="45718" rIns="45718" bIns="45718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1698"/>
              <p:cNvSpPr/>
              <p:nvPr/>
            </p:nvSpPr>
            <p:spPr>
              <a:xfrm>
                <a:off x="3749473" y="1632100"/>
                <a:ext cx="1987817" cy="1107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600" extrusionOk="0">
                    <a:moveTo>
                      <a:pt x="19977" y="17397"/>
                    </a:moveTo>
                    <a:lnTo>
                      <a:pt x="721" y="21600"/>
                    </a:lnTo>
                    <a:cubicBezTo>
                      <a:pt x="322" y="21598"/>
                      <a:pt x="-1" y="21031"/>
                      <a:pt x="0" y="20333"/>
                    </a:cubicBezTo>
                    <a:cubicBezTo>
                      <a:pt x="0" y="20280"/>
                      <a:pt x="2" y="20226"/>
                      <a:pt x="6" y="20173"/>
                    </a:cubicBezTo>
                    <a:lnTo>
                      <a:pt x="701" y="1092"/>
                    </a:lnTo>
                    <a:cubicBezTo>
                      <a:pt x="750" y="467"/>
                      <a:pt x="1055" y="1"/>
                      <a:pt x="1416" y="0"/>
                    </a:cubicBezTo>
                    <a:lnTo>
                      <a:pt x="20876" y="5851"/>
                    </a:lnTo>
                    <a:cubicBezTo>
                      <a:pt x="21276" y="5852"/>
                      <a:pt x="21599" y="6419"/>
                      <a:pt x="21598" y="7116"/>
                    </a:cubicBezTo>
                    <a:cubicBezTo>
                      <a:pt x="21598" y="7190"/>
                      <a:pt x="21595" y="7263"/>
                      <a:pt x="21587" y="7336"/>
                    </a:cubicBezTo>
                    <a:lnTo>
                      <a:pt x="20684" y="16348"/>
                    </a:lnTo>
                    <a:cubicBezTo>
                      <a:pt x="20627" y="16952"/>
                      <a:pt x="20328" y="17395"/>
                      <a:pt x="19977" y="1739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203"/>
                  </a:gs>
                  <a:gs pos="36657">
                    <a:srgbClr val="FF7D25"/>
                  </a:gs>
                  <a:gs pos="77153">
                    <a:srgbClr val="FF3847"/>
                  </a:gs>
                </a:gsLst>
              </a:gra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Freeform 1700"/>
              <p:cNvSpPr/>
              <p:nvPr/>
            </p:nvSpPr>
            <p:spPr>
              <a:xfrm>
                <a:off x="4345573" y="2717040"/>
                <a:ext cx="1462783" cy="62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34" y="21600"/>
                    </a:moveTo>
                    <a:lnTo>
                      <a:pt x="466" y="21600"/>
                    </a:lnTo>
                    <a:cubicBezTo>
                      <a:pt x="211" y="21600"/>
                      <a:pt x="3" y="16813"/>
                      <a:pt x="0" y="10864"/>
                    </a:cubicBezTo>
                    <a:cubicBezTo>
                      <a:pt x="3" y="4894"/>
                      <a:pt x="210" y="69"/>
                      <a:pt x="466" y="0"/>
                    </a:cubicBezTo>
                    <a:lnTo>
                      <a:pt x="21134" y="0"/>
                    </a:lnTo>
                    <a:cubicBezTo>
                      <a:pt x="21390" y="69"/>
                      <a:pt x="21597" y="4894"/>
                      <a:pt x="21600" y="10864"/>
                    </a:cubicBezTo>
                    <a:cubicBezTo>
                      <a:pt x="21597" y="16815"/>
                      <a:pt x="21389" y="21600"/>
                      <a:pt x="21134" y="2160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algn="ctr">
                  <a:defRPr>
                    <a:solidFill>
                      <a:srgbClr val="A9E800"/>
                    </a:solidFill>
                  </a:defRPr>
                </a:pPr>
                <a:endParaRPr>
                  <a:solidFill>
                    <a:srgbClr val="A9E800"/>
                  </a:solidFill>
                </a:endParaRPr>
              </a:p>
            </p:txBody>
          </p:sp>
          <p:sp>
            <p:nvSpPr>
              <p:cNvPr id="72" name="Freeform 1699"/>
              <p:cNvSpPr/>
              <p:nvPr/>
            </p:nvSpPr>
            <p:spPr>
              <a:xfrm>
                <a:off x="3939370" y="1868152"/>
                <a:ext cx="1987825" cy="654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95" extrusionOk="0">
                    <a:moveTo>
                      <a:pt x="19978" y="21595"/>
                    </a:moveTo>
                    <a:lnTo>
                      <a:pt x="721" y="21595"/>
                    </a:lnTo>
                    <a:cubicBezTo>
                      <a:pt x="322" y="21591"/>
                      <a:pt x="-1" y="20530"/>
                      <a:pt x="0" y="19225"/>
                    </a:cubicBezTo>
                    <a:cubicBezTo>
                      <a:pt x="0" y="19124"/>
                      <a:pt x="2" y="19024"/>
                      <a:pt x="6" y="18924"/>
                    </a:cubicBezTo>
                    <a:lnTo>
                      <a:pt x="701" y="2057"/>
                    </a:lnTo>
                    <a:cubicBezTo>
                      <a:pt x="750" y="886"/>
                      <a:pt x="1054" y="10"/>
                      <a:pt x="1416" y="0"/>
                    </a:cubicBezTo>
                    <a:lnTo>
                      <a:pt x="20877" y="0"/>
                    </a:lnTo>
                    <a:cubicBezTo>
                      <a:pt x="21274" y="-5"/>
                      <a:pt x="21597" y="1043"/>
                      <a:pt x="21599" y="2341"/>
                    </a:cubicBezTo>
                    <a:cubicBezTo>
                      <a:pt x="21599" y="2483"/>
                      <a:pt x="21595" y="2625"/>
                      <a:pt x="21588" y="2765"/>
                    </a:cubicBezTo>
                    <a:lnTo>
                      <a:pt x="20693" y="19632"/>
                    </a:lnTo>
                    <a:cubicBezTo>
                      <a:pt x="20631" y="20766"/>
                      <a:pt x="20330" y="21593"/>
                      <a:pt x="19978" y="21595"/>
                    </a:cubicBezTo>
                    <a:close/>
                  </a:path>
                </a:pathLst>
              </a:custGeom>
              <a:gradFill>
                <a:gsLst>
                  <a:gs pos="40920">
                    <a:srgbClr val="FFFFFF"/>
                  </a:gs>
                  <a:gs pos="73713">
                    <a:srgbClr val="E6EAEB"/>
                  </a:gs>
                  <a:gs pos="99960">
                    <a:srgbClr val="CDD5D8"/>
                  </a:gs>
                </a:gsLst>
                <a:lin ang="2089253"/>
              </a:gradFill>
              <a:ln w="12700">
                <a:miter lim="400000"/>
              </a:ln>
              <a:effectLst>
                <a:outerShdw blurRad="63500" dist="50724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lIns="45718" tIns="45718" rIns="45718" bIns="45718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3576601" y="2071481"/>
              <a:ext cx="23183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Поступления от уплаты пошлин и сборов, установленных законодательством РФ, нормативными правовыми актами муниципального округа город Первомайск</a:t>
              </a:r>
              <a:endParaRPr lang="ru-RU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563888" y="3548082"/>
              <a:ext cx="280831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Доходы от использования </a:t>
              </a:r>
            </a:p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имущества, находящегося в муниципальной собственности</a:t>
              </a:r>
            </a:p>
            <a:p>
              <a:pPr algn="ctr"/>
              <a:endParaRPr lang="ru-RU" sz="800" b="1" dirty="0">
                <a:solidFill>
                  <a:prstClr val="black"/>
                </a:solidFill>
              </a:endParaRPr>
            </a:p>
            <a:p>
              <a:r>
                <a:rPr lang="ru-RU" sz="800" b="1" dirty="0">
                  <a:solidFill>
                    <a:prstClr val="black"/>
                  </a:solidFill>
                </a:rPr>
                <a:t> </a:t>
              </a:r>
              <a:r>
                <a:rPr lang="ru-RU" sz="800" b="1" dirty="0" smtClean="0">
                  <a:solidFill>
                    <a:prstClr val="black"/>
                  </a:solidFill>
                </a:rPr>
                <a:t>       </a:t>
              </a:r>
              <a:r>
                <a:rPr lang="ru-RU" sz="1000" b="1" dirty="0" smtClean="0">
                  <a:solidFill>
                    <a:prstClr val="black"/>
                  </a:solidFill>
                </a:rPr>
                <a:t>Доходы от компенсации затрат    </a:t>
              </a:r>
            </a:p>
            <a:p>
              <a:r>
                <a:rPr lang="ru-RU" sz="1000" b="1" dirty="0">
                  <a:solidFill>
                    <a:prstClr val="black"/>
                  </a:solidFill>
                </a:rPr>
                <a:t> </a:t>
              </a:r>
              <a:r>
                <a:rPr lang="ru-RU" sz="1000" b="1" dirty="0" smtClean="0">
                  <a:solidFill>
                    <a:prstClr val="black"/>
                  </a:solidFill>
                </a:rPr>
                <a:t>                    государства</a:t>
              </a:r>
            </a:p>
            <a:p>
              <a:endParaRPr lang="ru-RU" sz="800" b="1" dirty="0" smtClean="0">
                <a:solidFill>
                  <a:prstClr val="black"/>
                </a:solidFill>
              </a:endParaRPr>
            </a:p>
            <a:p>
              <a:r>
                <a:rPr lang="ru-RU" sz="1000" b="1" dirty="0" smtClean="0">
                  <a:solidFill>
                    <a:prstClr val="black"/>
                  </a:solidFill>
                </a:rPr>
                <a:t>             Доходы от продажи </a:t>
              </a:r>
            </a:p>
            <a:p>
              <a:r>
                <a:rPr lang="ru-RU" sz="1000" b="1" dirty="0" smtClean="0">
                  <a:solidFill>
                    <a:prstClr val="black"/>
                  </a:solidFill>
                </a:rPr>
                <a:t>                материальных и </a:t>
              </a:r>
            </a:p>
            <a:p>
              <a:r>
                <a:rPr lang="ru-RU" sz="1000" b="1" dirty="0" smtClean="0">
                  <a:solidFill>
                    <a:prstClr val="black"/>
                  </a:solidFill>
                </a:rPr>
                <a:t>        нематериальных активов</a:t>
              </a:r>
            </a:p>
            <a:p>
              <a:endParaRPr lang="ru-RU" sz="800" b="1" dirty="0">
                <a:solidFill>
                  <a:prstClr val="black"/>
                </a:solidFill>
              </a:endParaRPr>
            </a:p>
            <a:p>
              <a:r>
                <a:rPr lang="ru-RU" sz="1000" b="1" dirty="0" smtClean="0">
                  <a:solidFill>
                    <a:prstClr val="black"/>
                  </a:solidFill>
                </a:rPr>
                <a:t>           Штрафные санкции</a:t>
              </a:r>
            </a:p>
            <a:p>
              <a:endParaRPr lang="ru-RU" sz="800" b="1" dirty="0" smtClean="0">
                <a:solidFill>
                  <a:prstClr val="black"/>
                </a:solidFill>
              </a:endParaRPr>
            </a:p>
            <a:p>
              <a:r>
                <a:rPr lang="ru-RU" sz="1000" b="1" dirty="0" smtClean="0">
                  <a:solidFill>
                    <a:prstClr val="black"/>
                  </a:solidFill>
                </a:rPr>
                <a:t>   Прочие неналоговые доходы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022793" y="1631400"/>
            <a:ext cx="3027933" cy="4501999"/>
            <a:chOff x="6448607" y="1609294"/>
            <a:chExt cx="2283368" cy="2703346"/>
          </a:xfrm>
        </p:grpSpPr>
        <p:sp>
          <p:nvSpPr>
            <p:cNvPr id="76" name="Freeform 1710"/>
            <p:cNvSpPr/>
            <p:nvPr/>
          </p:nvSpPr>
          <p:spPr>
            <a:xfrm>
              <a:off x="6667678" y="2180121"/>
              <a:ext cx="2064297" cy="213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89" extrusionOk="0">
                  <a:moveTo>
                    <a:pt x="18518" y="21589"/>
                  </a:moveTo>
                  <a:lnTo>
                    <a:pt x="904" y="21589"/>
                  </a:lnTo>
                  <a:cubicBezTo>
                    <a:pt x="413" y="21599"/>
                    <a:pt x="8" y="21134"/>
                    <a:pt x="0" y="20551"/>
                  </a:cubicBezTo>
                  <a:cubicBezTo>
                    <a:pt x="-1" y="20500"/>
                    <a:pt x="1" y="20448"/>
                    <a:pt x="7" y="20398"/>
                  </a:cubicBezTo>
                  <a:lnTo>
                    <a:pt x="2217" y="900"/>
                  </a:lnTo>
                  <a:cubicBezTo>
                    <a:pt x="2283" y="382"/>
                    <a:pt x="2658" y="-1"/>
                    <a:pt x="3099" y="0"/>
                  </a:cubicBezTo>
                  <a:lnTo>
                    <a:pt x="20709" y="0"/>
                  </a:lnTo>
                  <a:cubicBezTo>
                    <a:pt x="21200" y="0"/>
                    <a:pt x="21599" y="473"/>
                    <a:pt x="21599" y="1056"/>
                  </a:cubicBezTo>
                  <a:cubicBezTo>
                    <a:pt x="21599" y="1104"/>
                    <a:pt x="21596" y="1153"/>
                    <a:pt x="21591" y="1201"/>
                  </a:cubicBezTo>
                  <a:lnTo>
                    <a:pt x="19384" y="20695"/>
                  </a:lnTo>
                  <a:cubicBezTo>
                    <a:pt x="19316" y="21203"/>
                    <a:pt x="18951" y="21580"/>
                    <a:pt x="18518" y="21589"/>
                  </a:cubicBezTo>
                  <a:close/>
                </a:path>
              </a:pathLst>
            </a:cu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12700">
              <a:miter lim="400000"/>
            </a:ln>
            <a:effectLst>
              <a:outerShdw blurRad="50800" dist="35191" dir="2315233" rotWithShape="0">
                <a:srgbClr val="000000">
                  <a:alpha val="38297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" name="Freeform 1712"/>
            <p:cNvSpPr/>
            <p:nvPr/>
          </p:nvSpPr>
          <p:spPr>
            <a:xfrm>
              <a:off x="6448607" y="1609294"/>
              <a:ext cx="1987797" cy="1138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2" extrusionOk="0">
                  <a:moveTo>
                    <a:pt x="19979" y="17391"/>
                  </a:moveTo>
                  <a:lnTo>
                    <a:pt x="722" y="21592"/>
                  </a:lnTo>
                  <a:cubicBezTo>
                    <a:pt x="325" y="21595"/>
                    <a:pt x="2" y="21035"/>
                    <a:pt x="0" y="20342"/>
                  </a:cubicBezTo>
                  <a:cubicBezTo>
                    <a:pt x="0" y="20283"/>
                    <a:pt x="2" y="20224"/>
                    <a:pt x="7" y="20166"/>
                  </a:cubicBezTo>
                  <a:lnTo>
                    <a:pt x="701" y="1091"/>
                  </a:lnTo>
                  <a:cubicBezTo>
                    <a:pt x="747" y="464"/>
                    <a:pt x="1054" y="-5"/>
                    <a:pt x="1416" y="0"/>
                  </a:cubicBezTo>
                  <a:lnTo>
                    <a:pt x="20874" y="5849"/>
                  </a:lnTo>
                  <a:cubicBezTo>
                    <a:pt x="21275" y="5851"/>
                    <a:pt x="21600" y="6421"/>
                    <a:pt x="21599" y="7122"/>
                  </a:cubicBezTo>
                  <a:cubicBezTo>
                    <a:pt x="21599" y="7193"/>
                    <a:pt x="21595" y="7263"/>
                    <a:pt x="21589" y="7333"/>
                  </a:cubicBezTo>
                  <a:lnTo>
                    <a:pt x="20690" y="16342"/>
                  </a:lnTo>
                  <a:cubicBezTo>
                    <a:pt x="20630" y="16947"/>
                    <a:pt x="20330" y="17389"/>
                    <a:pt x="19979" y="17391"/>
                  </a:cubicBezTo>
                  <a:close/>
                </a:path>
              </a:pathLst>
            </a:custGeom>
            <a:gradFill>
              <a:gsLst>
                <a:gs pos="0">
                  <a:srgbClr val="0CB100"/>
                </a:gs>
                <a:gs pos="46821">
                  <a:srgbClr val="67CE02"/>
                </a:gs>
                <a:gs pos="99075">
                  <a:srgbClr val="C3EA03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" name="Freeform 1714"/>
            <p:cNvSpPr/>
            <p:nvPr/>
          </p:nvSpPr>
          <p:spPr>
            <a:xfrm>
              <a:off x="7024873" y="2721566"/>
              <a:ext cx="1462404" cy="6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9" y="21600"/>
                  </a:moveTo>
                  <a:lnTo>
                    <a:pt x="461" y="21600"/>
                  </a:lnTo>
                  <a:cubicBezTo>
                    <a:pt x="206" y="21600"/>
                    <a:pt x="0" y="16793"/>
                    <a:pt x="0" y="10864"/>
                  </a:cubicBezTo>
                  <a:cubicBezTo>
                    <a:pt x="0" y="4914"/>
                    <a:pt x="206" y="71"/>
                    <a:pt x="461" y="0"/>
                  </a:cubicBezTo>
                  <a:lnTo>
                    <a:pt x="21139" y="0"/>
                  </a:lnTo>
                  <a:cubicBezTo>
                    <a:pt x="21395" y="71"/>
                    <a:pt x="21600" y="4914"/>
                    <a:pt x="21600" y="10864"/>
                  </a:cubicBezTo>
                  <a:cubicBezTo>
                    <a:pt x="21600" y="16793"/>
                    <a:pt x="21394" y="21600"/>
                    <a:pt x="21139" y="2160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A9E800"/>
                  </a:solidFill>
                </a:defRPr>
              </a:pPr>
              <a:endParaRPr>
                <a:solidFill>
                  <a:srgbClr val="A9E800"/>
                </a:solidFill>
              </a:endParaRPr>
            </a:p>
          </p:txBody>
        </p:sp>
        <p:sp>
          <p:nvSpPr>
            <p:cNvPr id="79" name="Freeform 1713"/>
            <p:cNvSpPr/>
            <p:nvPr/>
          </p:nvSpPr>
          <p:spPr>
            <a:xfrm>
              <a:off x="6625339" y="1873552"/>
              <a:ext cx="1987805" cy="64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19980" y="21591"/>
                  </a:moveTo>
                  <a:lnTo>
                    <a:pt x="722" y="21591"/>
                  </a:lnTo>
                  <a:cubicBezTo>
                    <a:pt x="325" y="21596"/>
                    <a:pt x="2" y="20548"/>
                    <a:pt x="0" y="19250"/>
                  </a:cubicBezTo>
                  <a:cubicBezTo>
                    <a:pt x="0" y="19140"/>
                    <a:pt x="2" y="19030"/>
                    <a:pt x="7" y="18921"/>
                  </a:cubicBezTo>
                  <a:lnTo>
                    <a:pt x="701" y="2056"/>
                  </a:lnTo>
                  <a:cubicBezTo>
                    <a:pt x="747" y="879"/>
                    <a:pt x="1054" y="-2"/>
                    <a:pt x="1417" y="0"/>
                  </a:cubicBezTo>
                  <a:lnTo>
                    <a:pt x="20874" y="0"/>
                  </a:lnTo>
                  <a:cubicBezTo>
                    <a:pt x="21274" y="-4"/>
                    <a:pt x="21599" y="1051"/>
                    <a:pt x="21600" y="2356"/>
                  </a:cubicBezTo>
                  <a:cubicBezTo>
                    <a:pt x="21600" y="2493"/>
                    <a:pt x="21596" y="2629"/>
                    <a:pt x="21589" y="2764"/>
                  </a:cubicBezTo>
                  <a:lnTo>
                    <a:pt x="20690" y="19629"/>
                  </a:lnTo>
                  <a:cubicBezTo>
                    <a:pt x="20631" y="20760"/>
                    <a:pt x="20331" y="21588"/>
                    <a:pt x="19980" y="21591"/>
                  </a:cubicBezTo>
                  <a:close/>
                </a:path>
              </a:pathLst>
            </a:custGeom>
            <a:gradFill>
              <a:gsLst>
                <a:gs pos="40920">
                  <a:srgbClr val="FFFFFF"/>
                </a:gs>
                <a:gs pos="73713">
                  <a:srgbClr val="E6EAEB"/>
                </a:gs>
                <a:gs pos="99960">
                  <a:srgbClr val="CDD5D8"/>
                </a:gs>
              </a:gsLst>
              <a:lin ang="2089253"/>
            </a:gradFill>
            <a:ln w="12700">
              <a:miter lim="400000"/>
            </a:ln>
            <a:effectLst>
              <a:outerShdw blurRad="63500" dist="50724" dir="2315233" rotWithShape="0">
                <a:srgbClr val="000000">
                  <a:alpha val="38297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6748160" y="227687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</a:rPr>
              <a:t>Поступления от других бюджетов бюджетной системы, граждан и организаций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516216" y="3793975"/>
            <a:ext cx="23627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                      Дотации</a:t>
            </a:r>
          </a:p>
          <a:p>
            <a:endParaRPr lang="ru-RU" sz="1000" b="1" dirty="0">
              <a:solidFill>
                <a:prstClr val="black"/>
              </a:solidFill>
            </a:endParaRPr>
          </a:p>
          <a:p>
            <a:r>
              <a:rPr lang="ru-RU" sz="1000" b="1" dirty="0" smtClean="0">
                <a:solidFill>
                  <a:prstClr val="black"/>
                </a:solidFill>
              </a:rPr>
              <a:t>                     Субсидии</a:t>
            </a:r>
          </a:p>
          <a:p>
            <a:endParaRPr lang="ru-RU" sz="1000" b="1" dirty="0">
              <a:solidFill>
                <a:prstClr val="black"/>
              </a:solidFill>
            </a:endParaRPr>
          </a:p>
          <a:p>
            <a:r>
              <a:rPr lang="ru-RU" sz="1000" b="1" dirty="0" smtClean="0">
                <a:solidFill>
                  <a:prstClr val="black"/>
                </a:solidFill>
              </a:rPr>
              <a:t>                    Субвенции</a:t>
            </a:r>
          </a:p>
          <a:p>
            <a:endParaRPr lang="ru-RU" sz="1000" b="1" dirty="0" smtClean="0">
              <a:solidFill>
                <a:prstClr val="black"/>
              </a:solidFill>
            </a:endParaRPr>
          </a:p>
          <a:p>
            <a:r>
              <a:rPr lang="ru-RU" sz="1000" b="1" dirty="0" smtClean="0">
                <a:solidFill>
                  <a:prstClr val="black"/>
                </a:solidFill>
              </a:rPr>
              <a:t>        Иные </a:t>
            </a:r>
            <a:r>
              <a:rPr lang="ru-RU" sz="1000" b="1" dirty="0">
                <a:solidFill>
                  <a:prstClr val="black"/>
                </a:solidFill>
              </a:rPr>
              <a:t>межбюджетные </a:t>
            </a:r>
          </a:p>
          <a:p>
            <a:r>
              <a:rPr lang="ru-RU" sz="1000" b="1" dirty="0">
                <a:solidFill>
                  <a:prstClr val="black"/>
                </a:solidFill>
              </a:rPr>
              <a:t>                 трансферты</a:t>
            </a:r>
          </a:p>
          <a:p>
            <a:endParaRPr lang="ru-RU" sz="1000" b="1" dirty="0">
              <a:solidFill>
                <a:prstClr val="black"/>
              </a:solidFill>
            </a:endParaRPr>
          </a:p>
          <a:p>
            <a:r>
              <a:rPr lang="ru-RU" sz="1000" b="1" dirty="0" smtClean="0">
                <a:solidFill>
                  <a:prstClr val="black"/>
                </a:solidFill>
              </a:rPr>
              <a:t>  Безвозмездные поступления от физических и юридических лиц</a:t>
            </a:r>
            <a:endParaRPr lang="ru-RU" sz="1000" b="1" dirty="0">
              <a:solidFill>
                <a:prstClr val="black"/>
              </a:solidFill>
            </a:endParaRPr>
          </a:p>
          <a:p>
            <a:endParaRPr lang="ru-RU" sz="1000" b="1" dirty="0" smtClean="0">
              <a:solidFill>
                <a:prstClr val="black"/>
              </a:solidFill>
            </a:endParaRPr>
          </a:p>
          <a:p>
            <a:r>
              <a:rPr lang="ru-RU" sz="1000" b="1" dirty="0" smtClean="0">
                <a:solidFill>
                  <a:prstClr val="black"/>
                </a:solidFill>
              </a:rPr>
              <a:t>      </a:t>
            </a:r>
            <a:endParaRPr lang="ru-RU" sz="1000" b="1" dirty="0">
              <a:solidFill>
                <a:prstClr val="black"/>
              </a:solidFill>
            </a:endParaRPr>
          </a:p>
          <a:p>
            <a:endParaRPr lang="ru-RU" sz="1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5004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5856" cy="83671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68531" y="1269769"/>
            <a:ext cx="6228183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72000" indent="36000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Эффективное</a:t>
            </a:r>
            <a:r>
              <a:rPr lang="ru-RU" dirty="0" smtClean="0">
                <a:latin typeface="Times New Roman"/>
                <a:ea typeface="Times New Roman"/>
              </a:rPr>
              <a:t>, ответственное и прозрачное управление муниципальными финансами муниципального округа город Первомайск является базовым условием достижения стратегических целей социально-экономического развития муниципального округа. Жители должны быть активными участниками бюджетного процесса, это одна из важнейших задач бюджетной политики. Решению этой задачи призван способствовать информационный сборник «Бюджет для граждан».</a:t>
            </a:r>
            <a:endParaRPr lang="ru-RU" dirty="0">
              <a:latin typeface="Times New Roman"/>
              <a:ea typeface="Times New Roman"/>
            </a:endParaRPr>
          </a:p>
          <a:p>
            <a:pPr marL="72000" indent="360000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«Бюджет для граждан» разработан в целях реализации принципа прозрачности (открытости) и обеспечения полного и доступного информирования граждан о бюджете муниципального округа город Первомайск Нижегородской области  на 2026 год и на плановый период 2027 и 2028 годов. Этот документ разработан, прежде всего, для пользователей, не обладающих специальными знаниями в сфере бюджетного законодательства, что позволит привлечь к участию в обсуждении вопросов формирования бюджета и его исполнения большего количества граждан. В сборнике в доступной форме представлено описание доходов и расходов бюджета, отражены приоритетные направления расходования бюджетных средств.</a:t>
            </a:r>
          </a:p>
          <a:p>
            <a:pPr marL="72000" indent="360000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Надеемся, что представление бюджета и бюджетного процесса муниципального округа в понятной для жителей форме повысит уровень общественного участия граждан в бюджетном процессе муниципального округа город Первомайск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88691"/>
            <a:ext cx="2712956" cy="3978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706167" y="5693147"/>
            <a:ext cx="7751952" cy="1006475"/>
            <a:chOff x="1983363" y="5428008"/>
            <a:chExt cx="7151505" cy="1006475"/>
          </a:xfrm>
        </p:grpSpPr>
        <p:sp>
          <p:nvSpPr>
            <p:cNvPr id="21" name="TextBox 20"/>
            <p:cNvSpPr txBox="1"/>
            <p:nvPr/>
          </p:nvSpPr>
          <p:spPr>
            <a:xfrm>
              <a:off x="1983363" y="5796408"/>
              <a:ext cx="71515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/>
              <a:r>
                <a:rPr lang="ru-RU" alt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Глава местного самоуправления</a:t>
              </a:r>
              <a:r>
                <a:rPr lang="en-US" alt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 Е.А.Лебеднова</a:t>
              </a:r>
              <a:r>
                <a:rPr lang="en-US" alt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alt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5428008"/>
              <a:ext cx="10175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WordArt 8"/>
          <p:cNvSpPr>
            <a:spLocks noChangeArrowheads="1" noChangeShapeType="1" noTextEdit="1"/>
          </p:cNvSpPr>
          <p:nvPr/>
        </p:nvSpPr>
        <p:spPr bwMode="auto">
          <a:xfrm>
            <a:off x="635856" y="93750"/>
            <a:ext cx="8508144" cy="742961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2800" b="1" kern="10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Уважаемые жители муниципального </a:t>
            </a:r>
          </a:p>
          <a:p>
            <a:pPr algn="ctr"/>
            <a:r>
              <a:rPr lang="ru-RU" sz="2800" b="1" kern="10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округа город Первомайск</a:t>
            </a:r>
            <a:r>
              <a:rPr lang="ru-RU" sz="2800" b="1" kern="10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Impact"/>
              </a:rPr>
              <a:t>!</a:t>
            </a:r>
            <a:endParaRPr lang="ru-RU" sz="2800" b="1" kern="10" cap="all" dirty="0">
              <a:ln w="9000" cmpd="sng">
                <a:noFill/>
                <a:prstDash val="solid"/>
              </a:ln>
              <a:solidFill>
                <a:srgbClr val="002060"/>
              </a:solidFill>
              <a:effectLst/>
              <a:latin typeface="Impact"/>
            </a:endParaRPr>
          </a:p>
        </p:txBody>
      </p:sp>
      <p:sp>
        <p:nvSpPr>
          <p:cNvPr id="2" name="AutoShape 2" descr="https://catherineasquithgallery.com/uploads/posts/2021-03/1614773379_57-p-neitralnii-fon-dlya-prezentatsii-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84169" y="836712"/>
            <a:ext cx="7596336" cy="35003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Налоговая система – это совокупность налогов и сборов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9954" y="1325841"/>
            <a:ext cx="7732526" cy="1132731"/>
          </a:xfrm>
          <a:prstGeom prst="roundRect">
            <a:avLst/>
          </a:prstGeom>
          <a:solidFill>
            <a:srgbClr val="A7FFA7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Налоги</a:t>
            </a:r>
            <a:r>
              <a:rPr lang="ru-RU" sz="1400" dirty="0" smtClean="0">
                <a:solidFill>
                  <a:srgbClr val="002060"/>
                </a:solidFill>
              </a:rPr>
              <a:t> – обязательные, индивидуальные безвозмездные платежи, взимаемые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8416" y="2555193"/>
            <a:ext cx="7734064" cy="648072"/>
          </a:xfrm>
          <a:prstGeom prst="roundRect">
            <a:avLst/>
          </a:prstGeom>
          <a:solidFill>
            <a:srgbClr val="A7FFA7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Сборы</a:t>
            </a:r>
            <a:r>
              <a:rPr lang="ru-RU" sz="1400" dirty="0" smtClean="0">
                <a:solidFill>
                  <a:srgbClr val="002060"/>
                </a:solidFill>
              </a:rPr>
              <a:t> – обязательные взносы, взимаемые с организаций и физических лиц, уплата которых является одним из условий совершения в интересах плательщика определенных юридических действий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191920" y="1643384"/>
            <a:ext cx="899592" cy="504056"/>
          </a:xfrm>
          <a:prstGeom prst="stripedRightArrow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187678" y="2627201"/>
            <a:ext cx="899592" cy="504056"/>
          </a:xfrm>
          <a:prstGeom prst="stripedRightArrow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09159" y="27823"/>
            <a:ext cx="80648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Налоговая система и ее функции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51520" y="3284984"/>
            <a:ext cx="8691128" cy="3168352"/>
            <a:chOff x="96763" y="3501009"/>
            <a:chExt cx="8691128" cy="3168352"/>
          </a:xfrm>
        </p:grpSpPr>
        <p:pic>
          <p:nvPicPr>
            <p:cNvPr id="23554" name="Picture 2" descr="C:\Users\fu9\Desktop\pngeg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63" y="3501009"/>
              <a:ext cx="8691128" cy="316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539993" y="3717032"/>
              <a:ext cx="403244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u="sng" dirty="0">
                  <a:solidFill>
                    <a:prstClr val="black"/>
                  </a:solidFill>
                  <a:latin typeface="Calibri"/>
                </a:rPr>
                <a:t>Регулирующая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 – влияние на развитие экономической, социальной и </a:t>
              </a:r>
              <a:r>
                <a:rPr lang="ru-RU" sz="1600" dirty="0" smtClean="0">
                  <a:solidFill>
                    <a:prstClr val="black"/>
                  </a:solidFill>
                  <a:latin typeface="Calibri"/>
                </a:rPr>
                <a:t>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Calibri"/>
                </a:rPr>
                <a:t>демографической 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политики </a:t>
              </a:r>
              <a:endParaRPr lang="ru-RU" sz="1600" dirty="0" smtClean="0">
                <a:solidFill>
                  <a:prstClr val="black"/>
                </a:solidFill>
                <a:latin typeface="Calibri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Calibri"/>
                </a:rPr>
                <a:t>государства</a:t>
              </a:r>
              <a:endParaRPr lang="ru-RU" sz="1600" b="1" u="sng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882337" y="5267074"/>
              <a:ext cx="368559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u="sng" dirty="0">
                  <a:solidFill>
                    <a:prstClr val="black"/>
                  </a:solidFill>
                  <a:latin typeface="Calibri"/>
                </a:rPr>
                <a:t>Контролирующая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 – </a:t>
              </a:r>
              <a:endParaRPr lang="ru-RU" sz="1600" dirty="0" smtClean="0">
                <a:solidFill>
                  <a:prstClr val="black"/>
                </a:solidFill>
                <a:latin typeface="Calibri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Calibri"/>
                </a:rPr>
                <a:t>обеспечение 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«прозрачности» финансовых </a:t>
              </a:r>
              <a:r>
                <a:rPr lang="ru-RU" sz="1600" dirty="0" smtClean="0">
                  <a:solidFill>
                    <a:prstClr val="black"/>
                  </a:solidFill>
                  <a:latin typeface="Calibri"/>
                </a:rPr>
                <a:t>потоков, своевременности 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и полноты поступления </a:t>
              </a:r>
              <a:r>
                <a:rPr lang="ru-RU" sz="1600" dirty="0" smtClean="0">
                  <a:solidFill>
                    <a:prstClr val="black"/>
                  </a:solidFill>
                  <a:latin typeface="Calibri"/>
                </a:rPr>
                <a:t>налоговых 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платежей</a:t>
              </a:r>
              <a:endParaRPr lang="ru-RU" sz="1600" b="1" u="sng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136" y="5336009"/>
              <a:ext cx="397363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u="sng" dirty="0">
                  <a:solidFill>
                    <a:prstClr val="black"/>
                  </a:solidFill>
                  <a:latin typeface="Calibri"/>
                </a:rPr>
                <a:t>Распределительная </a:t>
              </a:r>
              <a:endParaRPr lang="ru-RU" sz="1600" b="1" u="sng" dirty="0" smtClean="0">
                <a:solidFill>
                  <a:prstClr val="black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u="sng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ru-RU" sz="1600" b="1" u="sng" dirty="0">
                  <a:solidFill>
                    <a:prstClr val="black"/>
                  </a:solidFill>
                  <a:latin typeface="Calibri"/>
                </a:rPr>
                <a:t>социальная)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 – перераспределение общественных доходов между различными категориями граждан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4632" y="3722956"/>
              <a:ext cx="369130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u="sng" dirty="0">
                  <a:solidFill>
                    <a:prstClr val="black"/>
                  </a:solidFill>
                  <a:latin typeface="Calibri"/>
                </a:rPr>
                <a:t>Фискальная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 – формирование доходной части государственного бюджета, для обеспечения государства </a:t>
              </a:r>
              <a:endParaRPr lang="ru-RU" sz="1600" dirty="0" smtClean="0">
                <a:solidFill>
                  <a:prstClr val="black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Calibri"/>
                </a:rPr>
                <a:t>финансовыми 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средствами</a:t>
              </a:r>
              <a:endParaRPr lang="ru-RU" sz="1600" b="1" u="sng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615221" y="4898286"/>
              <a:ext cx="168219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>
                  <a:solidFill>
                    <a:sysClr val="windowText" lastClr="000000"/>
                  </a:solidFill>
                  <a:latin typeface="Calibri"/>
                </a:rPr>
                <a:t>Функции налогов</a:t>
              </a:r>
            </a:p>
            <a:p>
              <a:pPr algn="ctr"/>
              <a:r>
                <a:rPr lang="ru-RU" sz="1500" b="1" dirty="0">
                  <a:solidFill>
                    <a:sysClr val="windowText" lastClr="000000"/>
                  </a:solidFill>
                  <a:latin typeface="Calibri"/>
                </a:rPr>
                <a:t>и сборов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570724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52052435"/>
              </p:ext>
            </p:extLst>
          </p:nvPr>
        </p:nvGraphicFramePr>
        <p:xfrm>
          <a:off x="573166" y="1205053"/>
          <a:ext cx="8240217" cy="5441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bject 7"/>
          <p:cNvSpPr txBox="1">
            <a:spLocks/>
          </p:cNvSpPr>
          <p:nvPr/>
        </p:nvSpPr>
        <p:spPr>
          <a:xfrm>
            <a:off x="1165900" y="1"/>
            <a:ext cx="76489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Какие налоги уплачивают жители муниципального округа?</a:t>
            </a:r>
          </a:p>
        </p:txBody>
      </p:sp>
      <p:sp>
        <p:nvSpPr>
          <p:cNvPr id="5" name="Овал 4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89913"/>
      </p:ext>
    </p:extLst>
  </p:cSld>
  <p:clrMapOvr>
    <a:masterClrMapping/>
  </p:clrMapOvr>
  <p:transition spd="med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80220" y="-129189"/>
            <a:ext cx="80648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Как распределяются расходы по основным функциям </a:t>
            </a:r>
          </a:p>
        </p:txBody>
      </p:sp>
      <p:pic>
        <p:nvPicPr>
          <p:cNvPr id="45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4191" y="2329605"/>
            <a:ext cx="3594989" cy="830465"/>
          </a:xfrm>
          <a:prstGeom prst="rect">
            <a:avLst/>
          </a:prstGeom>
        </p:spPr>
      </p:pic>
      <p:pic>
        <p:nvPicPr>
          <p:cNvPr id="46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383" y="1429562"/>
            <a:ext cx="3598037" cy="830402"/>
          </a:xfrm>
          <a:prstGeom prst="rect">
            <a:avLst/>
          </a:prstGeom>
        </p:spPr>
      </p:pic>
      <p:pic>
        <p:nvPicPr>
          <p:cNvPr id="47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311" y="4175772"/>
            <a:ext cx="3594989" cy="833488"/>
          </a:xfrm>
          <a:prstGeom prst="rect">
            <a:avLst/>
          </a:prstGeom>
        </p:spPr>
      </p:pic>
      <p:pic>
        <p:nvPicPr>
          <p:cNvPr id="48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42103" y="1429562"/>
            <a:ext cx="3713861" cy="830402"/>
          </a:xfrm>
          <a:prstGeom prst="rect">
            <a:avLst/>
          </a:prstGeom>
        </p:spPr>
      </p:pic>
      <p:pic>
        <p:nvPicPr>
          <p:cNvPr id="49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45608" y="4218419"/>
            <a:ext cx="3710813" cy="830465"/>
          </a:xfrm>
          <a:prstGeom prst="rect">
            <a:avLst/>
          </a:prstGeom>
        </p:spPr>
      </p:pic>
      <p:pic>
        <p:nvPicPr>
          <p:cNvPr id="50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04" y="3276536"/>
            <a:ext cx="3594989" cy="833437"/>
          </a:xfrm>
          <a:prstGeom prst="rect">
            <a:avLst/>
          </a:prstGeom>
        </p:spPr>
      </p:pic>
      <p:pic>
        <p:nvPicPr>
          <p:cNvPr id="51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92040" y="2359139"/>
            <a:ext cx="3710813" cy="830465"/>
          </a:xfrm>
          <a:prstGeom prst="rect">
            <a:avLst/>
          </a:prstGeom>
        </p:spPr>
      </p:pic>
      <p:pic>
        <p:nvPicPr>
          <p:cNvPr id="52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73040" y="3288842"/>
            <a:ext cx="3710813" cy="830402"/>
          </a:xfrm>
          <a:prstGeom prst="rect">
            <a:avLst/>
          </a:prstGeom>
        </p:spPr>
      </p:pic>
      <p:grpSp>
        <p:nvGrpSpPr>
          <p:cNvPr id="53" name="object 16"/>
          <p:cNvGrpSpPr/>
          <p:nvPr/>
        </p:nvGrpSpPr>
        <p:grpSpPr>
          <a:xfrm>
            <a:off x="4654296" y="5114544"/>
            <a:ext cx="3982085" cy="1708785"/>
            <a:chOff x="4654296" y="5114544"/>
            <a:chExt cx="3982085" cy="1708785"/>
          </a:xfrm>
        </p:grpSpPr>
        <p:pic>
          <p:nvPicPr>
            <p:cNvPr id="54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25568" y="5114544"/>
              <a:ext cx="3710813" cy="830402"/>
            </a:xfrm>
            <a:prstGeom prst="rect">
              <a:avLst/>
            </a:prstGeom>
          </p:spPr>
        </p:pic>
        <p:pic>
          <p:nvPicPr>
            <p:cNvPr id="55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54296" y="5989321"/>
              <a:ext cx="3710813" cy="833488"/>
            </a:xfrm>
            <a:prstGeom prst="rect">
              <a:avLst/>
            </a:prstGeom>
          </p:spPr>
        </p:pic>
      </p:grpSp>
      <p:grpSp>
        <p:nvGrpSpPr>
          <p:cNvPr id="56" name="object 19"/>
          <p:cNvGrpSpPr/>
          <p:nvPr/>
        </p:nvGrpSpPr>
        <p:grpSpPr>
          <a:xfrm>
            <a:off x="646176" y="5111496"/>
            <a:ext cx="3888104" cy="1711325"/>
            <a:chOff x="646176" y="5111496"/>
            <a:chExt cx="3888104" cy="1711325"/>
          </a:xfrm>
        </p:grpSpPr>
        <p:pic>
          <p:nvPicPr>
            <p:cNvPr id="57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6176" y="5111496"/>
              <a:ext cx="3598037" cy="833488"/>
            </a:xfrm>
            <a:prstGeom prst="rect">
              <a:avLst/>
            </a:prstGeom>
          </p:spPr>
        </p:pic>
        <p:pic>
          <p:nvPicPr>
            <p:cNvPr id="58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8784" y="5989321"/>
              <a:ext cx="3594989" cy="833488"/>
            </a:xfrm>
            <a:prstGeom prst="rect">
              <a:avLst/>
            </a:prstGeom>
          </p:spPr>
        </p:pic>
      </p:grpSp>
      <p:sp>
        <p:nvSpPr>
          <p:cNvPr id="59" name="object 22"/>
          <p:cNvSpPr txBox="1"/>
          <p:nvPr/>
        </p:nvSpPr>
        <p:spPr>
          <a:xfrm>
            <a:off x="5753480" y="1550035"/>
            <a:ext cx="211201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0200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Национальная</a:t>
            </a:r>
            <a:r>
              <a:rPr sz="16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оборона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0" name="object 23"/>
          <p:cNvSpPr txBox="1"/>
          <p:nvPr/>
        </p:nvSpPr>
        <p:spPr>
          <a:xfrm>
            <a:off x="6001892" y="2318385"/>
            <a:ext cx="2421890" cy="823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805"/>
              </a:lnSpc>
              <a:spcBef>
                <a:spcPts val="105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0300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455"/>
              </a:lnSpc>
            </a:pPr>
            <a:r>
              <a:rPr sz="1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Национальная</a:t>
            </a:r>
            <a:r>
              <a:rPr sz="14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безопасность</a:t>
            </a:r>
            <a:r>
              <a:rPr sz="14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  <a:p>
            <a:pPr marL="384810" marR="380365" algn="ctr">
              <a:lnSpc>
                <a:spcPts val="1440"/>
              </a:lnSpc>
              <a:spcBef>
                <a:spcPts val="145"/>
              </a:spcBef>
            </a:pPr>
            <a:r>
              <a:rPr sz="1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правоохранительная деятельность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1" name="object 24"/>
          <p:cNvSpPr txBox="1"/>
          <p:nvPr/>
        </p:nvSpPr>
        <p:spPr>
          <a:xfrm>
            <a:off x="6342634" y="3386785"/>
            <a:ext cx="233045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0400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Национальная</a:t>
            </a: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экономика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2" name="object 25"/>
          <p:cNvSpPr txBox="1"/>
          <p:nvPr/>
        </p:nvSpPr>
        <p:spPr>
          <a:xfrm>
            <a:off x="6357873" y="4189222"/>
            <a:ext cx="226822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0500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Жилищно-коммунальное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хозяйство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3" name="object 26"/>
          <p:cNvSpPr txBox="1"/>
          <p:nvPr/>
        </p:nvSpPr>
        <p:spPr>
          <a:xfrm>
            <a:off x="5976620" y="5234127"/>
            <a:ext cx="250952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0600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Охрана</a:t>
            </a:r>
            <a:r>
              <a:rPr sz="16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окружающей</a:t>
            </a:r>
            <a:r>
              <a:rPr sz="16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среды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4" name="object 27"/>
          <p:cNvSpPr txBox="1"/>
          <p:nvPr/>
        </p:nvSpPr>
        <p:spPr>
          <a:xfrm>
            <a:off x="6414642" y="6149136"/>
            <a:ext cx="11639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0700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5" name="object 28"/>
          <p:cNvSpPr txBox="1"/>
          <p:nvPr/>
        </p:nvSpPr>
        <p:spPr>
          <a:xfrm>
            <a:off x="1086103" y="1389455"/>
            <a:ext cx="2042795" cy="8001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0100</a:t>
            </a:r>
            <a:endParaRPr sz="16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5000"/>
              </a:lnSpc>
              <a:spcBef>
                <a:spcPts val="25"/>
              </a:spcBef>
            </a:pPr>
            <a:r>
              <a:rPr sz="16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Общегосударственные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вопросы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6" name="object 29"/>
          <p:cNvSpPr txBox="1"/>
          <p:nvPr/>
        </p:nvSpPr>
        <p:spPr>
          <a:xfrm>
            <a:off x="956868" y="2348306"/>
            <a:ext cx="2032000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1300</a:t>
            </a:r>
            <a:endParaRPr sz="16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Обслуживание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долга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7" name="object 30"/>
          <p:cNvSpPr txBox="1"/>
          <p:nvPr/>
        </p:nvSpPr>
        <p:spPr>
          <a:xfrm>
            <a:off x="531672" y="3261741"/>
            <a:ext cx="1759585" cy="1642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1200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Средства</a:t>
            </a:r>
            <a:r>
              <a:rPr sz="16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массовой</a:t>
            </a:r>
            <a:endParaRPr sz="160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информации</a:t>
            </a:r>
            <a:endParaRPr sz="1600">
              <a:latin typeface="Times New Roman"/>
              <a:cs typeface="Times New Roman"/>
            </a:endParaRPr>
          </a:p>
          <a:p>
            <a:pPr marR="44450" algn="ctr">
              <a:lnSpc>
                <a:spcPct val="100000"/>
              </a:lnSpc>
              <a:spcBef>
                <a:spcPts val="1190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1100</a:t>
            </a:r>
            <a:endParaRPr sz="1600">
              <a:latin typeface="Times New Roman"/>
              <a:cs typeface="Times New Roman"/>
            </a:endParaRPr>
          </a:p>
          <a:p>
            <a:pPr marR="38100"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Физическая</a:t>
            </a:r>
            <a:endParaRPr sz="1600">
              <a:latin typeface="Times New Roman"/>
              <a:cs typeface="Times New Roman"/>
            </a:endParaRPr>
          </a:p>
          <a:p>
            <a:pPr marR="38735"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культура</a:t>
            </a:r>
            <a:r>
              <a:rPr sz="16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спорт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8" name="object 31"/>
          <p:cNvSpPr txBox="1"/>
          <p:nvPr/>
        </p:nvSpPr>
        <p:spPr>
          <a:xfrm>
            <a:off x="959002" y="5243829"/>
            <a:ext cx="20529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05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1000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Социальная</a:t>
            </a: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политика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9" name="object 32"/>
          <p:cNvSpPr txBox="1"/>
          <p:nvPr/>
        </p:nvSpPr>
        <p:spPr>
          <a:xfrm>
            <a:off x="1500886" y="5965647"/>
            <a:ext cx="1581785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0800</a:t>
            </a:r>
            <a:endParaRPr sz="16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Культура,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кинематография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70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34511" y="1399019"/>
            <a:ext cx="1059002" cy="876185"/>
          </a:xfrm>
          <a:prstGeom prst="rect">
            <a:avLst/>
          </a:prstGeom>
        </p:spPr>
      </p:pic>
      <p:pic>
        <p:nvPicPr>
          <p:cNvPr id="71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18104" y="2343950"/>
            <a:ext cx="1074254" cy="848702"/>
          </a:xfrm>
          <a:prstGeom prst="rect">
            <a:avLst/>
          </a:prstGeom>
        </p:spPr>
      </p:pic>
      <p:pic>
        <p:nvPicPr>
          <p:cNvPr id="72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24911" y="3255251"/>
            <a:ext cx="1019390" cy="848753"/>
          </a:xfrm>
          <a:prstGeom prst="rect">
            <a:avLst/>
          </a:prstGeom>
        </p:spPr>
      </p:pic>
      <p:pic>
        <p:nvPicPr>
          <p:cNvPr id="73" name="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724911" y="4181881"/>
            <a:ext cx="1083398" cy="836523"/>
          </a:xfrm>
          <a:prstGeom prst="rect">
            <a:avLst/>
          </a:prstGeom>
        </p:spPr>
      </p:pic>
      <p:grpSp>
        <p:nvGrpSpPr>
          <p:cNvPr id="74" name="object 37"/>
          <p:cNvGrpSpPr/>
          <p:nvPr/>
        </p:nvGrpSpPr>
        <p:grpSpPr>
          <a:xfrm>
            <a:off x="3221735" y="5117591"/>
            <a:ext cx="1306195" cy="1690370"/>
            <a:chOff x="3221735" y="5117591"/>
            <a:chExt cx="1306195" cy="1690370"/>
          </a:xfrm>
        </p:grpSpPr>
        <p:pic>
          <p:nvPicPr>
            <p:cNvPr id="75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21735" y="5117591"/>
              <a:ext cx="1016355" cy="821258"/>
            </a:xfrm>
            <a:prstGeom prst="rect">
              <a:avLst/>
            </a:prstGeom>
          </p:spPr>
        </p:pic>
        <p:pic>
          <p:nvPicPr>
            <p:cNvPr id="76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02151" y="5995419"/>
              <a:ext cx="1025499" cy="812165"/>
            </a:xfrm>
            <a:prstGeom prst="rect">
              <a:avLst/>
            </a:prstGeom>
          </p:spPr>
        </p:pic>
      </p:grpSp>
      <p:pic>
        <p:nvPicPr>
          <p:cNvPr id="77" name="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651247" y="1435595"/>
            <a:ext cx="991946" cy="839609"/>
          </a:xfrm>
          <a:prstGeom prst="rect">
            <a:avLst/>
          </a:prstGeom>
        </p:spPr>
      </p:pic>
      <p:pic>
        <p:nvPicPr>
          <p:cNvPr id="78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870703" y="2365273"/>
            <a:ext cx="934046" cy="827379"/>
          </a:xfrm>
          <a:prstGeom prst="rect">
            <a:avLst/>
          </a:prstGeom>
        </p:spPr>
      </p:pic>
      <p:pic>
        <p:nvPicPr>
          <p:cNvPr id="79" name="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279135" y="3294862"/>
            <a:ext cx="958443" cy="809142"/>
          </a:xfrm>
          <a:prstGeom prst="rect">
            <a:avLst/>
          </a:prstGeom>
        </p:spPr>
      </p:pic>
      <p:pic>
        <p:nvPicPr>
          <p:cNvPr id="80" name="object 4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45608" y="4224528"/>
            <a:ext cx="991997" cy="793876"/>
          </a:xfrm>
          <a:prstGeom prst="rect">
            <a:avLst/>
          </a:prstGeom>
        </p:spPr>
      </p:pic>
      <p:grpSp>
        <p:nvGrpSpPr>
          <p:cNvPr id="81" name="object 44"/>
          <p:cNvGrpSpPr/>
          <p:nvPr/>
        </p:nvGrpSpPr>
        <p:grpSpPr>
          <a:xfrm>
            <a:off x="4651247" y="5120640"/>
            <a:ext cx="1297305" cy="1693545"/>
            <a:chOff x="4651247" y="5120640"/>
            <a:chExt cx="1297305" cy="1693545"/>
          </a:xfrm>
        </p:grpSpPr>
        <p:pic>
          <p:nvPicPr>
            <p:cNvPr id="82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98135" y="5120640"/>
              <a:ext cx="1049858" cy="821309"/>
            </a:xfrm>
            <a:prstGeom prst="rect">
              <a:avLst/>
            </a:prstGeom>
          </p:spPr>
        </p:pic>
        <p:pic>
          <p:nvPicPr>
            <p:cNvPr id="8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51247" y="5995409"/>
              <a:ext cx="1101699" cy="818235"/>
            </a:xfrm>
            <a:prstGeom prst="rect">
              <a:avLst/>
            </a:prstGeom>
          </p:spPr>
        </p:pic>
      </p:grpSp>
      <p:sp>
        <p:nvSpPr>
          <p:cNvPr id="88" name="object 47"/>
          <p:cNvSpPr txBox="1"/>
          <p:nvPr/>
        </p:nvSpPr>
        <p:spPr>
          <a:xfrm>
            <a:off x="1124203" y="873963"/>
            <a:ext cx="7599680" cy="51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C00000"/>
                </a:solidFill>
                <a:latin typeface="Constantia"/>
                <a:cs typeface="Constantia"/>
              </a:rPr>
              <a:t>Расходы</a:t>
            </a:r>
            <a:r>
              <a:rPr sz="1800" b="1" spc="-9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spc="-50" dirty="0">
                <a:solidFill>
                  <a:srgbClr val="C00000"/>
                </a:solidFill>
                <a:latin typeface="Constantia"/>
                <a:cs typeface="Constantia"/>
              </a:rPr>
              <a:t>бюджета</a:t>
            </a:r>
            <a:r>
              <a:rPr sz="1800" b="1" spc="-10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onstantia"/>
                <a:cs typeface="Constantia"/>
              </a:rPr>
              <a:t>–</a:t>
            </a:r>
            <a:r>
              <a:rPr sz="1400" b="1" spc="229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30" dirty="0">
                <a:solidFill>
                  <a:srgbClr val="001F5F"/>
                </a:solidFill>
                <a:latin typeface="Constantia"/>
                <a:cs typeface="Constantia"/>
              </a:rPr>
              <a:t>это</a:t>
            </a:r>
            <a:r>
              <a:rPr sz="1400" b="1" spc="-14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onstantia"/>
                <a:cs typeface="Constantia"/>
              </a:rPr>
              <a:t>выплачиваемые</a:t>
            </a:r>
            <a:r>
              <a:rPr sz="1400" b="1" spc="26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onstantia"/>
                <a:cs typeface="Constantia"/>
              </a:rPr>
              <a:t>из</a:t>
            </a:r>
            <a:r>
              <a:rPr sz="1400" b="1" spc="-7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50" dirty="0">
                <a:solidFill>
                  <a:srgbClr val="001F5F"/>
                </a:solidFill>
                <a:latin typeface="Constantia"/>
                <a:cs typeface="Constantia"/>
              </a:rPr>
              <a:t>бюджета </a:t>
            </a:r>
            <a:r>
              <a:rPr sz="1400" b="1" spc="-25" dirty="0">
                <a:solidFill>
                  <a:srgbClr val="001F5F"/>
                </a:solidFill>
                <a:latin typeface="Constantia"/>
                <a:cs typeface="Constantia"/>
              </a:rPr>
              <a:t>денежные</a:t>
            </a:r>
            <a:r>
              <a:rPr sz="1400" b="1" spc="-12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onstantia"/>
                <a:cs typeface="Constantia"/>
              </a:rPr>
              <a:t>средства,</a:t>
            </a:r>
            <a:r>
              <a:rPr sz="1400" b="1" spc="2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Constantia"/>
                <a:cs typeface="Constantia"/>
              </a:rPr>
              <a:t>за</a:t>
            </a:r>
            <a:endParaRPr sz="1400" dirty="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solidFill>
                  <a:srgbClr val="001F5F"/>
                </a:solidFill>
                <a:latin typeface="Constantia"/>
                <a:cs typeface="Constantia"/>
              </a:rPr>
              <a:t>исключением</a:t>
            </a:r>
            <a:r>
              <a:rPr sz="1400" b="1" spc="27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Constantia"/>
                <a:cs typeface="Constantia"/>
              </a:rPr>
              <a:t>средств,</a:t>
            </a:r>
            <a:r>
              <a:rPr sz="1400" b="1" spc="-8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Constantia"/>
                <a:cs typeface="Constantia"/>
              </a:rPr>
              <a:t>являющихся</a:t>
            </a:r>
            <a:r>
              <a:rPr sz="1400" b="1" spc="32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Constantia"/>
                <a:cs typeface="Constantia"/>
              </a:rPr>
              <a:t>источниками</a:t>
            </a:r>
            <a:r>
              <a:rPr sz="1400" b="1" spc="-6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Constantia"/>
                <a:cs typeface="Constantia"/>
              </a:rPr>
              <a:t>финансирования</a:t>
            </a:r>
            <a:r>
              <a:rPr sz="1400" b="1" spc="-8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30" dirty="0">
                <a:solidFill>
                  <a:srgbClr val="001F5F"/>
                </a:solidFill>
                <a:latin typeface="Constantia"/>
                <a:cs typeface="Constantia"/>
              </a:rPr>
              <a:t>дефицита</a:t>
            </a:r>
            <a:r>
              <a:rPr sz="1400" b="1" spc="-10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onstantia"/>
                <a:cs typeface="Constantia"/>
              </a:rPr>
              <a:t>бюджета</a:t>
            </a:r>
            <a:endParaRPr sz="1400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3793564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83045"/>
            <a:ext cx="80648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Что такое программный бюджет?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0" name="object 2"/>
          <p:cNvSpPr txBox="1"/>
          <p:nvPr/>
        </p:nvSpPr>
        <p:spPr>
          <a:xfrm>
            <a:off x="621588" y="1129106"/>
            <a:ext cx="8178165" cy="8197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12700" algn="just">
              <a:lnSpc>
                <a:spcPct val="100400"/>
              </a:lnSpc>
              <a:spcBef>
                <a:spcPts val="85"/>
              </a:spcBef>
            </a:pPr>
            <a:r>
              <a:rPr sz="20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Программный</a:t>
            </a:r>
            <a:r>
              <a:rPr sz="2000" b="1" u="sng" spc="2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бюджет</a:t>
            </a:r>
            <a:r>
              <a:rPr sz="2000" b="1" u="sng" spc="20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отличается</a:t>
            </a:r>
            <a:r>
              <a:rPr sz="1600" b="1" spc="1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от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традиционного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тем,</a:t>
            </a:r>
            <a:r>
              <a:rPr sz="1600" b="1" spc="1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что</a:t>
            </a:r>
            <a:r>
              <a:rPr sz="1600" b="1" spc="1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все</a:t>
            </a:r>
            <a:r>
              <a:rPr sz="1600" b="1" spc="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или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почти</a:t>
            </a:r>
            <a:r>
              <a:rPr sz="1600" b="1" spc="8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все </a:t>
            </a:r>
            <a:r>
              <a:rPr sz="1600" b="1" dirty="0">
                <a:latin typeface="Calibri"/>
                <a:cs typeface="Calibri"/>
              </a:rPr>
              <a:t>расходы</a:t>
            </a:r>
            <a:r>
              <a:rPr sz="1600" b="1" spc="1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включены</a:t>
            </a:r>
            <a:r>
              <a:rPr sz="1600" b="1" spc="1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программы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1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каждая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программа</a:t>
            </a:r>
            <a:r>
              <a:rPr sz="1600" b="1" spc="1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своей</a:t>
            </a:r>
            <a:r>
              <a:rPr sz="1600" b="1" spc="1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целью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прямо</a:t>
            </a:r>
            <a:r>
              <a:rPr sz="1600" b="1" spc="1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увязана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</a:t>
            </a:r>
            <a:r>
              <a:rPr sz="1600" b="1" spc="12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тем </a:t>
            </a:r>
            <a:r>
              <a:rPr sz="1600" b="1" dirty="0">
                <a:latin typeface="Calibri"/>
                <a:cs typeface="Calibri"/>
              </a:rPr>
              <a:t>или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иным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стратегическим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итогом</a:t>
            </a:r>
            <a:r>
              <a:rPr sz="1600" b="1" spc="-10" dirty="0">
                <a:latin typeface="Calibri"/>
                <a:cs typeface="Calibri"/>
              </a:rPr>
              <a:t> деятельности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ведомства.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838200" y="2266925"/>
            <a:ext cx="8178800" cy="204543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0" marR="5715" lvl="0" indent="0" algn="just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7755" algn="l"/>
                <a:tab pos="1792605" algn="l"/>
                <a:tab pos="2591435" algn="l"/>
                <a:tab pos="3597275" algn="l"/>
              </a:tabLst>
              <a:defRPr/>
            </a:pPr>
            <a:r>
              <a:rPr kumimoji="0" lang="ru-RU" sz="2000" b="1" i="0" u="sng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Программное</a:t>
            </a:r>
            <a:r>
              <a:rPr kumimoji="0" lang="ru-RU" sz="20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	</a:t>
            </a:r>
            <a:r>
              <a:rPr kumimoji="0" lang="ru-RU" sz="2000" b="1" i="0" u="sng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бюджетирование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представляет </a:t>
            </a:r>
            <a:r>
              <a:rPr kumimoji="0" lang="ru-RU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собой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методологию </a:t>
            </a:r>
            <a:r>
              <a:rPr sz="1600" b="1" dirty="0" err="1">
                <a:latin typeface="Calibri"/>
                <a:cs typeface="Calibri"/>
              </a:rPr>
              <a:t>планирования</a:t>
            </a:r>
            <a:r>
              <a:rPr sz="1600" b="1" dirty="0">
                <a:latin typeface="Calibri"/>
                <a:cs typeface="Calibri"/>
              </a:rPr>
              <a:t>,</a:t>
            </a:r>
            <a:r>
              <a:rPr sz="1600" b="1" spc="17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исполнения</a:t>
            </a:r>
            <a:r>
              <a:rPr sz="1600" b="1" spc="175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165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контроля</a:t>
            </a:r>
            <a:r>
              <a:rPr sz="1600" b="1" spc="17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за</a:t>
            </a:r>
            <a:r>
              <a:rPr sz="1600" b="1" spc="16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исполнением</a:t>
            </a:r>
            <a:r>
              <a:rPr sz="1600" b="1" spc="165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бюджета,</a:t>
            </a:r>
            <a:r>
              <a:rPr sz="1600" b="1" spc="170" dirty="0">
                <a:latin typeface="Calibri"/>
                <a:cs typeface="Calibri"/>
              </a:rPr>
              <a:t>  </a:t>
            </a:r>
            <a:r>
              <a:rPr sz="1600" b="1" spc="-10" dirty="0">
                <a:latin typeface="Calibri"/>
                <a:cs typeface="Calibri"/>
              </a:rPr>
              <a:t>обеспечивающую </a:t>
            </a:r>
            <a:r>
              <a:rPr sz="1600" b="1" dirty="0">
                <a:latin typeface="Calibri"/>
                <a:cs typeface="Calibri"/>
              </a:rPr>
              <a:t>взаимосвязь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процесса</a:t>
            </a:r>
            <a:r>
              <a:rPr sz="1600" b="1" spc="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распределения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расходов</a:t>
            </a:r>
            <a:r>
              <a:rPr sz="1600" b="1" spc="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</a:t>
            </a:r>
            <a:r>
              <a:rPr sz="1600" b="1" spc="1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результатами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от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реализации</a:t>
            </a:r>
            <a:r>
              <a:rPr sz="1600" b="1" spc="7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программ, </a:t>
            </a:r>
            <a:r>
              <a:rPr sz="1600" b="1" dirty="0">
                <a:latin typeface="Calibri"/>
                <a:cs typeface="Calibri"/>
              </a:rPr>
              <a:t>разрабатываемых</a:t>
            </a:r>
            <a:r>
              <a:rPr sz="1600" b="1" spc="135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на</a:t>
            </a:r>
            <a:r>
              <a:rPr sz="1600" b="1" spc="13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основе</a:t>
            </a:r>
            <a:r>
              <a:rPr sz="1600" b="1" spc="135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стратегических</a:t>
            </a:r>
            <a:r>
              <a:rPr sz="1600" b="1" spc="14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целей,</a:t>
            </a:r>
            <a:r>
              <a:rPr sz="1600" b="1" spc="12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целей</a:t>
            </a:r>
            <a:r>
              <a:rPr sz="1600" b="1" spc="135" dirty="0">
                <a:latin typeface="Calibri"/>
                <a:cs typeface="Calibri"/>
              </a:rPr>
              <a:t>  </a:t>
            </a:r>
            <a:r>
              <a:rPr sz="1600" b="1" spc="-10" dirty="0">
                <a:latin typeface="Calibri"/>
                <a:cs typeface="Calibri"/>
              </a:rPr>
              <a:t>социально-экономического </a:t>
            </a:r>
            <a:r>
              <a:rPr sz="1600" b="1" dirty="0" err="1">
                <a:latin typeface="Calibri"/>
                <a:cs typeface="Calibri"/>
              </a:rPr>
              <a:t>развития</a:t>
            </a:r>
            <a:r>
              <a:rPr sz="1600" b="1" spc="229" dirty="0">
                <a:latin typeface="Calibri"/>
                <a:cs typeface="Calibri"/>
              </a:rPr>
              <a:t> </a:t>
            </a:r>
            <a:r>
              <a:rPr lang="ru-RU" sz="1600" b="1" dirty="0">
                <a:latin typeface="Calibri"/>
                <a:cs typeface="Calibri"/>
              </a:rPr>
              <a:t>муниципального</a:t>
            </a:r>
            <a:r>
              <a:rPr sz="1600" b="1" spc="235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округа</a:t>
            </a:r>
            <a:r>
              <a:rPr sz="1600" b="1" spc="24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город</a:t>
            </a:r>
            <a:r>
              <a:rPr sz="1600" b="1" spc="235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Первомайск</a:t>
            </a:r>
            <a:r>
              <a:rPr sz="1600" b="1" spc="235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Нижегородской</a:t>
            </a:r>
            <a:r>
              <a:rPr sz="1600" b="1" spc="24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области,</a:t>
            </a:r>
            <a:r>
              <a:rPr sz="1600" b="1" spc="235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с</a:t>
            </a:r>
            <a:r>
              <a:rPr sz="1600" b="1" spc="235" dirty="0">
                <a:latin typeface="Calibri"/>
                <a:cs typeface="Calibri"/>
              </a:rPr>
              <a:t>  </a:t>
            </a:r>
            <a:r>
              <a:rPr sz="1600" b="1" spc="-10" dirty="0">
                <a:latin typeface="Calibri"/>
                <a:cs typeface="Calibri"/>
              </a:rPr>
              <a:t>учетом</a:t>
            </a:r>
            <a:r>
              <a:rPr lang="ru-RU" sz="1600" b="1" spc="-10" dirty="0">
                <a:latin typeface="Calibri"/>
                <a:cs typeface="Calibri"/>
              </a:rPr>
              <a:t> 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приоритетов государственной политики, </a:t>
            </a:r>
            <a:r>
              <a:rPr kumimoji="0" lang="ru-RU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задач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органа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местного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самоуправления, общественной значимости  ожидаемых и конечных результатов использования бюджетных средств.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2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272" y="4727447"/>
            <a:ext cx="2350007" cy="1941576"/>
          </a:xfrm>
          <a:prstGeom prst="rect">
            <a:avLst/>
          </a:prstGeom>
        </p:spPr>
      </p:pic>
      <p:sp>
        <p:nvSpPr>
          <p:cNvPr id="13" name="object 15"/>
          <p:cNvSpPr txBox="1"/>
          <p:nvPr/>
        </p:nvSpPr>
        <p:spPr>
          <a:xfrm>
            <a:off x="621588" y="4468272"/>
            <a:ext cx="8074659" cy="17039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600" dirty="0">
              <a:latin typeface="Calibri"/>
              <a:cs typeface="Calibri"/>
            </a:endParaRPr>
          </a:p>
          <a:p>
            <a:pPr marL="2128520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 err="1">
                <a:latin typeface="Calibri"/>
                <a:cs typeface="Calibri"/>
              </a:rPr>
              <a:t>Бюджет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lang="ru-RU" sz="1600" b="1" spc="-10" dirty="0">
                <a:latin typeface="Calibri"/>
                <a:cs typeface="Calibri"/>
              </a:rPr>
              <a:t>муниципального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округа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 err="1">
                <a:latin typeface="Calibri"/>
                <a:cs typeface="Calibri"/>
              </a:rPr>
              <a:t>на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202</a:t>
            </a:r>
            <a:r>
              <a:rPr lang="ru-RU" sz="1600" b="1" dirty="0">
                <a:latin typeface="Calibri"/>
                <a:cs typeface="Calibri"/>
              </a:rPr>
              <a:t>6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год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на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плановый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период</a:t>
            </a:r>
            <a:endParaRPr sz="1600" dirty="0">
              <a:latin typeface="Calibri"/>
              <a:cs typeface="Calibri"/>
            </a:endParaRPr>
          </a:p>
          <a:p>
            <a:pPr marL="2173605" algn="ctr">
              <a:lnSpc>
                <a:spcPts val="1910"/>
              </a:lnSpc>
            </a:pPr>
            <a:r>
              <a:rPr sz="1600" b="1" dirty="0">
                <a:latin typeface="Calibri"/>
                <a:cs typeface="Calibri"/>
              </a:rPr>
              <a:t>202</a:t>
            </a:r>
            <a:r>
              <a:rPr lang="ru-RU" sz="1600" b="1" dirty="0">
                <a:latin typeface="Calibri"/>
                <a:cs typeface="Calibri"/>
              </a:rPr>
              <a:t>7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202</a:t>
            </a:r>
            <a:r>
              <a:rPr lang="ru-RU" sz="1600" b="1" dirty="0">
                <a:latin typeface="Calibri"/>
                <a:cs typeface="Calibri"/>
              </a:rPr>
              <a:t>8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годов</a:t>
            </a:r>
            <a:r>
              <a:rPr sz="1600" b="1" spc="-10" dirty="0">
                <a:latin typeface="Calibri"/>
                <a:cs typeface="Calibri"/>
              </a:rPr>
              <a:t> сформирован</a:t>
            </a:r>
            <a:endParaRPr sz="1600" dirty="0">
              <a:latin typeface="Calibri"/>
              <a:cs typeface="Calibri"/>
            </a:endParaRPr>
          </a:p>
          <a:p>
            <a:pPr marL="2136775" algn="ctr">
              <a:lnSpc>
                <a:spcPts val="2390"/>
              </a:lnSpc>
            </a:pPr>
            <a:r>
              <a:rPr sz="1600" b="1" dirty="0">
                <a:latin typeface="Calibri"/>
                <a:cs typeface="Calibri"/>
              </a:rPr>
              <a:t>на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dirty="0" err="1">
                <a:latin typeface="Calibri"/>
                <a:cs typeface="Calibri"/>
              </a:rPr>
              <a:t>основе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ru-RU" sz="2000" b="1" dirty="0">
                <a:solidFill>
                  <a:srgbClr val="C00000"/>
                </a:solidFill>
                <a:latin typeface="Calibri"/>
                <a:cs typeface="Calibri"/>
              </a:rPr>
              <a:t>8</a:t>
            </a:r>
            <a:r>
              <a:rPr sz="20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муниципальных</a:t>
            </a:r>
            <a:r>
              <a:rPr sz="20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 err="1">
                <a:solidFill>
                  <a:srgbClr val="C00000"/>
                </a:solidFill>
                <a:latin typeface="Calibri"/>
                <a:cs typeface="Calibri"/>
              </a:rPr>
              <a:t>программ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600" b="1" spc="-10" dirty="0">
                <a:latin typeface="Calibri"/>
                <a:cs typeface="Calibri"/>
              </a:rPr>
              <a:t>муниципального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 err="1">
                <a:latin typeface="Calibri"/>
                <a:cs typeface="Calibri"/>
              </a:rPr>
              <a:t>округа</a:t>
            </a:r>
            <a:r>
              <a:rPr lang="ru-RU" sz="1600" dirty="0">
                <a:latin typeface="Calibri"/>
                <a:cs typeface="Calibri"/>
              </a:rPr>
              <a:t> </a:t>
            </a:r>
            <a:r>
              <a:rPr sz="1600" b="1" dirty="0" err="1">
                <a:latin typeface="Calibri"/>
                <a:cs typeface="Calibri"/>
              </a:rPr>
              <a:t>город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Первомайск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Нижегородской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области.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911254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722329" y="116632"/>
            <a:ext cx="80648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Зачем формировать и исполнять бюджет по программам?</a:t>
            </a:r>
          </a:p>
        </p:txBody>
      </p:sp>
      <p:sp>
        <p:nvSpPr>
          <p:cNvPr id="33" name="object 16"/>
          <p:cNvSpPr txBox="1"/>
          <p:nvPr/>
        </p:nvSpPr>
        <p:spPr>
          <a:xfrm>
            <a:off x="1265936" y="4599177"/>
            <a:ext cx="7551420" cy="13893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95275" algn="just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Times New Roman"/>
                <a:cs typeface="Times New Roman"/>
              </a:rPr>
              <a:t>Преимуществом</a:t>
            </a:r>
            <a:r>
              <a:rPr sz="1400" spc="409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программного</a:t>
            </a:r>
            <a:r>
              <a:rPr sz="1400" spc="409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бюджета</a:t>
            </a:r>
            <a:r>
              <a:rPr sz="1400" spc="41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является</a:t>
            </a:r>
            <a:r>
              <a:rPr sz="1400" spc="409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распределение</a:t>
            </a:r>
            <a:r>
              <a:rPr sz="1400" spc="4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расходов</a:t>
            </a:r>
            <a:r>
              <a:rPr sz="1400" spc="40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409" dirty="0">
                <a:latin typeface="Times New Roman"/>
                <a:cs typeface="Times New Roman"/>
              </a:rPr>
              <a:t>  </a:t>
            </a:r>
            <a:r>
              <a:rPr sz="1400" spc="-25" dirty="0">
                <a:latin typeface="Times New Roman"/>
                <a:cs typeface="Times New Roman"/>
              </a:rPr>
              <a:t>по </a:t>
            </a:r>
            <a:r>
              <a:rPr sz="1400" spc="-10" dirty="0">
                <a:latin typeface="Times New Roman"/>
                <a:cs typeface="Times New Roman"/>
              </a:rPr>
              <a:t>ведомственному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принципу,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 по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программам.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Муниципальная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программа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имеет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цель,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задачи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показатели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эффективности,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которые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отражают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степень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их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достижения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(решения),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есть </a:t>
            </a:r>
            <a:r>
              <a:rPr sz="1400" dirty="0">
                <a:latin typeface="Times New Roman"/>
                <a:cs typeface="Times New Roman"/>
              </a:rPr>
              <a:t>действия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бюджетные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средства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направлены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достижение </a:t>
            </a:r>
            <a:r>
              <a:rPr sz="1400" spc="-10" dirty="0">
                <a:latin typeface="Times New Roman"/>
                <a:cs typeface="Times New Roman"/>
              </a:rPr>
              <a:t>заданного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результата.</a:t>
            </a:r>
            <a:endParaRPr sz="1400">
              <a:latin typeface="Times New Roman"/>
              <a:cs typeface="Times New Roman"/>
            </a:endParaRPr>
          </a:p>
          <a:p>
            <a:pPr marL="16510" marR="5080" algn="just">
              <a:lnSpc>
                <a:spcPct val="100000"/>
              </a:lnSpc>
              <a:spcBef>
                <a:spcPts val="670"/>
              </a:spcBef>
            </a:pPr>
            <a:r>
              <a:rPr sz="1400" dirty="0">
                <a:latin typeface="Times New Roman"/>
                <a:cs typeface="Times New Roman"/>
              </a:rPr>
              <a:t>При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этом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значение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показателей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является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индикатором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данному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направлению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деятельности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сигнализирует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плохом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или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хорошем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результате,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необходимости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принятия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новых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решений.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06683" y="1341929"/>
            <a:ext cx="8688875" cy="3095183"/>
            <a:chOff x="492121" y="1980888"/>
            <a:chExt cx="8295103" cy="2585762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21" y="2887474"/>
              <a:ext cx="2019573" cy="1318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634" l="9672" r="89964">
                          <a14:foregroundMark x1="35477" y1="20782" x2="39419" y2="13447"/>
                          <a14:foregroundMark x1="39419" y1="13447" x2="39419" y2="13447"/>
                          <a14:backgroundMark x1="16183" y1="37897" x2="20954" y2="44010"/>
                          <a14:backgroundMark x1="31120" y1="44499" x2="34232" y2="39853"/>
                          <a14:backgroundMark x1="71784" y1="29095" x2="74481" y2="327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293" y="2506626"/>
              <a:ext cx="2427726" cy="2060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00" b="99667" l="9563" r="961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2480320"/>
              <a:ext cx="2105224" cy="1725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Стрелка вправо 37"/>
            <p:cNvSpPr/>
            <p:nvPr/>
          </p:nvSpPr>
          <p:spPr>
            <a:xfrm>
              <a:off x="2555776" y="3324778"/>
              <a:ext cx="936104" cy="268122"/>
            </a:xfrm>
            <a:prstGeom prst="rightArrow">
              <a:avLst/>
            </a:prstGeom>
            <a:solidFill>
              <a:srgbClr val="FFFF6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Стрелка вправо 38"/>
            <p:cNvSpPr/>
            <p:nvPr/>
          </p:nvSpPr>
          <p:spPr>
            <a:xfrm>
              <a:off x="5523121" y="3343117"/>
              <a:ext cx="936104" cy="268122"/>
            </a:xfrm>
            <a:prstGeom prst="rightArrow">
              <a:avLst/>
            </a:prstGeom>
            <a:solidFill>
              <a:srgbClr val="FFFF6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15616" y="2139037"/>
              <a:ext cx="772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Цель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7169" y="2126504"/>
              <a:ext cx="1261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Задачи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22551" y="1980888"/>
              <a:ext cx="21646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Показатели эффективности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09" b="93043" l="0" r="98618">
                        <a14:foregroundMark x1="69585" y1="15652" x2="66359" y2="12609"/>
                        <a14:foregroundMark x1="50691" y1="11739" x2="50691" y2="11739"/>
                        <a14:foregroundMark x1="44700" y1="11739" x2="41475" y2="11739"/>
                        <a14:foregroundMark x1="38249" y1="12609" x2="38249" y2="12609"/>
                        <a14:foregroundMark x1="29954" y1="13478" x2="29954" y2="13478"/>
                        <a14:foregroundMark x1="29954" y1="13478" x2="29954" y2="13478"/>
                        <a14:foregroundMark x1="61290" y1="13478" x2="61290" y2="13478"/>
                        <a14:foregroundMark x1="58065" y1="13478" x2="58065" y2="1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3" y="4802295"/>
            <a:ext cx="889446" cy="94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8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24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55576" y="-82262"/>
            <a:ext cx="8064895" cy="63094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ru-RU"/>
            </a:defPPr>
            <a:lvl1pPr algn="ctr">
              <a:defRPr b="1" sz="3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defRPr>
            </a:lvl1pPr>
          </a:lstStyle>
          <a:p>
            <a:r>
              <a:rPr dirty="0" lang="ru-RU">
                <a:solidFill>
                  <a:srgbClr val="002060"/>
                </a:solidFill>
              </a:rPr>
              <a:t>Особенности программного бюджета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-38325" y="683002"/>
            <a:ext cx="9064232" cy="5793972"/>
            <a:chOff x="-38325" y="683002"/>
            <a:chExt cx="9064232" cy="5793972"/>
          </a:xfrm>
        </p:grpSpPr>
        <p:sp>
          <p:nvSpPr>
            <p:cNvPr id="173" name="Freeform 10"/>
            <p:cNvSpPr/>
            <p:nvPr/>
          </p:nvSpPr>
          <p:spPr>
            <a:xfrm>
              <a:off x="2883672" y="4626457"/>
              <a:ext cx="2070431" cy="1357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21600"/>
                  </a:moveTo>
                  <a:lnTo>
                    <a:pt x="698" y="21600"/>
                  </a:lnTo>
                  <a:cubicBezTo>
                    <a:pt x="312" y="21600"/>
                    <a:pt x="0" y="20341"/>
                    <a:pt x="0" y="18789"/>
                  </a:cubicBezTo>
                  <a:lnTo>
                    <a:pt x="0" y="0"/>
                  </a:lnTo>
                </a:path>
              </a:pathLst>
            </a:custGeom>
            <a:noFill/>
            <a:ln cap="flat" w="152400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 bIns="91439" lIns="91439" numCol="1" rIns="91439" tIns="91439" wrap="square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" name="Freeform 11"/>
            <p:cNvSpPr/>
            <p:nvPr/>
          </p:nvSpPr>
          <p:spPr>
            <a:xfrm rot="10800000">
              <a:off x="4797632" y="827796"/>
              <a:ext cx="3815716" cy="65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0886" y="0"/>
                  </a:moveTo>
                  <a:cubicBezTo>
                    <a:pt x="21280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80" y="21600"/>
                    <a:pt x="20886" y="21600"/>
                  </a:cubicBezTo>
                  <a:lnTo>
                    <a:pt x="714" y="21600"/>
                  </a:lnTo>
                  <a:cubicBezTo>
                    <a:pt x="320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20" y="0"/>
                    <a:pt x="714" y="0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11707923" scaled="0"/>
            </a:gradFill>
            <a:ln cap="flat" w="12700">
              <a:noFill/>
              <a:miter lim="400000"/>
            </a:ln>
            <a:effectLst>
              <a:outerShdw blurRad="76200" dir="2315233" dist="50800" rotWithShape="0">
                <a:srgbClr val="000000">
                  <a:alpha val="28814"/>
                </a:srgbClr>
              </a:outerShdw>
            </a:effectLst>
          </p:spPr>
          <p:txBody>
            <a:bodyPr anchor="ctr" bIns="91439" lIns="91439" numCol="1" rIns="91439" tIns="91439" wrap="square">
              <a:noAutofit/>
            </a:bodyPr>
            <a:lstStyle/>
            <a:p>
              <a:pPr algn="l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196" name="Freeform 68"/>
            <p:cNvSpPr/>
            <p:nvPr/>
          </p:nvSpPr>
          <p:spPr>
            <a:xfrm rot="18900000">
              <a:off x="622380" y="1604161"/>
              <a:ext cx="3339912" cy="3361339"/>
            </a:xfrm>
            <a:prstGeom prst="ellipse">
              <a:avLst/>
            </a:pr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3" scaled="0"/>
            </a:gradFill>
            <a:ln cap="flat" w="12700">
              <a:noFill/>
              <a:miter lim="400000"/>
            </a:ln>
            <a:effectLst>
              <a:outerShdw blurRad="76200" dir="2315233" dist="50800" rotWithShape="0">
                <a:srgbClr val="000000">
                  <a:alpha val="28814"/>
                </a:srgbClr>
              </a:outerShdw>
            </a:effectLst>
          </p:spPr>
          <p:txBody>
            <a:bodyPr anchor="ctr" bIns="91439" lIns="91439" numCol="1" rIns="91439" tIns="91439" wrap="square">
              <a:noAutofit/>
            </a:bodyPr>
            <a:lstStyle/>
            <a:p>
              <a:pPr algn="l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167" name="Freeform 4"/>
            <p:cNvSpPr/>
            <p:nvPr/>
          </p:nvSpPr>
          <p:spPr>
            <a:xfrm>
              <a:off x="3223793" y="1160589"/>
              <a:ext cx="1564504" cy="56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lnTo>
                    <a:pt x="1564" y="0"/>
                  </a:lnTo>
                  <a:cubicBezTo>
                    <a:pt x="700" y="0"/>
                    <a:pt x="0" y="1739"/>
                    <a:pt x="0" y="3885"/>
                  </a:cubicBezTo>
                  <a:lnTo>
                    <a:pt x="0" y="21600"/>
                  </a:lnTo>
                </a:path>
              </a:pathLst>
            </a:custGeom>
            <a:noFill/>
            <a:ln cap="flat" w="152400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 bIns="91439" lIns="91439" numCol="1" rIns="91439" tIns="91439" wrap="square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" name="Freeform 13"/>
            <p:cNvSpPr/>
            <p:nvPr/>
          </p:nvSpPr>
          <p:spPr>
            <a:xfrm>
              <a:off x="5326861" y="723841"/>
              <a:ext cx="1890188" cy="18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915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915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EA03"/>
                </a:gs>
                <a:gs pos="70683">
                  <a:srgbClr val="FFBA02"/>
                </a:gs>
                <a:gs pos="97580">
                  <a:srgbClr val="FF8A00"/>
                </a:gs>
              </a:gsLst>
              <a:lin ang="0" scaled="0"/>
            </a:gradFill>
            <a:ln cap="flat" w="12700">
              <a:noFill/>
              <a:miter lim="400000"/>
            </a:ln>
            <a:effectLst/>
          </p:spPr>
          <p:txBody>
            <a:bodyPr anchor="ctr" bIns="91439" lIns="91439" numCol="1" rIns="91439" tIns="91439" wrap="square">
              <a:noAutofit/>
            </a:bodyPr>
            <a:lstStyle/>
            <a:p>
              <a:pPr algn="l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202" name="Группа 201"/>
            <p:cNvGrpSpPr/>
            <p:nvPr/>
          </p:nvGrpSpPr>
          <p:grpSpPr>
            <a:xfrm>
              <a:off x="3650512" y="1788933"/>
              <a:ext cx="1995515" cy="955432"/>
              <a:chOff x="3291095" y="2276411"/>
              <a:chExt cx="1995515" cy="955432"/>
            </a:xfrm>
          </p:grpSpPr>
          <p:sp>
            <p:nvSpPr>
              <p:cNvPr id="169" name="Freeform 6"/>
              <p:cNvSpPr/>
              <p:nvPr/>
            </p:nvSpPr>
            <p:spPr>
              <a:xfrm flipH="1">
                <a:off x="3291095" y="2748895"/>
                <a:ext cx="1112700" cy="1"/>
              </a:xfrm>
              <a:prstGeom prst="line">
                <a:avLst/>
              </a:prstGeom>
              <a:noFill/>
              <a:ln cap="flat" w="152400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" name="Freeform 23"/>
              <p:cNvSpPr/>
              <p:nvPr/>
            </p:nvSpPr>
            <p:spPr>
              <a:xfrm rot="18900000">
                <a:off x="4337268" y="2276411"/>
                <a:ext cx="949342" cy="955432"/>
              </a:xfrm>
              <a:prstGeom prst="ellipse">
                <a:avLst/>
              </a:pr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3868464" scaled="0"/>
              </a:gradFill>
              <a:ln cap="flat" w="12700">
                <a:noFill/>
                <a:miter lim="400000"/>
              </a:ln>
              <a:effectLst>
                <a:outerShdw blurRad="76200" dir="2315233" dist="50800" rotWithShape="0">
                  <a:srgbClr val="000000">
                    <a:alpha val="28814"/>
                  </a:srgbClr>
                </a:outerShdw>
              </a:effectLst>
            </p:spPr>
            <p:txBody>
              <a:bodyPr anchor="ctr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/>
              </a:p>
            </p:txBody>
          </p:sp>
        </p:grpSp>
        <p:grpSp>
          <p:nvGrpSpPr>
            <p:cNvPr id="204" name="Группа 203"/>
            <p:cNvGrpSpPr/>
            <p:nvPr/>
          </p:nvGrpSpPr>
          <p:grpSpPr>
            <a:xfrm>
              <a:off x="4880006" y="5521542"/>
              <a:ext cx="3723818" cy="955432"/>
              <a:chOff x="5958091" y="4994189"/>
              <a:chExt cx="3795826" cy="955432"/>
            </a:xfrm>
          </p:grpSpPr>
          <p:sp>
            <p:nvSpPr>
              <p:cNvPr id="183" name="Freeform 35"/>
              <p:cNvSpPr/>
              <p:nvPr/>
            </p:nvSpPr>
            <p:spPr>
              <a:xfrm rot="10800000">
                <a:off x="6525640" y="5144058"/>
                <a:ext cx="3228277" cy="739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0886" y="0"/>
                    </a:moveTo>
                    <a:cubicBezTo>
                      <a:pt x="21280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80" y="21600"/>
                      <a:pt x="20886" y="21600"/>
                    </a:cubicBezTo>
                    <a:lnTo>
                      <a:pt x="714" y="21600"/>
                    </a:lnTo>
                    <a:cubicBezTo>
                      <a:pt x="320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20" y="0"/>
                      <a:pt x="714" y="0"/>
                    </a:cubicBezTo>
                    <a:close/>
                  </a:path>
                </a:pathLst>
              </a:cu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11707923" scaled="0"/>
              </a:gradFill>
              <a:ln cap="flat" w="12700">
                <a:noFill/>
                <a:miter lim="400000"/>
              </a:ln>
              <a:effectLst>
                <a:outerShdw blurRad="76200" dir="2315233" dist="50800" rotWithShape="0">
                  <a:srgbClr val="000000">
                    <a:alpha val="28814"/>
                  </a:srgbClr>
                </a:outerShdw>
              </a:effectLst>
            </p:spPr>
            <p:txBody>
              <a:bodyPr anchor="ctr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/>
              </a:p>
            </p:txBody>
          </p:sp>
          <p:sp>
            <p:nvSpPr>
              <p:cNvPr id="184" name="Freeform 37"/>
              <p:cNvSpPr/>
              <p:nvPr/>
            </p:nvSpPr>
            <p:spPr>
              <a:xfrm>
                <a:off x="6612367" y="5035020"/>
                <a:ext cx="1890156" cy="179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15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19150" y="21600"/>
                    </a:lnTo>
                    <a:close/>
                  </a:path>
                </a:pathLst>
              </a:custGeom>
              <a:gradFill flip="none" rotWithShape="1">
                <a:gsLst>
                  <a:gs pos="924">
                    <a:srgbClr val="C3EA03"/>
                  </a:gs>
                  <a:gs pos="53179">
                    <a:srgbClr val="67CE02"/>
                  </a:gs>
                  <a:gs pos="100000">
                    <a:srgbClr val="0CB100"/>
                  </a:gs>
                </a:gsLst>
                <a:lin ang="0" scaled="0"/>
              </a:gradFill>
              <a:ln cap="flat" w="12700">
                <a:noFill/>
                <a:miter lim="400000"/>
              </a:ln>
              <a:effectLst/>
            </p:spPr>
            <p:txBody>
              <a:bodyPr anchor="ctr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85" name="Freeform 39"/>
              <p:cNvSpPr/>
              <p:nvPr/>
            </p:nvSpPr>
            <p:spPr>
              <a:xfrm rot="18900000">
                <a:off x="5958091" y="4994189"/>
                <a:ext cx="949342" cy="955432"/>
              </a:xfrm>
              <a:prstGeom prst="ellipse">
                <a:avLst/>
              </a:pr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3868464" scaled="0"/>
              </a:gradFill>
              <a:ln cap="flat" w="12700">
                <a:noFill/>
                <a:miter lim="400000"/>
              </a:ln>
              <a:effectLst>
                <a:outerShdw blurRad="76200" dir="2315233" dist="50800" rotWithShape="0">
                  <a:srgbClr val="000000">
                    <a:alpha val="28814"/>
                  </a:srgbClr>
                </a:outerShdw>
              </a:effectLst>
            </p:spPr>
            <p:txBody>
              <a:bodyPr anchor="ctr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4084" y="2182648"/>
              <a:ext cx="4536504" cy="2062103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  <a:scene3d>
              <a:camera prst="orthographicFront"/>
              <a:lightRig dir="t" rig="threePt"/>
            </a:scene3d>
            <a:sp3d>
              <a:bevelT prst="artDeco" w="114300"/>
            </a:sp3d>
          </p:spPr>
          <p:txBody>
            <a:bodyPr rtlCol="0" wrap="square">
              <a:spAutoFit/>
            </a:bodyPr>
            <a:lstStyle/>
            <a:p>
              <a:pPr algn="ctr" defTabSz="488950" fontAlgn="auto" lvl="0"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dirty="0" lang="ru-RU" smtClean="0" sz="4800">
                  <a:solidFill>
                    <a:srgbClr val="D00054"/>
                  </a:solidFill>
                </a:rPr>
                <a:t> </a:t>
              </a:r>
            </a:p>
            <a:p>
              <a:pPr algn="ctr" defTabSz="488950" fontAlgn="auto" lvl="0"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b="1" dirty="0" kern="0" lang="ru-RU" smtClean="0" sz="1600">
                  <a:solidFill>
                    <a:schemeClr val="tx2">
                      <a:lumMod val="50000"/>
                    </a:schemeClr>
                  </a:solidFill>
                  <a:latin charset="0" pitchFamily="18" typeface="Times New Roman"/>
                  <a:cs charset="0" pitchFamily="18" typeface="Times New Roman"/>
                </a:rPr>
                <a:t>муниципальных </a:t>
              </a:r>
              <a:r>
                <a:rPr b="1" dirty="0" kern="0" lang="ru-RU" sz="1600">
                  <a:solidFill>
                    <a:schemeClr val="tx2">
                      <a:lumMod val="50000"/>
                    </a:schemeClr>
                  </a:solidFill>
                  <a:latin charset="0" pitchFamily="18" typeface="Times New Roman"/>
                  <a:cs charset="0" pitchFamily="18" typeface="Times New Roman"/>
                </a:rPr>
                <a:t>программ, </a:t>
              </a:r>
              <a:endParaRPr b="1" dirty="0" kern="0" lang="ru-RU" smtClean="0" sz="160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endParaRPr>
            </a:p>
            <a:p>
              <a:pPr algn="ctr" defTabSz="488950" fontAlgn="auto" lvl="0"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b="1" dirty="0" kern="0" lang="ru-RU" smtClean="0" sz="1600">
                  <a:solidFill>
                    <a:schemeClr val="tx2">
                      <a:lumMod val="50000"/>
                    </a:schemeClr>
                  </a:solidFill>
                  <a:latin charset="0" pitchFamily="18" typeface="Times New Roman"/>
                  <a:cs charset="0" pitchFamily="18" typeface="Times New Roman"/>
                </a:rPr>
                <a:t>утвержденных </a:t>
              </a:r>
            </a:p>
            <a:p>
              <a:pPr algn="ctr" defTabSz="488950" fontAlgn="auto" lvl="0"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b="1" dirty="0" kern="0" lang="ru-RU" smtClean="0" sz="1600">
                  <a:solidFill>
                    <a:schemeClr val="tx2">
                      <a:lumMod val="50000"/>
                    </a:schemeClr>
                  </a:solidFill>
                  <a:latin charset="0" pitchFamily="18" typeface="Times New Roman"/>
                  <a:cs charset="0" pitchFamily="18" typeface="Times New Roman"/>
                </a:rPr>
                <a:t>на </a:t>
              </a:r>
              <a:r>
                <a:rPr b="1" dirty="0" kern="0" lang="ru-RU" smtClean="0" sz="2000">
                  <a:solidFill>
                    <a:schemeClr val="tx2">
                      <a:lumMod val="50000"/>
                    </a:schemeClr>
                  </a:solidFill>
                  <a:latin charset="0" pitchFamily="18" typeface="Times New Roman"/>
                  <a:cs charset="0" pitchFamily="18" typeface="Times New Roman"/>
                </a:rPr>
                <a:t>2026-2028 </a:t>
              </a:r>
              <a:r>
                <a:rPr b="1" dirty="0" kern="0" lang="ru-RU">
                  <a:solidFill>
                    <a:schemeClr val="tx2">
                      <a:lumMod val="50000"/>
                    </a:schemeClr>
                  </a:solidFill>
                  <a:latin charset="0" pitchFamily="18" typeface="Times New Roman"/>
                  <a:cs charset="0" pitchFamily="18" typeface="Times New Roman"/>
                </a:rPr>
                <a:t>годы</a:t>
              </a:r>
            </a:p>
          </p:txBody>
        </p:sp>
        <p:grpSp>
          <p:nvGrpSpPr>
            <p:cNvPr id="201" name="Группа 200"/>
            <p:cNvGrpSpPr/>
            <p:nvPr/>
          </p:nvGrpSpPr>
          <p:grpSpPr>
            <a:xfrm>
              <a:off x="4696948" y="1786062"/>
              <a:ext cx="3906875" cy="955432"/>
              <a:chOff x="4337531" y="2282107"/>
              <a:chExt cx="3906875" cy="955432"/>
            </a:xfrm>
          </p:grpSpPr>
          <p:sp>
            <p:nvSpPr>
              <p:cNvPr id="177" name="Freeform 19"/>
              <p:cNvSpPr/>
              <p:nvPr/>
            </p:nvSpPr>
            <p:spPr>
              <a:xfrm rot="10800000">
                <a:off x="4812200" y="2420387"/>
                <a:ext cx="3432206" cy="65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0886" y="0"/>
                    </a:moveTo>
                    <a:cubicBezTo>
                      <a:pt x="21280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80" y="21600"/>
                      <a:pt x="20886" y="21600"/>
                    </a:cubicBezTo>
                    <a:lnTo>
                      <a:pt x="714" y="21600"/>
                    </a:lnTo>
                    <a:cubicBezTo>
                      <a:pt x="320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20" y="0"/>
                      <a:pt x="714" y="0"/>
                    </a:cubicBezTo>
                    <a:close/>
                  </a:path>
                </a:pathLst>
              </a:cu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12333585" scaled="0"/>
              </a:gradFill>
              <a:ln cap="flat" w="12700">
                <a:noFill/>
                <a:miter lim="400000"/>
              </a:ln>
              <a:effectLst>
                <a:outerShdw blurRad="76200" dir="2315233" dist="50800" rotWithShape="0">
                  <a:srgbClr val="000000">
                    <a:alpha val="28814"/>
                  </a:srgbClr>
                </a:outerShdw>
              </a:effectLst>
            </p:spPr>
            <p:txBody>
              <a:bodyPr anchor="ctr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/>
              </a:p>
            </p:txBody>
          </p:sp>
          <p:sp>
            <p:nvSpPr>
              <p:cNvPr id="178" name="Freeform 21"/>
              <p:cNvSpPr/>
              <p:nvPr/>
            </p:nvSpPr>
            <p:spPr>
              <a:xfrm>
                <a:off x="4991570" y="2317238"/>
                <a:ext cx="1890156" cy="18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15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19150" y="21600"/>
                    </a:lnTo>
                    <a:close/>
                  </a:path>
                </a:pathLst>
              </a:custGeom>
              <a:gradFill flip="none" rotWithShape="1">
                <a:gsLst>
                  <a:gs pos="849">
                    <a:srgbClr val="FF00A2"/>
                  </a:gs>
                  <a:gs pos="62947">
                    <a:srgbClr val="FF0071"/>
                  </a:gs>
                  <a:gs pos="97628">
                    <a:srgbClr val="FF0040"/>
                  </a:gs>
                </a:gsLst>
                <a:lin ang="0" scaled="0"/>
              </a:gradFill>
              <a:ln cap="flat" w="12700">
                <a:noFill/>
                <a:miter lim="400000"/>
              </a:ln>
              <a:effectLst/>
            </p:spPr>
            <p:txBody>
              <a:bodyPr anchor="ctr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0" name="Freeform 23"/>
              <p:cNvSpPr/>
              <p:nvPr/>
            </p:nvSpPr>
            <p:spPr>
              <a:xfrm rot="18900000">
                <a:off x="4337531" y="2282107"/>
                <a:ext cx="949342" cy="955432"/>
              </a:xfrm>
              <a:prstGeom prst="ellipse">
                <a:avLst/>
              </a:pr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3868464" scaled="0"/>
              </a:gradFill>
              <a:ln cap="flat" w="12700">
                <a:noFill/>
                <a:miter lim="400000"/>
              </a:ln>
              <a:effectLst>
                <a:outerShdw blurRad="76200" dir="2315233" dist="50800" rotWithShape="0">
                  <a:srgbClr val="000000">
                    <a:alpha val="28814"/>
                  </a:srgbClr>
                </a:outerShdw>
              </a:effectLst>
            </p:spPr>
            <p:txBody>
              <a:bodyPr anchor="ctr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/>
              </a:p>
            </p:txBody>
          </p:sp>
        </p:grpSp>
        <p:sp>
          <p:nvSpPr>
            <p:cNvPr id="46" name="Прямоугольник 45"/>
            <p:cNvSpPr/>
            <p:nvPr/>
          </p:nvSpPr>
          <p:spPr>
            <a:xfrm>
              <a:off x="5706464" y="868053"/>
              <a:ext cx="2790436" cy="6308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dirty="0" lang="ru-RU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Повышение </a:t>
              </a:r>
              <a:r>
                <a:rPr dirty="0" lang="ru-RU" smtClean="0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качества</a:t>
              </a:r>
            </a:p>
            <a:p>
              <a:pPr algn="ctr"/>
              <a:r>
                <a:rPr dirty="0" lang="ru-RU" smtClean="0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 </a:t>
              </a:r>
              <a:r>
                <a:rPr dirty="0" lang="ru-RU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бюджетного планирования </a:t>
              </a:r>
              <a:endParaRPr dirty="0" lang="ru-RU" smtClean="0" sz="1100">
                <a:solidFill>
                  <a:sysClr lastClr="000000" val="windowText"/>
                </a:solidFill>
                <a:latin charset="0" pitchFamily="18" typeface="Constantia"/>
                <a:cs charset="0" pitchFamily="18" typeface="Times New Roman"/>
              </a:endParaRPr>
            </a:p>
            <a:p>
              <a:pPr algn="ctr"/>
              <a:r>
                <a:rPr dirty="0" lang="ru-RU" smtClean="0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и </a:t>
              </a:r>
              <a:r>
                <a:rPr dirty="0" lang="ru-RU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исполнения </a:t>
              </a:r>
              <a:r>
                <a:rPr dirty="0" lang="ru-RU" smtClean="0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бюджета</a:t>
              </a:r>
              <a:endParaRPr dirty="0" lang="ru-RU" sz="1100">
                <a:solidFill>
                  <a:sysClr lastClr="000000" val="windowText"/>
                </a:solidFill>
                <a:latin charset="0" pitchFamily="18" typeface="Constantia"/>
                <a:cs charset="0" pitchFamily="18" typeface="Times New Roman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985586" y="1963627"/>
              <a:ext cx="244460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vl="0"/>
              <a:r>
                <a:rPr dirty="0" lang="ru-RU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Взаимосвязь бюджетных расходов с результатами реализации муниципальных программ</a:t>
              </a:r>
            </a:p>
          </p:txBody>
        </p:sp>
        <p:grpSp>
          <p:nvGrpSpPr>
            <p:cNvPr id="207" name="Группа 206"/>
            <p:cNvGrpSpPr/>
            <p:nvPr/>
          </p:nvGrpSpPr>
          <p:grpSpPr>
            <a:xfrm>
              <a:off x="3887157" y="2912267"/>
              <a:ext cx="4716668" cy="955432"/>
              <a:chOff x="3661090" y="2884437"/>
              <a:chExt cx="4716668" cy="955432"/>
            </a:xfrm>
          </p:grpSpPr>
          <p:sp>
            <p:nvSpPr>
              <p:cNvPr id="170" name="Freeform 7"/>
              <p:cNvSpPr/>
              <p:nvPr/>
            </p:nvSpPr>
            <p:spPr>
              <a:xfrm flipH="1" flipV="1">
                <a:off x="3661090" y="3356822"/>
                <a:ext cx="1330479" cy="5330"/>
              </a:xfrm>
              <a:prstGeom prst="line">
                <a:avLst/>
              </a:prstGeom>
              <a:noFill/>
              <a:ln cap="flat" w="152400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grpSp>
            <p:nvGrpSpPr>
              <p:cNvPr id="206" name="Группа 205"/>
              <p:cNvGrpSpPr/>
              <p:nvPr/>
            </p:nvGrpSpPr>
            <p:grpSpPr>
              <a:xfrm>
                <a:off x="4571999" y="2884437"/>
                <a:ext cx="3805759" cy="955432"/>
                <a:chOff x="4862215" y="2884437"/>
                <a:chExt cx="3805759" cy="955432"/>
              </a:xfrm>
            </p:grpSpPr>
            <p:grpSp>
              <p:nvGrpSpPr>
                <p:cNvPr id="203" name="Группа 202"/>
                <p:cNvGrpSpPr/>
                <p:nvPr/>
              </p:nvGrpSpPr>
              <p:grpSpPr>
                <a:xfrm>
                  <a:off x="4862215" y="2884437"/>
                  <a:ext cx="3805759" cy="955432"/>
                  <a:chOff x="6129041" y="2884437"/>
                  <a:chExt cx="3840238" cy="955432"/>
                </a:xfrm>
              </p:grpSpPr>
              <p:sp>
                <p:nvSpPr>
                  <p:cNvPr id="192" name="Freeform 59"/>
                  <p:cNvSpPr/>
                  <p:nvPr/>
                </p:nvSpPr>
                <p:spPr>
                  <a:xfrm rot="10800000">
                    <a:off x="6603782" y="3028310"/>
                    <a:ext cx="3365497" cy="6574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b="b" l="0" r="r" t="0"/>
                    <a:pathLst>
                      <a:path extrusionOk="0" h="21600" w="21600">
                        <a:moveTo>
                          <a:pt x="20886" y="0"/>
                        </a:moveTo>
                        <a:cubicBezTo>
                          <a:pt x="21280" y="0"/>
                          <a:pt x="21600" y="0"/>
                          <a:pt x="21600" y="0"/>
                        </a:cubicBezTo>
                        <a:lnTo>
                          <a:pt x="21600" y="21600"/>
                        </a:lnTo>
                        <a:cubicBezTo>
                          <a:pt x="21600" y="21600"/>
                          <a:pt x="21280" y="21600"/>
                          <a:pt x="20886" y="21600"/>
                        </a:cubicBezTo>
                        <a:lnTo>
                          <a:pt x="714" y="21600"/>
                        </a:lnTo>
                        <a:cubicBezTo>
                          <a:pt x="320" y="21600"/>
                          <a:pt x="0" y="21600"/>
                          <a:pt x="0" y="21600"/>
                        </a:cubicBezTo>
                        <a:lnTo>
                          <a:pt x="0" y="0"/>
                        </a:lnTo>
                        <a:cubicBezTo>
                          <a:pt x="0" y="0"/>
                          <a:pt x="320" y="0"/>
                          <a:pt x="71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2846">
                        <a:srgbClr val="FFFFFF"/>
                      </a:gs>
                      <a:gs pos="63322">
                        <a:srgbClr val="E6EAEB"/>
                      </a:gs>
                      <a:gs pos="99960">
                        <a:srgbClr val="CDD5D8"/>
                      </a:gs>
                    </a:gsLst>
                    <a:lin ang="11707923" scaled="0"/>
                  </a:gradFill>
                  <a:ln cap="flat" w="12700">
                    <a:noFill/>
                    <a:miter lim="400000"/>
                  </a:ln>
                  <a:effectLst>
                    <a:outerShdw blurRad="76200" dir="2315233" dist="50800" rotWithShape="0">
                      <a:srgbClr val="000000">
                        <a:alpha val="28814"/>
                      </a:srgbClr>
                    </a:outerShdw>
                  </a:effectLst>
                </p:spPr>
                <p:txBody>
                  <a:bodyPr anchor="ctr" bIns="91439" lIns="91439" numCol="1" rIns="91439" tIns="91439" wrap="square">
                    <a:noAutofit/>
                  </a:bodyPr>
                  <a:lstStyle/>
                  <a:p>
                    <a:pPr algn="l" defTabSz="1828800">
                      <a:defRPr sz="3600">
                        <a:solidFill>
                          <a:srgbClr val="FFFFFF"/>
                        </a:solidFill>
                        <a:latin typeface="Avenir Next Regular"/>
                        <a:ea typeface="Avenir Next Regular"/>
                        <a:cs typeface="Avenir Next Regular"/>
                        <a:sym typeface="Avenir Next Regular"/>
                      </a:defRPr>
                    </a:pPr>
                    <a:endParaRPr/>
                  </a:p>
                </p:txBody>
              </p:sp>
              <p:sp>
                <p:nvSpPr>
                  <p:cNvPr id="193" name="Freeform 61"/>
                  <p:cNvSpPr/>
                  <p:nvPr/>
                </p:nvSpPr>
                <p:spPr>
                  <a:xfrm>
                    <a:off x="6783121" y="2925133"/>
                    <a:ext cx="1890156" cy="18000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b="b" l="0" r="r" t="0"/>
                    <a:pathLst>
                      <a:path extrusionOk="0" h="21600" w="21600">
                        <a:moveTo>
                          <a:pt x="19150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21600" y="0"/>
                        </a:lnTo>
                        <a:lnTo>
                          <a:pt x="19150" y="216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000C6"/>
                      </a:gs>
                      <a:gs pos="46532">
                        <a:srgbClr val="B800C4"/>
                      </a:gs>
                      <a:gs pos="100000">
                        <a:srgbClr val="8000C2"/>
                      </a:gs>
                    </a:gsLst>
                    <a:lin ang="0" scaled="0"/>
                  </a:gradFill>
                  <a:ln cap="flat" w="12700">
                    <a:noFill/>
                    <a:miter lim="400000"/>
                  </a:ln>
                  <a:effectLst/>
                </p:spPr>
                <p:txBody>
                  <a:bodyPr anchor="ctr" bIns="91439" lIns="91439" numCol="1" rIns="91439" tIns="91439" wrap="square">
                    <a:noAutofit/>
                  </a:bodyPr>
                  <a:lstStyle/>
                  <a:p>
                    <a:pPr algn="l" defTabSz="1828800">
                      <a:defRPr sz="360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94" name="Freeform 63"/>
                  <p:cNvSpPr/>
                  <p:nvPr/>
                </p:nvSpPr>
                <p:spPr>
                  <a:xfrm>
                    <a:off x="6129041" y="2884437"/>
                    <a:ext cx="949342" cy="955432"/>
                  </a:xfrm>
                  <a:prstGeom prst="ellipse">
                    <a:avLst/>
                  </a:prstGeom>
                  <a:gradFill flip="none" rotWithShape="1">
                    <a:gsLst>
                      <a:gs pos="22846">
                        <a:srgbClr val="FFFFFF"/>
                      </a:gs>
                      <a:gs pos="63322">
                        <a:srgbClr val="E6EAEB"/>
                      </a:gs>
                      <a:gs pos="99960">
                        <a:srgbClr val="CDD5D8"/>
                      </a:gs>
                    </a:gsLst>
                    <a:lin ang="3868464" scaled="0"/>
                  </a:gradFill>
                  <a:ln cap="flat" w="12700">
                    <a:noFill/>
                    <a:miter lim="400000"/>
                  </a:ln>
                  <a:effectLst>
                    <a:outerShdw blurRad="76200" dir="2315233" dist="50800" rotWithShape="0">
                      <a:srgbClr val="000000">
                        <a:alpha val="28814"/>
                      </a:srgbClr>
                    </a:outerShdw>
                  </a:effectLst>
                </p:spPr>
                <p:txBody>
                  <a:bodyPr anchor="ctr" bIns="91439" lIns="91439" numCol="1" rIns="91439" tIns="91439" wrap="square">
                    <a:noAutofit/>
                  </a:bodyPr>
                  <a:lstStyle/>
                  <a:p>
                    <a:pPr algn="l" defTabSz="1828800">
                      <a:defRPr sz="3600">
                        <a:solidFill>
                          <a:srgbClr val="FFFFFF"/>
                        </a:solidFill>
                        <a:latin typeface="Avenir Next Regular"/>
                        <a:ea typeface="Avenir Next Regular"/>
                        <a:cs typeface="Avenir Next Regular"/>
                        <a:sym typeface="Avenir Next Regular"/>
                      </a:defRPr>
                    </a:pPr>
                    <a:endParaRPr/>
                  </a:p>
                </p:txBody>
              </p:sp>
            </p:grpSp>
            <p:sp>
              <p:nvSpPr>
                <p:cNvPr id="50" name="Прямоугольник 49"/>
                <p:cNvSpPr/>
                <p:nvPr/>
              </p:nvSpPr>
              <p:spPr>
                <a:xfrm>
                  <a:off x="5899279" y="3065244"/>
                  <a:ext cx="2679444" cy="6001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lvl="0"/>
                  <a:r>
                    <a:rPr dirty="0" lang="ru-RU" sz="1100">
                      <a:solidFill>
                        <a:sysClr lastClr="000000" val="windowText"/>
                      </a:solidFill>
                      <a:latin charset="0" pitchFamily="18" typeface="Constantia"/>
                      <a:cs charset="0" pitchFamily="18" typeface="Times New Roman"/>
                    </a:rPr>
                    <a:t>Осуществление бюджетных расходов посредством финансирования муниципальных программ</a:t>
                  </a:r>
                </a:p>
              </p:txBody>
            </p:sp>
          </p:grpSp>
        </p:grpSp>
        <p:grpSp>
          <p:nvGrpSpPr>
            <p:cNvPr id="205" name="Группа 204"/>
            <p:cNvGrpSpPr/>
            <p:nvPr/>
          </p:nvGrpSpPr>
          <p:grpSpPr>
            <a:xfrm>
              <a:off x="3203225" y="4225398"/>
              <a:ext cx="5400599" cy="955432"/>
              <a:chOff x="2925959" y="4085492"/>
              <a:chExt cx="5382360" cy="955432"/>
            </a:xfrm>
          </p:grpSpPr>
          <p:grpSp>
            <p:nvGrpSpPr>
              <p:cNvPr id="198" name="Группа 197"/>
              <p:cNvGrpSpPr/>
              <p:nvPr/>
            </p:nvGrpSpPr>
            <p:grpSpPr>
              <a:xfrm>
                <a:off x="2925959" y="4085492"/>
                <a:ext cx="5382360" cy="955432"/>
                <a:chOff x="3211709" y="3694967"/>
                <a:chExt cx="5382360" cy="955432"/>
              </a:xfrm>
            </p:grpSpPr>
            <p:sp>
              <p:nvSpPr>
                <p:cNvPr id="171" name="Freeform 8"/>
                <p:cNvSpPr/>
                <p:nvPr/>
              </p:nvSpPr>
              <p:spPr>
                <a:xfrm flipH="1">
                  <a:off x="3211709" y="4167480"/>
                  <a:ext cx="1668727" cy="1"/>
                </a:xfrm>
                <a:prstGeom prst="line">
                  <a:avLst/>
                </a:prstGeom>
                <a:noFill/>
                <a:ln cap="flat" w="152400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anchor="t" bIns="91439" lIns="91439" numCol="1" rIns="91439" tIns="91439" wrap="square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189" name="Freeform 51"/>
                <p:cNvSpPr/>
                <p:nvPr/>
              </p:nvSpPr>
              <p:spPr>
                <a:xfrm rot="10800000">
                  <a:off x="5288838" y="3839000"/>
                  <a:ext cx="3305231" cy="657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20886" y="0"/>
                      </a:moveTo>
                      <a:cubicBezTo>
                        <a:pt x="21280" y="0"/>
                        <a:pt x="21600" y="0"/>
                        <a:pt x="21600" y="0"/>
                      </a:cubicBezTo>
                      <a:lnTo>
                        <a:pt x="21600" y="21600"/>
                      </a:lnTo>
                      <a:cubicBezTo>
                        <a:pt x="21600" y="21600"/>
                        <a:pt x="21280" y="21600"/>
                        <a:pt x="20886" y="21600"/>
                      </a:cubicBezTo>
                      <a:lnTo>
                        <a:pt x="714" y="21600"/>
                      </a:lnTo>
                      <a:cubicBezTo>
                        <a:pt x="320" y="21600"/>
                        <a:pt x="0" y="21600"/>
                        <a:pt x="0" y="21600"/>
                      </a:cubicBezTo>
                      <a:lnTo>
                        <a:pt x="0" y="0"/>
                      </a:lnTo>
                      <a:cubicBezTo>
                        <a:pt x="0" y="0"/>
                        <a:pt x="320" y="0"/>
                        <a:pt x="71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11707923" scaled="0"/>
                </a:gradFill>
                <a:ln cap="flat" w="12700">
                  <a:noFill/>
                  <a:miter lim="400000"/>
                </a:ln>
                <a:effectLst>
                  <a:outerShdw blurRad="76200" dir="2315233" dist="50800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anchor="ctr" bIns="91439" lIns="91439" numCol="1" rIns="91439" tIns="91439" wrap="square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/>
                </a:p>
              </p:txBody>
            </p:sp>
            <p:sp>
              <p:nvSpPr>
                <p:cNvPr id="190" name="Freeform 53"/>
                <p:cNvSpPr/>
                <p:nvPr/>
              </p:nvSpPr>
              <p:spPr>
                <a:xfrm>
                  <a:off x="5468209" y="3735791"/>
                  <a:ext cx="1890156" cy="1800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9150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19150" y="216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4FACFE"/>
                    </a:gs>
                    <a:gs pos="47718">
                      <a:srgbClr val="6761F7"/>
                    </a:gs>
                    <a:gs pos="100000">
                      <a:srgbClr val="8016EF"/>
                    </a:gs>
                  </a:gsLst>
                  <a:lin ang="0" scaled="0"/>
                </a:gradFill>
                <a:ln cap="flat" w="12700">
                  <a:noFill/>
                  <a:miter lim="400000"/>
                </a:ln>
                <a:effectLst/>
              </p:spPr>
              <p:txBody>
                <a:bodyPr anchor="ctr" bIns="91439" lIns="91439" numCol="1" rIns="91439" tIns="91439" wrap="square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91" name="Freeform 55"/>
                <p:cNvSpPr/>
                <p:nvPr/>
              </p:nvSpPr>
              <p:spPr>
                <a:xfrm rot="18900000">
                  <a:off x="4813911" y="3694967"/>
                  <a:ext cx="949342" cy="955432"/>
                </a:xfrm>
                <a:prstGeom prst="ellipse">
                  <a:avLst/>
                </a:prstGeom>
                <a:gradFill flip="none" rotWithShape="1"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3868464" scaled="0"/>
                </a:gradFill>
                <a:ln cap="flat" w="12700">
                  <a:noFill/>
                  <a:miter lim="400000"/>
                </a:ln>
                <a:effectLst>
                  <a:outerShdw blurRad="76200" dir="2315233" dist="50800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anchor="ctr" bIns="91439" lIns="91439" numCol="1" rIns="91439" tIns="91439" wrap="square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/>
                </a:p>
              </p:txBody>
            </p:sp>
          </p:grpSp>
          <p:sp>
            <p:nvSpPr>
              <p:cNvPr id="47" name="Прямоугольник 46"/>
              <p:cNvSpPr/>
              <p:nvPr/>
            </p:nvSpPr>
            <p:spPr>
              <a:xfrm>
                <a:off x="5736748" y="4348208"/>
                <a:ext cx="2427007" cy="452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vl="0"/>
                <a:r>
                  <a:rPr dirty="0" lang="ru-RU" sz="1100">
                    <a:solidFill>
                      <a:sysClr lastClr="000000" val="windowText"/>
                    </a:solidFill>
                    <a:latin charset="0" pitchFamily="18" typeface="Constantia"/>
                    <a:cs charset="0" pitchFamily="18" typeface="Times New Roman"/>
                  </a:rPr>
                  <a:t>Исполнение бюджета </a:t>
                </a:r>
                <a:endParaRPr dirty="0" lang="ru-RU" smtClean="0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endParaRPr>
              </a:p>
              <a:p>
                <a:pPr algn="ctr" lvl="0"/>
                <a:r>
                  <a:rPr dirty="0" lang="ru-RU" smtClean="0" sz="1100">
                    <a:solidFill>
                      <a:sysClr lastClr="000000" val="windowText"/>
                    </a:solidFill>
                    <a:latin charset="0" pitchFamily="18" typeface="Constantia"/>
                    <a:cs charset="0" pitchFamily="18" typeface="Times New Roman"/>
                  </a:rPr>
                  <a:t>в </a:t>
                </a:r>
                <a:r>
                  <a:rPr dirty="0" lang="ru-RU" sz="1100">
                    <a:solidFill>
                      <a:sysClr lastClr="000000" val="windowText"/>
                    </a:solidFill>
                    <a:latin charset="0" pitchFamily="18" typeface="Constantia"/>
                    <a:cs charset="0" pitchFamily="18" typeface="Times New Roman"/>
                  </a:rPr>
                  <a:t>программной классификации</a:t>
                </a: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4672578" y="683002"/>
              <a:ext cx="949342" cy="955431"/>
              <a:chOff x="4672578" y="683002"/>
              <a:chExt cx="949342" cy="955431"/>
            </a:xfrm>
          </p:grpSpPr>
          <p:sp>
            <p:nvSpPr>
              <p:cNvPr id="176" name="Freeform 15"/>
              <p:cNvSpPr/>
              <p:nvPr/>
            </p:nvSpPr>
            <p:spPr>
              <a:xfrm rot="18900000">
                <a:off x="4672578" y="683002"/>
                <a:ext cx="949342" cy="955431"/>
              </a:xfrm>
              <a:prstGeom prst="ellipse">
                <a:avLst/>
              </a:pr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3868464" scaled="0"/>
              </a:gradFill>
              <a:ln cap="flat" w="12700">
                <a:noFill/>
                <a:miter lim="400000"/>
              </a:ln>
              <a:effectLst>
                <a:outerShdw blurRad="76200" dir="2315233" dist="50800" rotWithShape="0">
                  <a:srgbClr val="000000">
                    <a:alpha val="28814"/>
                  </a:srgbClr>
                </a:outerShdw>
              </a:effectLst>
            </p:spPr>
            <p:txBody>
              <a:bodyPr anchor="ctr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/>
              </a:p>
            </p:txBody>
          </p:sp>
          <p:pic>
            <p:nvPicPr>
              <p:cNvPr id="28674" name="Picture 2"/>
              <p:cNvPicPr>
                <a:picLocks noChangeArrowheads="1" noChangeAspect="1"/>
              </p:cNvPicPr>
              <p:nvPr/>
            </p:nvPicPr>
            <p:blipFill>
              <a:blip cstate="print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7175" y="768458"/>
                <a:ext cx="895341" cy="787612"/>
              </a:xfrm>
              <a:prstGeom prst="flowChartConnector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9" name="Группа 208"/>
            <p:cNvGrpSpPr/>
            <p:nvPr/>
          </p:nvGrpSpPr>
          <p:grpSpPr>
            <a:xfrm>
              <a:off x="4808168" y="1832677"/>
              <a:ext cx="754912" cy="662391"/>
              <a:chOff x="4974923" y="2927411"/>
              <a:chExt cx="2097554" cy="1980000"/>
            </a:xfrm>
          </p:grpSpPr>
          <p:sp>
            <p:nvSpPr>
              <p:cNvPr id="210" name="饼形 25"/>
              <p:cNvSpPr>
                <a:spLocks noChangeAspect="1"/>
              </p:cNvSpPr>
              <p:nvPr/>
            </p:nvSpPr>
            <p:spPr bwMode="auto">
              <a:xfrm>
                <a:off x="4974923" y="2927411"/>
                <a:ext cx="1978816" cy="1980000"/>
              </a:xfrm>
              <a:prstGeom prst="pie">
                <a:avLst>
                  <a:gd fmla="val 4314948" name="adj1"/>
                  <a:gd fmla="val 269559" name="adj2"/>
                </a:avLst>
              </a:prstGeom>
              <a:gradFill flip="none" rotWithShape="1">
                <a:gsLst>
                  <a:gs pos="0">
                    <a:srgbClr val="FF0000"/>
                  </a:gs>
                  <a:gs pos="75000">
                    <a:srgbClr val="C000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algn="br" blurRad="76200" dir="13500000" kx="1200000" rotWithShape="0" sy="23000">
                  <a:prstClr val="black">
                    <a:alpha val="20000"/>
                  </a:prstClr>
                </a:outerShdw>
              </a:effectLst>
              <a:scene3d>
                <a:camera prst="perspectiveRelaxedModerately"/>
                <a:lightRig dir="t" rig="flat">
                  <a:rot lat="0" lon="0" rev="4200000"/>
                </a:lightRig>
              </a:scene3d>
              <a:sp3d contourW="19050" extrusionH="304800">
                <a:bevelB h="38100" w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algn="ctr" eaLnBrk="0" fontAlgn="ctr" hangingPunct="0" lvl="2" mar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altLang="en-US" dirty="0" lang="zh-CN" sz="1600">
                  <a:solidFill>
                    <a:schemeClr val="bg1"/>
                  </a:solidFill>
                  <a:effectLst>
                    <a:reflection algn="bl" blurRad="6350" dir="5400000" dist="29997" endA="300" endPos="50000" rotWithShape="0" stA="50000" sy="-100000"/>
                  </a:effectLst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11" name="饼形 26"/>
              <p:cNvSpPr>
                <a:spLocks noChangeAspect="1"/>
              </p:cNvSpPr>
              <p:nvPr/>
            </p:nvSpPr>
            <p:spPr bwMode="auto">
              <a:xfrm>
                <a:off x="5093660" y="2927411"/>
                <a:ext cx="1978817" cy="1980000"/>
              </a:xfrm>
              <a:prstGeom prst="pie">
                <a:avLst>
                  <a:gd fmla="val 370997" name="adj1"/>
                  <a:gd fmla="val 4136229" name="adj2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algn="ctr" blurRad="225425" dir="5220000" dist="38100">
                  <a:srgbClr val="000000">
                    <a:alpha val="33000"/>
                  </a:srgbClr>
                </a:outerShdw>
              </a:effectLst>
              <a:scene3d>
                <a:camera prst="perspectiveRelaxedModerately"/>
                <a:lightRig dir="t" rig="flat">
                  <a:rot lat="0" lon="0" rev="4200000"/>
                </a:lightRig>
              </a:scene3d>
              <a:sp3d contourW="19050" extrusionH="304800">
                <a:bevelB h="38100" w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algn="ctr" eaLnBrk="0" fontAlgn="ctr" hangingPunct="0" lvl="2" mar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tabLst>
                    <a:tab algn="l" pos="136525"/>
                  </a:tabLst>
                  <a:defRPr/>
                </a:pPr>
                <a:endParaRPr altLang="en-US" dirty="0" lang="zh-CN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  <p:pic>
          <p:nvPicPr>
            <p:cNvPr id="28677" name="Picture 5"/>
            <p:cNvPicPr>
              <a:picLocks noChangeArrowheads="1" noChangeAspect="1"/>
            </p:cNvPicPr>
            <p:nvPr/>
          </p:nvPicPr>
          <p:blipFill rotWithShape="1"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"/>
            <a:stretch/>
          </p:blipFill>
          <p:spPr bwMode="auto">
            <a:xfrm>
              <a:off x="4850902" y="2963845"/>
              <a:ext cx="855561" cy="848833"/>
            </a:xfrm>
            <a:prstGeom prst="flowChartConnector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78" name="Picture 6"/>
            <p:cNvPicPr>
              <a:picLocks noChangeArrowheads="1" noChangeAspect="1"/>
            </p:cNvPicPr>
            <p:nvPr/>
          </p:nvPicPr>
          <p:blipFill>
            <a:blip cstate="print"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103" y="5622715"/>
              <a:ext cx="799162" cy="763203"/>
            </a:xfrm>
            <a:prstGeom prst="flowChartConnector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79" name="Picture 7"/>
            <p:cNvPicPr>
              <a:picLocks noChangeArrowheads="1" noChangeAspect="1"/>
            </p:cNvPicPr>
            <p:nvPr/>
          </p:nvPicPr>
          <p:blipFill rotWithShape="1">
            <a:blip cstate="print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"/>
            <a:stretch/>
          </p:blipFill>
          <p:spPr bwMode="auto">
            <a:xfrm>
              <a:off x="4828849" y="4285272"/>
              <a:ext cx="919559" cy="852542"/>
            </a:xfrm>
            <a:prstGeom prst="flowChartConnector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Прямоугольник 40"/>
            <p:cNvSpPr/>
            <p:nvPr/>
          </p:nvSpPr>
          <p:spPr>
            <a:xfrm>
              <a:off x="5482401" y="5685277"/>
              <a:ext cx="354350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vl="0"/>
              <a:r>
                <a:rPr dirty="0" lang="ru-RU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Мониторинг показателей </a:t>
              </a:r>
              <a:endParaRPr dirty="0" lang="ru-RU" smtClean="0" sz="1100">
                <a:solidFill>
                  <a:sysClr lastClr="000000" val="windowText"/>
                </a:solidFill>
                <a:latin charset="0" pitchFamily="18" typeface="Constantia"/>
                <a:cs charset="0" pitchFamily="18" typeface="Times New Roman"/>
              </a:endParaRPr>
            </a:p>
            <a:p>
              <a:pPr algn="ctr" lvl="0"/>
              <a:r>
                <a:rPr dirty="0" lang="ru-RU" smtClean="0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исполнения целевых </a:t>
              </a:r>
              <a:r>
                <a:rPr dirty="0" lang="ru-RU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программ</a:t>
              </a:r>
              <a:r>
                <a:rPr dirty="0" lang="ru-RU" smtClean="0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,</a:t>
              </a:r>
            </a:p>
            <a:p>
              <a:pPr algn="ctr" lvl="0"/>
              <a:r>
                <a:rPr dirty="0" lang="ru-RU" smtClean="0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 оценка эффективности бюджетных </a:t>
              </a:r>
            </a:p>
            <a:p>
              <a:pPr algn="ctr" lvl="0"/>
              <a:r>
                <a:rPr dirty="0" lang="ru-RU" smtClean="0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расходов </a:t>
              </a:r>
              <a:endParaRPr dirty="0" lang="ru-RU" sz="1100">
                <a:solidFill>
                  <a:sysClr lastClr="000000" val="windowText"/>
                </a:solidFill>
                <a:latin charset="0" pitchFamily="18" typeface="Constantia"/>
                <a:cs charset="0" pitchFamily="18" typeface="Times New Roman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-38325" y="1334682"/>
              <a:ext cx="4536504" cy="3770498"/>
              <a:chOff x="-38325" y="1334682"/>
              <a:chExt cx="4536504" cy="3770498"/>
            </a:xfrm>
          </p:grpSpPr>
          <p:sp>
            <p:nvSpPr>
              <p:cNvPr id="195" name="Freeform 70"/>
              <p:cNvSpPr/>
              <p:nvPr/>
            </p:nvSpPr>
            <p:spPr>
              <a:xfrm>
                <a:off x="409424" y="1334682"/>
                <a:ext cx="3746464" cy="377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lose/>
                    <a:moveTo>
                      <a:pt x="10800" y="19771"/>
                    </a:moveTo>
                    <a:cubicBezTo>
                      <a:pt x="5845" y="19771"/>
                      <a:pt x="1829" y="15754"/>
                      <a:pt x="1829" y="10800"/>
                    </a:cubicBezTo>
                    <a:cubicBezTo>
                      <a:pt x="1829" y="5845"/>
                      <a:pt x="5845" y="1829"/>
                      <a:pt x="10800" y="1829"/>
                    </a:cubicBezTo>
                    <a:cubicBezTo>
                      <a:pt x="15755" y="1829"/>
                      <a:pt x="19771" y="5845"/>
                      <a:pt x="19771" y="10800"/>
                    </a:cubicBezTo>
                    <a:cubicBezTo>
                      <a:pt x="19771" y="15754"/>
                      <a:pt x="15754" y="19771"/>
                      <a:pt x="10800" y="19771"/>
                    </a:cubicBezTo>
                    <a:close/>
                  </a:path>
                </a:pathLst>
              </a:custGeom>
              <a:gradFill flip="none" rotWithShape="1">
                <a:gsLst>
                  <a:gs pos="1644">
                    <a:srgbClr val="FFEA03"/>
                  </a:gs>
                  <a:gs pos="7910">
                    <a:srgbClr val="FFBA02"/>
                  </a:gs>
                  <a:gs pos="14944">
                    <a:srgbClr val="FF8A00"/>
                  </a:gs>
                  <a:gs pos="30431">
                    <a:srgbClr val="FF0040"/>
                  </a:gs>
                  <a:gs pos="45699">
                    <a:srgbClr val="C23FC6"/>
                  </a:gs>
                  <a:gs pos="60000">
                    <a:srgbClr val="8000C2"/>
                  </a:gs>
                  <a:gs pos="72416">
                    <a:srgbClr val="4FACFE"/>
                  </a:gs>
                  <a:gs pos="82813">
                    <a:srgbClr val="2DAE7F"/>
                  </a:gs>
                  <a:gs pos="86326">
                    <a:srgbClr val="0CB100"/>
                  </a:gs>
                  <a:gs pos="100000">
                    <a:srgbClr val="A9E800"/>
                  </a:gs>
                </a:gsLst>
                <a:lin ang="0" scaled="0"/>
              </a:gradFill>
              <a:ln cap="flat" w="12700">
                <a:noFill/>
                <a:miter lim="400000"/>
              </a:ln>
              <a:effectLst>
                <a:outerShdw blurRad="76200" dir="2315233" dist="50800" rotWithShape="0">
                  <a:srgbClr val="000000">
                    <a:alpha val="28814"/>
                  </a:srgbClr>
                </a:outerShdw>
              </a:effectLst>
            </p:spPr>
            <p:txBody>
              <a:bodyPr anchor="ctr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A9E8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-38325" y="2030824"/>
                <a:ext cx="4536504" cy="1323439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dir="t" rig="threePt"/>
              </a:scene3d>
              <a:sp3d>
                <a:bevelT prst="artDeco" w="114300"/>
              </a:sp3d>
            </p:spPr>
            <p:txBody>
              <a:bodyPr rtlCol="0" wrap="square">
                <a:spAutoFit/>
              </a:bodyPr>
              <a:lstStyle/>
              <a:p>
                <a:pPr algn="ctr" defTabSz="488950" fontAlgn="auto" lvl="0"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b="1" dirty="0" i="1" lang="ru-RU" smtClean="0" sz="8000">
                    <a:solidFill>
                      <a:srgbClr val="D00054"/>
                    </a:solidFill>
                  </a:rPr>
                  <a:t>18</a:t>
                </a:r>
                <a:r>
                  <a:rPr dirty="0" lang="ru-RU" smtClean="0" sz="4800">
                    <a:solidFill>
                      <a:srgbClr val="D00054"/>
                    </a:solidFill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962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dur="indefinite" id="1" nodeType="tmRoot" restart="never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25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81758" y="-123900"/>
            <a:ext cx="8550695" cy="116955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ru-RU"/>
            </a:defPPr>
            <a:lvl1pPr algn="ctr">
              <a:defRPr b="1" sz="3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defRPr>
            </a:lvl1pPr>
          </a:lstStyle>
          <a:p>
            <a:r>
              <a:rPr dirty="0" lang="ru-RU">
                <a:solidFill>
                  <a:srgbClr val="002060"/>
                </a:solidFill>
              </a:rPr>
              <a:t>Какие показатели характеризуют </a:t>
            </a:r>
          </a:p>
          <a:p>
            <a:r>
              <a:rPr dirty="0" lang="ru-RU" smtClean="0">
                <a:solidFill>
                  <a:srgbClr val="002060"/>
                </a:solidFill>
              </a:rPr>
              <a:t>муниципальный </a:t>
            </a:r>
            <a:r>
              <a:rPr dirty="0" lang="ru-RU">
                <a:solidFill>
                  <a:srgbClr val="002060"/>
                </a:solidFill>
              </a:rPr>
              <a:t>округ в </a:t>
            </a:r>
            <a:r>
              <a:rPr dirty="0" lang="ru-RU" smtClean="0">
                <a:solidFill>
                  <a:srgbClr val="002060"/>
                </a:solidFill>
              </a:rPr>
              <a:t>2025 </a:t>
            </a:r>
            <a:r>
              <a:rPr dirty="0" lang="ru-RU">
                <a:solidFill>
                  <a:srgbClr val="002060"/>
                </a:solidFill>
              </a:rPr>
              <a:t>году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81C8B035-EBEC-D9BA-0A0C-7EBC52E392A7}"/>
              </a:ext>
            </a:extLst>
          </p:cNvPr>
          <p:cNvGrpSpPr/>
          <p:nvPr/>
        </p:nvGrpSpPr>
        <p:grpSpPr>
          <a:xfrm>
            <a:off x="2416155" y="1219200"/>
            <a:ext cx="7413645" cy="5533356"/>
            <a:chOff x="358755" y="1219200"/>
            <a:chExt cx="7413645" cy="5533356"/>
          </a:xfrm>
        </p:grpSpPr>
        <p:grpSp>
          <p:nvGrpSpPr>
            <p:cNvPr id="27" name="Group">
              <a:extLst>
                <a:ext uri="{FF2B5EF4-FFF2-40B4-BE49-F238E27FC236}">
                  <a16:creationId xmlns:a16="http://schemas.microsoft.com/office/drawing/2014/main" xmlns="" id="{A2CEA6A9-F857-76C0-2651-E2A4FA21707D}"/>
                </a:ext>
              </a:extLst>
            </p:cNvPr>
            <p:cNvGrpSpPr/>
            <p:nvPr/>
          </p:nvGrpSpPr>
          <p:grpSpPr>
            <a:xfrm>
              <a:off x="2998083" y="1219200"/>
              <a:ext cx="4413613" cy="1871913"/>
              <a:chOff x="-1" y="0"/>
              <a:chExt cx="4665411" cy="1953417"/>
            </a:xfrm>
          </p:grpSpPr>
          <p:pic>
            <p:nvPicPr>
              <p:cNvPr descr="Untitled-1.png" id="88" name="Untitled-1.png">
                <a:extLst>
                  <a:ext uri="{FF2B5EF4-FFF2-40B4-BE49-F238E27FC236}">
                    <a16:creationId xmlns:a16="http://schemas.microsoft.com/office/drawing/2014/main" xmlns="" id="{669B2F87-CA0D-C225-B437-EA001B45D6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1308"/>
              <a:stretch>
                <a:fillRect/>
              </a:stretch>
            </p:blipFill>
            <p:spPr>
              <a:xfrm flipH="1" rot="21124239">
                <a:off x="1751179" y="193519"/>
                <a:ext cx="2866919" cy="884627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  <p:pic>
            <p:nvPicPr>
              <p:cNvPr descr="Untitled-1.png" id="89" name="Untitled-1.png">
                <a:extLst>
                  <a:ext uri="{FF2B5EF4-FFF2-40B4-BE49-F238E27FC236}">
                    <a16:creationId xmlns:a16="http://schemas.microsoft.com/office/drawing/2014/main" xmlns="" id="{0256C703-FF89-CD86-5FC1-749D3A7A8F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62"/>
              <a:stretch>
                <a:fillRect/>
              </a:stretch>
            </p:blipFill>
            <p:spPr>
              <a:xfrm rot="20026437">
                <a:off x="122327" y="800365"/>
                <a:ext cx="1420905" cy="884627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</p:grpSp>
        <p:sp>
          <p:nvSpPr>
            <p:cNvPr id="28" name="Rectangle">
              <a:extLst>
                <a:ext uri="{FF2B5EF4-FFF2-40B4-BE49-F238E27FC236}">
                  <a16:creationId xmlns:a16="http://schemas.microsoft.com/office/drawing/2014/main" xmlns="" id="{6A5BFF08-4E22-667C-2DD0-CF55D564F994}"/>
                </a:ext>
              </a:extLst>
            </p:cNvPr>
            <p:cNvSpPr/>
            <p:nvPr/>
          </p:nvSpPr>
          <p:spPr>
            <a:xfrm rot="20642963">
              <a:off x="3564205" y="1488037"/>
              <a:ext cx="3127548" cy="789091"/>
            </a:xfrm>
            <a:prstGeom prst="rect">
              <a:avLst/>
            </a:prstGeom>
            <a:gradFill>
              <a:gsLst>
                <a:gs pos="0">
                  <a:srgbClr val="0CB100"/>
                </a:gs>
                <a:gs pos="46821">
                  <a:srgbClr val="67CE02"/>
                </a:gs>
                <a:gs pos="99075">
                  <a:srgbClr val="C3EA03"/>
                </a:gs>
              </a:gsLst>
            </a:gradFill>
            <a:ln w="12700">
              <a:miter lim="400000"/>
            </a:ln>
          </p:spPr>
          <p:txBody>
            <a:bodyPr anchor="ctr" bIns="45718" lIns="45718" rIns="45718" tIns="45718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b="0" baseline="0" cap="none" i="0" kern="1200" kumimoji="0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29" name="TextBox 52">
              <a:extLst>
                <a:ext uri="{FF2B5EF4-FFF2-40B4-BE49-F238E27FC236}">
                  <a16:creationId xmlns:a16="http://schemas.microsoft.com/office/drawing/2014/main" xmlns="" id="{0FD35649-837C-DF20-3D42-464C2FE635A5}"/>
                </a:ext>
              </a:extLst>
            </p:cNvPr>
            <p:cNvSpPr txBox="1"/>
            <p:nvPr/>
          </p:nvSpPr>
          <p:spPr>
            <a:xfrm rot="20642963">
              <a:off x="4376526" y="1493398"/>
              <a:ext cx="2328095" cy="6924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bIns="45718" lIns="45718" rIns="45718" tIns="45718" wrap="square">
              <a:spAutoFit/>
            </a:bodyPr>
            <a:lstStyle>
              <a:lvl1pPr>
                <a:defRPr sz="2100">
                  <a:solidFill>
                    <a:srgbClr val="FFFFFF"/>
                  </a:solidFill>
                </a:defRPr>
              </a:lvl1pPr>
            </a:lstStyle>
            <a:p>
              <a:pPr algn="ctr" defTabSz="914400" eaLnBrk="1" fontAlgn="auto" hangingPunct="1" indent="0" latinLnBrk="0" lvl="0" marL="48895" marR="106680">
                <a:lnSpc>
                  <a:spcPct val="100000"/>
                </a:lnSpc>
                <a:spcBef>
                  <a:spcPts val="1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pc="-10" strike="noStrike" sz="13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Численность населения </a:t>
              </a:r>
              <a:r>
                <a:rPr b="1" baseline="0" cap="none" dirty="0" i="0" kern="0" kumimoji="0" lang="ru-RU" noProof="0" normalizeH="0" spc="-10" strike="noStrike" sz="13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0" pitchFamily="34" typeface="Arial"/>
                  <a:cs charset="0" pitchFamily="34" typeface="Arial"/>
                </a:rPr>
                <a:t>муниципального </a:t>
              </a:r>
              <a:r>
                <a:rPr b="1" baseline="0" cap="none" dirty="0" i="0" kern="0" kumimoji="0" lang="ru-RU" noProof="0" normalizeH="0" spc="-10" strike="noStrike" sz="13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округа</a:t>
              </a:r>
              <a:endParaRPr b="0" baseline="0" cap="none" dirty="0" i="0" kern="0" kumimoji="0" lang="ru-RU" noProof="0" normalizeH="0" spc="0" strike="noStrike" sz="13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noProof="0" normalizeH="0" spc="0" strike="noStrike" sz="13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/>
                  <a:cs typeface="Helvetica"/>
                </a:rPr>
                <a:t>     </a:t>
              </a:r>
            </a:p>
          </p:txBody>
        </p:sp>
        <p:pic>
          <p:nvPicPr>
            <p:cNvPr descr="TinyPPT.png" id="30" name="TinyPPT.png">
              <a:extLst>
                <a:ext uri="{FF2B5EF4-FFF2-40B4-BE49-F238E27FC236}">
                  <a16:creationId xmlns:a16="http://schemas.microsoft.com/office/drawing/2014/main" xmlns="" id="{61C2970E-A838-1D72-14ED-7CDF84EE3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642963">
              <a:off x="4005191" y="1746453"/>
              <a:ext cx="458054" cy="78909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1" name="Line">
              <a:extLst>
                <a:ext uri="{FF2B5EF4-FFF2-40B4-BE49-F238E27FC236}">
                  <a16:creationId xmlns:a16="http://schemas.microsoft.com/office/drawing/2014/main" xmlns="" id="{839283DC-618B-5981-F7FB-A678D0EEAC39}"/>
                </a:ext>
              </a:extLst>
            </p:cNvPr>
            <p:cNvSpPr/>
            <p:nvPr/>
          </p:nvSpPr>
          <p:spPr>
            <a:xfrm rot="20642963">
              <a:off x="3733894" y="1633237"/>
              <a:ext cx="193934" cy="487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8" w="21519">
                  <a:moveTo>
                    <a:pt x="93" y="11985"/>
                  </a:moveTo>
                  <a:cubicBezTo>
                    <a:pt x="-31" y="13499"/>
                    <a:pt x="-31" y="15014"/>
                    <a:pt x="93" y="16529"/>
                  </a:cubicBezTo>
                  <a:cubicBezTo>
                    <a:pt x="153" y="17261"/>
                    <a:pt x="242" y="17994"/>
                    <a:pt x="361" y="18725"/>
                  </a:cubicBezTo>
                  <a:cubicBezTo>
                    <a:pt x="614" y="19417"/>
                    <a:pt x="1470" y="20062"/>
                    <a:pt x="2802" y="20565"/>
                  </a:cubicBezTo>
                  <a:cubicBezTo>
                    <a:pt x="3522" y="20836"/>
                    <a:pt x="4368" y="21060"/>
                    <a:pt x="5312" y="21218"/>
                  </a:cubicBezTo>
                  <a:cubicBezTo>
                    <a:pt x="6973" y="21494"/>
                    <a:pt x="8818" y="21549"/>
                    <a:pt x="10618" y="21564"/>
                  </a:cubicBezTo>
                  <a:cubicBezTo>
                    <a:pt x="12498" y="21579"/>
                    <a:pt x="14412" y="21551"/>
                    <a:pt x="16170" y="21280"/>
                  </a:cubicBezTo>
                  <a:cubicBezTo>
                    <a:pt x="17631" y="21055"/>
                    <a:pt x="18870" y="20676"/>
                    <a:pt x="19756" y="20197"/>
                  </a:cubicBezTo>
                  <a:cubicBezTo>
                    <a:pt x="20692" y="19690"/>
                    <a:pt x="21194" y="19094"/>
                    <a:pt x="21200" y="18483"/>
                  </a:cubicBezTo>
                  <a:cubicBezTo>
                    <a:pt x="21337" y="17611"/>
                    <a:pt x="21429" y="16738"/>
                    <a:pt x="21476" y="15865"/>
                  </a:cubicBezTo>
                  <a:cubicBezTo>
                    <a:pt x="21569" y="14129"/>
                    <a:pt x="21485" y="12393"/>
                    <a:pt x="21476" y="10657"/>
                  </a:cubicBezTo>
                  <a:cubicBezTo>
                    <a:pt x="21466" y="8921"/>
                    <a:pt x="21531" y="7185"/>
                    <a:pt x="21476" y="5449"/>
                  </a:cubicBezTo>
                  <a:cubicBezTo>
                    <a:pt x="21444" y="4468"/>
                    <a:pt x="21375" y="3487"/>
                    <a:pt x="21267" y="2507"/>
                  </a:cubicBezTo>
                  <a:cubicBezTo>
                    <a:pt x="21400" y="2141"/>
                    <a:pt x="21219" y="1775"/>
                    <a:pt x="20767" y="1454"/>
                  </a:cubicBezTo>
                  <a:cubicBezTo>
                    <a:pt x="20322" y="1138"/>
                    <a:pt x="19628" y="876"/>
                    <a:pt x="18820" y="663"/>
                  </a:cubicBezTo>
                  <a:cubicBezTo>
                    <a:pt x="18138" y="483"/>
                    <a:pt x="17387" y="342"/>
                    <a:pt x="16591" y="242"/>
                  </a:cubicBezTo>
                  <a:cubicBezTo>
                    <a:pt x="14781" y="59"/>
                    <a:pt x="12905" y="-21"/>
                    <a:pt x="11029" y="4"/>
                  </a:cubicBezTo>
                  <a:cubicBezTo>
                    <a:pt x="9606" y="23"/>
                    <a:pt x="8193" y="103"/>
                    <a:pt x="6821" y="242"/>
                  </a:cubicBezTo>
                  <a:cubicBezTo>
                    <a:pt x="5772" y="365"/>
                    <a:pt x="4819" y="576"/>
                    <a:pt x="4036" y="858"/>
                  </a:cubicBezTo>
                  <a:cubicBezTo>
                    <a:pt x="2734" y="1328"/>
                    <a:pt x="1981" y="1962"/>
                    <a:pt x="1932" y="2629"/>
                  </a:cubicBezTo>
                  <a:cubicBezTo>
                    <a:pt x="1934" y="3428"/>
                    <a:pt x="1935" y="4227"/>
                    <a:pt x="1936" y="5026"/>
                  </a:cubicBezTo>
                  <a:cubicBezTo>
                    <a:pt x="1938" y="6621"/>
                    <a:pt x="1938" y="8216"/>
                    <a:pt x="1936" y="9811"/>
                  </a:cubicBezTo>
                </a:path>
              </a:pathLst>
            </a:custGeom>
            <a:ln w="25400">
              <a:solidFill>
                <a:srgbClr val="535353"/>
              </a:solidFill>
              <a:miter/>
            </a:ln>
          </p:spPr>
          <p:txBody>
            <a:bodyPr anchor="ctr" bIns="45718" lIns="45718" rIns="45718" tIns="45718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b="0" baseline="0" cap="none" i="0" kern="1200" kumimoji="0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32" name="TextBox 34">
              <a:extLst>
                <a:ext uri="{FF2B5EF4-FFF2-40B4-BE49-F238E27FC236}">
                  <a16:creationId xmlns:a16="http://schemas.microsoft.com/office/drawing/2014/main" xmlns="" id="{EF4A213C-297B-E9FF-E09D-19A50216824A}"/>
                </a:ext>
              </a:extLst>
            </p:cNvPr>
            <p:cNvSpPr txBox="1"/>
            <p:nvPr/>
          </p:nvSpPr>
          <p:spPr>
            <a:xfrm rot="20642963">
              <a:off x="3608967" y="1944378"/>
              <a:ext cx="856771" cy="5308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bIns="45718" lIns="45718" rIns="45718" tIns="45718" wrap="square">
              <a:spAutoFit/>
            </a:bodyPr>
            <a:lstStyle>
              <a:lvl1pPr>
                <a:defRPr sz="27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pc="0" strike="noStrike" sz="17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16 674 </a:t>
              </a:r>
              <a:r>
                <a:rPr b="1" baseline="0" cap="none" dirty="0" i="0" kern="0" kumimoji="0" lang="ru-RU" noProof="0" normalizeH="0" spc="-1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человек</a:t>
              </a:r>
              <a:endParaRPr b="0" baseline="0" cap="none" dirty="0" i="0" kern="0" kumimoji="0" lang="ru-RU" noProof="0" normalizeH="0" spc="0" strike="noStrike" sz="11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1A0BF52C-A254-E417-4650-A31E1C19B490}"/>
                </a:ext>
              </a:extLst>
            </p:cNvPr>
            <p:cNvGrpSpPr/>
            <p:nvPr/>
          </p:nvGrpSpPr>
          <p:grpSpPr>
            <a:xfrm>
              <a:off x="2390837" y="4800600"/>
              <a:ext cx="4122314" cy="1951956"/>
              <a:chOff x="2390837" y="4916938"/>
              <a:chExt cx="4122314" cy="1951956"/>
            </a:xfrm>
          </p:grpSpPr>
          <p:grpSp>
            <p:nvGrpSpPr>
              <p:cNvPr id="79" name="Group">
                <a:extLst>
                  <a:ext uri="{FF2B5EF4-FFF2-40B4-BE49-F238E27FC236}">
                    <a16:creationId xmlns:a16="http://schemas.microsoft.com/office/drawing/2014/main" xmlns="" id="{DCD92482-4CA7-B274-24BA-7FFB96A4F626}"/>
                  </a:ext>
                </a:extLst>
              </p:cNvPr>
              <p:cNvGrpSpPr/>
              <p:nvPr/>
            </p:nvGrpSpPr>
            <p:grpSpPr>
              <a:xfrm>
                <a:off x="2390837" y="5315611"/>
                <a:ext cx="4122314" cy="1553283"/>
                <a:chOff x="75769" y="348402"/>
                <a:chExt cx="4357495" cy="1620914"/>
              </a:xfrm>
            </p:grpSpPr>
            <p:pic>
              <p:nvPicPr>
                <p:cNvPr descr="Untitled-1.png" id="86" name="Untitled-1.png">
                  <a:extLst>
                    <a:ext uri="{FF2B5EF4-FFF2-40B4-BE49-F238E27FC236}">
                      <a16:creationId xmlns:a16="http://schemas.microsoft.com/office/drawing/2014/main" xmlns="" id="{83C3BDF6-37C4-2570-19D0-D4F2DDC2E5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r="1309"/>
                <a:stretch>
                  <a:fillRect/>
                </a:stretch>
              </p:blipFill>
              <p:spPr>
                <a:xfrm flipH="1" rot="1662381">
                  <a:off x="1566344" y="1084690"/>
                  <a:ext cx="2866920" cy="884626"/>
                </a:xfrm>
                <a:prstGeom prst="rect">
                  <a:avLst/>
                </a:prstGeom>
                <a:ln cap="flat" w="12700">
                  <a:noFill/>
                  <a:miter lim="400000"/>
                </a:ln>
                <a:effectLst/>
              </p:spPr>
            </p:pic>
            <p:pic>
              <p:nvPicPr>
                <p:cNvPr descr="Untitled-1.png" id="87" name="Untitled-1.png">
                  <a:extLst>
                    <a:ext uri="{FF2B5EF4-FFF2-40B4-BE49-F238E27FC236}">
                      <a16:creationId xmlns:a16="http://schemas.microsoft.com/office/drawing/2014/main" xmlns="" id="{30F0CE46-195C-5B6F-BE0A-6AB3A5E16F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r="62"/>
                <a:stretch>
                  <a:fillRect/>
                </a:stretch>
              </p:blipFill>
              <p:spPr>
                <a:xfrm rot="188320">
                  <a:off x="75769" y="348402"/>
                  <a:ext cx="1420906" cy="884625"/>
                </a:xfrm>
                <a:prstGeom prst="rect">
                  <a:avLst/>
                </a:prstGeom>
                <a:ln cap="flat" w="12700">
                  <a:noFill/>
                  <a:miter lim="400000"/>
                </a:ln>
                <a:effectLst/>
              </p:spPr>
            </p:pic>
          </p:grpSp>
          <p:sp>
            <p:nvSpPr>
              <p:cNvPr id="80" name="Rectangle">
                <a:extLst>
                  <a:ext uri="{FF2B5EF4-FFF2-40B4-BE49-F238E27FC236}">
                    <a16:creationId xmlns:a16="http://schemas.microsoft.com/office/drawing/2014/main" xmlns="" id="{BAE36650-EABF-C5C5-DAE4-62DBC85EE93B}"/>
                  </a:ext>
                </a:extLst>
              </p:cNvPr>
              <p:cNvSpPr/>
              <p:nvPr/>
            </p:nvSpPr>
            <p:spPr>
              <a:xfrm rot="1119628">
                <a:off x="2873994" y="5597961"/>
                <a:ext cx="3130918" cy="789090"/>
              </a:xfrm>
              <a:prstGeom prst="rect">
                <a:avLst/>
              </a:prstGeom>
              <a:gradFill>
                <a:gsLst>
                  <a:gs pos="0">
                    <a:srgbClr val="F000C6"/>
                  </a:gs>
                  <a:gs pos="46532">
                    <a:srgbClr val="B800C4"/>
                  </a:gs>
                  <a:gs pos="100000">
                    <a:srgbClr val="8000C2"/>
                  </a:gs>
                </a:gsLst>
              </a:gradFill>
              <a:ln w="12700">
                <a:miter lim="400000"/>
              </a:ln>
            </p:spPr>
            <p:txBody>
              <a:bodyPr anchor="ctr" bIns="45718" lIns="45718" rIns="45718" tIns="45718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b="0" baseline="0" cap="none" dirty="0" i="0" kern="1200" kumimoji="0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pic>
            <p:nvPicPr>
              <p:cNvPr descr="TinyPPT.png" id="81" name="TinyPPT.png">
                <a:extLst>
                  <a:ext uri="{FF2B5EF4-FFF2-40B4-BE49-F238E27FC236}">
                    <a16:creationId xmlns:a16="http://schemas.microsoft.com/office/drawing/2014/main" xmlns="" id="{684CA4A6-BFFE-19DD-54ED-5B83DE6D0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385303">
                <a:off x="3353783" y="5228542"/>
                <a:ext cx="458054" cy="789090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82" name="Line">
                <a:extLst>
                  <a:ext uri="{FF2B5EF4-FFF2-40B4-BE49-F238E27FC236}">
                    <a16:creationId xmlns:a16="http://schemas.microsoft.com/office/drawing/2014/main" xmlns="" id="{864A0D23-988B-F1BE-E2FF-A7389B1758B3}"/>
                  </a:ext>
                </a:extLst>
              </p:cNvPr>
              <p:cNvSpPr/>
              <p:nvPr/>
            </p:nvSpPr>
            <p:spPr>
              <a:xfrm rot="1385303">
                <a:off x="3336721" y="4916938"/>
                <a:ext cx="193935" cy="4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68" w="21519">
                    <a:moveTo>
                      <a:pt x="93" y="11985"/>
                    </a:moveTo>
                    <a:cubicBezTo>
                      <a:pt x="-31" y="13499"/>
                      <a:pt x="-31" y="15014"/>
                      <a:pt x="93" y="16529"/>
                    </a:cubicBezTo>
                    <a:cubicBezTo>
                      <a:pt x="153" y="17261"/>
                      <a:pt x="242" y="17994"/>
                      <a:pt x="361" y="18725"/>
                    </a:cubicBezTo>
                    <a:cubicBezTo>
                      <a:pt x="614" y="19417"/>
                      <a:pt x="1470" y="20062"/>
                      <a:pt x="2802" y="20565"/>
                    </a:cubicBezTo>
                    <a:cubicBezTo>
                      <a:pt x="3522" y="20836"/>
                      <a:pt x="4368" y="21060"/>
                      <a:pt x="5312" y="21218"/>
                    </a:cubicBezTo>
                    <a:cubicBezTo>
                      <a:pt x="6973" y="21494"/>
                      <a:pt x="8818" y="21549"/>
                      <a:pt x="10618" y="21564"/>
                    </a:cubicBezTo>
                    <a:cubicBezTo>
                      <a:pt x="12498" y="21579"/>
                      <a:pt x="14412" y="21551"/>
                      <a:pt x="16170" y="21280"/>
                    </a:cubicBezTo>
                    <a:cubicBezTo>
                      <a:pt x="17631" y="21055"/>
                      <a:pt x="18870" y="20676"/>
                      <a:pt x="19756" y="20197"/>
                    </a:cubicBezTo>
                    <a:cubicBezTo>
                      <a:pt x="20692" y="19690"/>
                      <a:pt x="21194" y="19094"/>
                      <a:pt x="21200" y="18483"/>
                    </a:cubicBezTo>
                    <a:cubicBezTo>
                      <a:pt x="21337" y="17611"/>
                      <a:pt x="21429" y="16738"/>
                      <a:pt x="21476" y="15865"/>
                    </a:cubicBezTo>
                    <a:cubicBezTo>
                      <a:pt x="21569" y="14129"/>
                      <a:pt x="21485" y="12393"/>
                      <a:pt x="21476" y="10657"/>
                    </a:cubicBezTo>
                    <a:cubicBezTo>
                      <a:pt x="21466" y="8921"/>
                      <a:pt x="21531" y="7185"/>
                      <a:pt x="21476" y="5449"/>
                    </a:cubicBezTo>
                    <a:cubicBezTo>
                      <a:pt x="21444" y="4468"/>
                      <a:pt x="21375" y="3487"/>
                      <a:pt x="21267" y="2507"/>
                    </a:cubicBezTo>
                    <a:cubicBezTo>
                      <a:pt x="21400" y="2141"/>
                      <a:pt x="21219" y="1775"/>
                      <a:pt x="20767" y="1454"/>
                    </a:cubicBezTo>
                    <a:cubicBezTo>
                      <a:pt x="20322" y="1138"/>
                      <a:pt x="19628" y="876"/>
                      <a:pt x="18820" y="663"/>
                    </a:cubicBezTo>
                    <a:cubicBezTo>
                      <a:pt x="18138" y="483"/>
                      <a:pt x="17387" y="342"/>
                      <a:pt x="16591" y="242"/>
                    </a:cubicBezTo>
                    <a:cubicBezTo>
                      <a:pt x="14781" y="59"/>
                      <a:pt x="12905" y="-21"/>
                      <a:pt x="11029" y="4"/>
                    </a:cubicBezTo>
                    <a:cubicBezTo>
                      <a:pt x="9606" y="23"/>
                      <a:pt x="8193" y="103"/>
                      <a:pt x="6821" y="242"/>
                    </a:cubicBezTo>
                    <a:cubicBezTo>
                      <a:pt x="5772" y="365"/>
                      <a:pt x="4819" y="576"/>
                      <a:pt x="4036" y="858"/>
                    </a:cubicBezTo>
                    <a:cubicBezTo>
                      <a:pt x="2734" y="1328"/>
                      <a:pt x="1981" y="1962"/>
                      <a:pt x="1932" y="2629"/>
                    </a:cubicBezTo>
                    <a:cubicBezTo>
                      <a:pt x="1934" y="3428"/>
                      <a:pt x="1935" y="4227"/>
                      <a:pt x="1936" y="5026"/>
                    </a:cubicBezTo>
                    <a:cubicBezTo>
                      <a:pt x="1938" y="6621"/>
                      <a:pt x="1938" y="8216"/>
                      <a:pt x="1936" y="9811"/>
                    </a:cubicBezTo>
                  </a:path>
                </a:pathLst>
              </a:custGeom>
              <a:ln w="25400">
                <a:solidFill>
                  <a:srgbClr val="535353"/>
                </a:solidFill>
                <a:miter/>
              </a:ln>
            </p:spPr>
            <p:txBody>
              <a:bodyPr anchor="ctr" bIns="45718" lIns="45718" rIns="45718" tIns="45718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b="0" baseline="0" cap="none" i="0" kern="1200" kumimoji="0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83" name="TextBox 34">
                <a:extLst>
                  <a:ext uri="{FF2B5EF4-FFF2-40B4-BE49-F238E27FC236}">
                    <a16:creationId xmlns:a16="http://schemas.microsoft.com/office/drawing/2014/main" xmlns="" id="{61FF9875-D81F-7972-F76A-46E366E9708A}"/>
                  </a:ext>
                </a:extLst>
              </p:cNvPr>
              <p:cNvSpPr txBox="1"/>
              <p:nvPr/>
            </p:nvSpPr>
            <p:spPr>
              <a:xfrm rot="1385303">
                <a:off x="3072905" y="5317122"/>
                <a:ext cx="551851" cy="48923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  </a:ext>
              </a:extLst>
            </p:spPr>
            <p:txBody>
              <a:bodyPr bIns="45718" lIns="45718" rIns="45718" tIns="45718">
                <a:spAutoFit/>
              </a:bodyPr>
              <a:lstStyle>
                <a:lvl1pPr>
                  <a:defRPr sz="2700">
                    <a:solidFill>
                      <a:srgbClr val="FFFFFF"/>
                    </a:solidFill>
                    <a:latin typeface="Impact"/>
                    <a:ea typeface="Impact"/>
                    <a:cs typeface="Impact"/>
                    <a:sym typeface="Impac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0" baseline="0" cap="none" dirty="0" i="0" kern="1200" kumimoji="0" lang="ru-RU" noProof="0" normalizeH="0" spc="0" strike="noStrike" sz="27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mpact"/>
                    <a:sym typeface="Impact"/>
                  </a:rPr>
                  <a:t>17</a:t>
                </a:r>
                <a:endParaRPr b="0" baseline="0" cap="none" dirty="0" i="0" kern="1200" kumimoji="0" noProof="0" normalizeH="0" spc="0" strike="noStrike" sz="27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/>
                  <a:sym typeface="Impact"/>
                </a:endParaRPr>
              </a:p>
            </p:txBody>
          </p:sp>
          <p:sp>
            <p:nvSpPr>
              <p:cNvPr id="84" name="TextBox 52">
                <a:extLst>
                  <a:ext uri="{FF2B5EF4-FFF2-40B4-BE49-F238E27FC236}">
                    <a16:creationId xmlns:a16="http://schemas.microsoft.com/office/drawing/2014/main" xmlns="" id="{EEC6C3D4-FAC1-F47A-5122-88683C4F1D67}"/>
                  </a:ext>
                </a:extLst>
              </p:cNvPr>
              <p:cNvSpPr txBox="1"/>
              <p:nvPr/>
            </p:nvSpPr>
            <p:spPr>
              <a:xfrm rot="1128909">
                <a:off x="3488091" y="5797667"/>
                <a:ext cx="2153854" cy="63164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  </a:ext>
              </a:extLst>
            </p:spPr>
            <p:txBody>
              <a:bodyPr bIns="45718" lIns="45718" rIns="45718" tIns="45718" wrap="square">
                <a:spAutoFit/>
              </a:bodyPr>
              <a:lstStyle>
                <a:lvl1pPr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pPr algn="ctr" defTabSz="914400" eaLnBrk="1" fontAlgn="auto" hangingPunct="1" indent="0" latinLnBrk="0" lvl="0" marL="63500" marR="0">
                  <a:lnSpc>
                    <a:spcPct val="100000"/>
                  </a:lnSpc>
                  <a:spcBef>
                    <a:spcPts val="48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в </a:t>
                </a:r>
                <a:r>
                  <a:rPr b="1" baseline="0" cap="none" dirty="0" i="0" kern="0" kumimoji="0" lang="ru-RU" noProof="0" normalizeH="0" spc="-10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т.ч.:</a:t>
                </a:r>
                <a:endParaRPr b="0" baseline="0" cap="none" dirty="0" i="0" kern="0" kumimoji="0" lang="ru-RU" noProof="0" normalizeH="0" spc="0" strike="noStrike" sz="12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12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-10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-</a:t>
                </a:r>
                <a:r>
                  <a:rPr b="1" baseline="0" cap="none" dirty="0" i="0" kern="0" kumimoji="0" lang="ru-RU" noProof="0" normalizeH="0" spc="0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Казенные</a:t>
                </a:r>
                <a:r>
                  <a:rPr b="1" baseline="0" cap="none" dirty="0" i="0" kern="0" kumimoji="0" lang="ru-RU" noProof="0" normalizeH="0" spc="-20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b="1" baseline="0" cap="none" dirty="0" i="0" kern="0" kumimoji="0" lang="ru-RU" noProof="0" normalizeH="0" spc="0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–</a:t>
                </a:r>
                <a:r>
                  <a:rPr b="1" baseline="0" cap="none" dirty="0" i="0" kern="0" kumimoji="0" lang="ru-RU" noProof="0" normalizeH="0" spc="-5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3</a:t>
                </a:r>
                <a:endParaRPr b="0" baseline="0" cap="none" dirty="0" i="0" kern="0" kumimoji="0" lang="ru-RU" noProof="0" normalizeH="0" spc="0" strike="noStrike" sz="12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-10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-Автономные</a:t>
                </a:r>
                <a:r>
                  <a:rPr b="1" baseline="0" cap="none" dirty="0" i="0" kern="0" kumimoji="0" lang="ru-RU" noProof="0" normalizeH="0" spc="30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b="1" baseline="0" cap="none" dirty="0" i="0" kern="0" kumimoji="0" lang="ru-RU" noProof="0" normalizeH="0" spc="0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–</a:t>
                </a:r>
                <a:r>
                  <a:rPr b="1" baseline="0" cap="none" dirty="0" i="0" kern="0" kumimoji="0" lang="ru-RU" noProof="0" normalizeH="0" spc="-55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b="1" baseline="0" cap="none" dirty="0" i="0" kern="0" kumimoji="0" lang="ru-RU" noProof="0" normalizeH="0" spc="-25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14</a:t>
                </a:r>
                <a:endParaRPr b="0" baseline="0" cap="none" dirty="0" i="0" kern="1200" kumimoji="0" noProof="0" normalizeH="0" spc="0" strike="noStrike" sz="12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85" name="TextBox 52">
                <a:extLst>
                  <a:ext uri="{FF2B5EF4-FFF2-40B4-BE49-F238E27FC236}">
                    <a16:creationId xmlns:a16="http://schemas.microsoft.com/office/drawing/2014/main" xmlns="" id="{F9F6FD8D-0B8B-99B4-D697-966B9C1DD79A}"/>
                  </a:ext>
                </a:extLst>
              </p:cNvPr>
              <p:cNvSpPr txBox="1"/>
              <p:nvPr/>
            </p:nvSpPr>
            <p:spPr>
              <a:xfrm rot="1072648">
                <a:off x="3517902" y="5715534"/>
                <a:ext cx="2781316" cy="26543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  </a:ext>
              </a:extLst>
            </p:spPr>
            <p:txBody>
              <a:bodyPr bIns="45718" lIns="45718" rIns="45718" tIns="45718" wrap="square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algn="ctr" defTabSz="914400" eaLnBrk="1" fontAlgn="auto" hangingPunct="1" indent="0" latinLnBrk="0" lvl="0" marL="18415" marR="13970">
                  <a:lnSpc>
                    <a:spcPct val="100000"/>
                  </a:lnSpc>
                  <a:spcBef>
                    <a:spcPts val="9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-10" strike="noStrike" sz="12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Муниципальные учреждения</a:t>
                </a:r>
                <a:r>
                  <a:rPr b="0" baseline="0" cap="none" dirty="0" i="0" kern="1200" kumimoji="0" noProof="0" normalizeH="0" spc="0" strike="noStrike" sz="12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 </a:t>
                </a:r>
              </a:p>
            </p:txBody>
          </p:sp>
        </p:grpSp>
        <p:grpSp>
          <p:nvGrpSpPr>
            <p:cNvPr id="34" name="Group">
              <a:extLst>
                <a:ext uri="{FF2B5EF4-FFF2-40B4-BE49-F238E27FC236}">
                  <a16:creationId xmlns:a16="http://schemas.microsoft.com/office/drawing/2014/main" xmlns="" id="{566C2B2A-E3EB-B3FA-0B00-CE052AF5257E}"/>
                </a:ext>
              </a:extLst>
            </p:cNvPr>
            <p:cNvGrpSpPr/>
            <p:nvPr/>
          </p:nvGrpSpPr>
          <p:grpSpPr>
            <a:xfrm>
              <a:off x="2988103" y="4079819"/>
              <a:ext cx="4397836" cy="1515131"/>
              <a:chOff x="0" y="0"/>
              <a:chExt cx="4648735" cy="1581100"/>
            </a:xfrm>
          </p:grpSpPr>
          <p:pic>
            <p:nvPicPr>
              <p:cNvPr descr="Untitled-1.png" id="72" name="Untitled-1.png">
                <a:extLst>
                  <a:ext uri="{FF2B5EF4-FFF2-40B4-BE49-F238E27FC236}">
                    <a16:creationId xmlns:a16="http://schemas.microsoft.com/office/drawing/2014/main" xmlns="" id="{C5D5E3DB-914A-81EA-10FB-53B8AB305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1308"/>
              <a:stretch>
                <a:fillRect/>
              </a:stretch>
            </p:blipFill>
            <p:spPr>
              <a:xfrm flipH="1" rot="834816">
                <a:off x="1717515" y="364765"/>
                <a:ext cx="2866921" cy="884626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  <p:pic>
            <p:nvPicPr>
              <p:cNvPr descr="Untitled-1.png" id="78" name="Untitled-1.png">
                <a:extLst>
                  <a:ext uri="{FF2B5EF4-FFF2-40B4-BE49-F238E27FC236}">
                    <a16:creationId xmlns:a16="http://schemas.microsoft.com/office/drawing/2014/main" xmlns="" id="{C0C52C8B-7A6C-6943-4F4F-326751C33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61"/>
              <a:stretch>
                <a:fillRect/>
              </a:stretch>
            </p:blipFill>
            <p:spPr>
              <a:xfrm rot="21337015">
                <a:off x="31724" y="53002"/>
                <a:ext cx="1420906" cy="884626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</p:grpSp>
        <p:sp>
          <p:nvSpPr>
            <p:cNvPr id="35" name="Rectangle">
              <a:extLst>
                <a:ext uri="{FF2B5EF4-FFF2-40B4-BE49-F238E27FC236}">
                  <a16:creationId xmlns:a16="http://schemas.microsoft.com/office/drawing/2014/main" xmlns="" id="{EDC903DF-A2B5-DF5E-6695-A0262F1FA164}"/>
                </a:ext>
              </a:extLst>
            </p:cNvPr>
            <p:cNvSpPr/>
            <p:nvPr/>
          </p:nvSpPr>
          <p:spPr>
            <a:xfrm rot="353540">
              <a:off x="3647044" y="4188518"/>
              <a:ext cx="3194826" cy="789090"/>
            </a:xfrm>
            <a:prstGeom prst="rect">
              <a:avLst/>
            </a:prstGeom>
            <a:gradFill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</a:gradFill>
            <a:ln w="12700">
              <a:miter lim="400000"/>
            </a:ln>
          </p:spPr>
          <p:txBody>
            <a:bodyPr anchor="ctr" bIns="45718" lIns="45718" rIns="45718" tIns="45718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b="0" baseline="0" cap="none" i="0" kern="1200" kumimoji="0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pic>
          <p:nvPicPr>
            <p:cNvPr descr="TinyPPT.png" id="36" name="TinyPPT.png">
              <a:extLst>
                <a:ext uri="{FF2B5EF4-FFF2-40B4-BE49-F238E27FC236}">
                  <a16:creationId xmlns:a16="http://schemas.microsoft.com/office/drawing/2014/main" xmlns="" id="{6B511759-B6CB-4DB8-76BD-F300D9304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53540">
              <a:off x="3976129" y="4079162"/>
              <a:ext cx="458054" cy="78909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7" name="Line">
              <a:extLst>
                <a:ext uri="{FF2B5EF4-FFF2-40B4-BE49-F238E27FC236}">
                  <a16:creationId xmlns:a16="http://schemas.microsoft.com/office/drawing/2014/main" xmlns="" id="{8EC6A1EE-EE32-0AB3-C743-B2FBEE588DA7}"/>
                </a:ext>
              </a:extLst>
            </p:cNvPr>
            <p:cNvSpPr/>
            <p:nvPr/>
          </p:nvSpPr>
          <p:spPr>
            <a:xfrm rot="353540">
              <a:off x="3830772" y="3832886"/>
              <a:ext cx="193934" cy="48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8" w="21519">
                  <a:moveTo>
                    <a:pt x="93" y="11985"/>
                  </a:moveTo>
                  <a:cubicBezTo>
                    <a:pt x="-31" y="13499"/>
                    <a:pt x="-31" y="15014"/>
                    <a:pt x="93" y="16529"/>
                  </a:cubicBezTo>
                  <a:cubicBezTo>
                    <a:pt x="153" y="17261"/>
                    <a:pt x="242" y="17994"/>
                    <a:pt x="361" y="18725"/>
                  </a:cubicBezTo>
                  <a:cubicBezTo>
                    <a:pt x="614" y="19417"/>
                    <a:pt x="1470" y="20062"/>
                    <a:pt x="2802" y="20565"/>
                  </a:cubicBezTo>
                  <a:cubicBezTo>
                    <a:pt x="3522" y="20836"/>
                    <a:pt x="4368" y="21060"/>
                    <a:pt x="5312" y="21218"/>
                  </a:cubicBezTo>
                  <a:cubicBezTo>
                    <a:pt x="6973" y="21494"/>
                    <a:pt x="8818" y="21549"/>
                    <a:pt x="10618" y="21564"/>
                  </a:cubicBezTo>
                  <a:cubicBezTo>
                    <a:pt x="12498" y="21579"/>
                    <a:pt x="14412" y="21551"/>
                    <a:pt x="16170" y="21280"/>
                  </a:cubicBezTo>
                  <a:cubicBezTo>
                    <a:pt x="17631" y="21055"/>
                    <a:pt x="18870" y="20676"/>
                    <a:pt x="19756" y="20197"/>
                  </a:cubicBezTo>
                  <a:cubicBezTo>
                    <a:pt x="20692" y="19690"/>
                    <a:pt x="21194" y="19094"/>
                    <a:pt x="21200" y="18483"/>
                  </a:cubicBezTo>
                  <a:cubicBezTo>
                    <a:pt x="21337" y="17611"/>
                    <a:pt x="21429" y="16738"/>
                    <a:pt x="21476" y="15865"/>
                  </a:cubicBezTo>
                  <a:cubicBezTo>
                    <a:pt x="21569" y="14129"/>
                    <a:pt x="21485" y="12393"/>
                    <a:pt x="21476" y="10657"/>
                  </a:cubicBezTo>
                  <a:cubicBezTo>
                    <a:pt x="21466" y="8921"/>
                    <a:pt x="21531" y="7185"/>
                    <a:pt x="21476" y="5449"/>
                  </a:cubicBezTo>
                  <a:cubicBezTo>
                    <a:pt x="21444" y="4468"/>
                    <a:pt x="21375" y="3487"/>
                    <a:pt x="21267" y="2507"/>
                  </a:cubicBezTo>
                  <a:cubicBezTo>
                    <a:pt x="21400" y="2141"/>
                    <a:pt x="21219" y="1775"/>
                    <a:pt x="20767" y="1454"/>
                  </a:cubicBezTo>
                  <a:cubicBezTo>
                    <a:pt x="20322" y="1138"/>
                    <a:pt x="19628" y="876"/>
                    <a:pt x="18820" y="663"/>
                  </a:cubicBezTo>
                  <a:cubicBezTo>
                    <a:pt x="18138" y="483"/>
                    <a:pt x="17387" y="342"/>
                    <a:pt x="16591" y="242"/>
                  </a:cubicBezTo>
                  <a:cubicBezTo>
                    <a:pt x="14781" y="59"/>
                    <a:pt x="12905" y="-21"/>
                    <a:pt x="11029" y="4"/>
                  </a:cubicBezTo>
                  <a:cubicBezTo>
                    <a:pt x="9606" y="23"/>
                    <a:pt x="8193" y="103"/>
                    <a:pt x="6821" y="242"/>
                  </a:cubicBezTo>
                  <a:cubicBezTo>
                    <a:pt x="5772" y="365"/>
                    <a:pt x="4819" y="576"/>
                    <a:pt x="4036" y="858"/>
                  </a:cubicBezTo>
                  <a:cubicBezTo>
                    <a:pt x="2734" y="1328"/>
                    <a:pt x="1981" y="1962"/>
                    <a:pt x="1932" y="2629"/>
                  </a:cubicBezTo>
                  <a:cubicBezTo>
                    <a:pt x="1934" y="3428"/>
                    <a:pt x="1935" y="4227"/>
                    <a:pt x="1936" y="5026"/>
                  </a:cubicBezTo>
                  <a:cubicBezTo>
                    <a:pt x="1938" y="6621"/>
                    <a:pt x="1938" y="8216"/>
                    <a:pt x="1936" y="9811"/>
                  </a:cubicBezTo>
                </a:path>
              </a:pathLst>
            </a:custGeom>
            <a:ln w="25400">
              <a:solidFill>
                <a:srgbClr val="535353"/>
              </a:solidFill>
              <a:miter/>
            </a:ln>
          </p:spPr>
          <p:txBody>
            <a:bodyPr anchor="ctr" bIns="45718" lIns="45718" rIns="45718" tIns="45718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b="0" baseline="0" cap="none" i="0" kern="1200" kumimoji="0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38" name="TextBox 34">
              <a:extLst>
                <a:ext uri="{FF2B5EF4-FFF2-40B4-BE49-F238E27FC236}">
                  <a16:creationId xmlns:a16="http://schemas.microsoft.com/office/drawing/2014/main" xmlns="" id="{0077A52A-2579-8902-A491-9AE2EDCC416E}"/>
                </a:ext>
              </a:extLst>
            </p:cNvPr>
            <p:cNvSpPr txBox="1"/>
            <p:nvPr/>
          </p:nvSpPr>
          <p:spPr>
            <a:xfrm rot="353540">
              <a:off x="3469354" y="4272031"/>
              <a:ext cx="1069262" cy="55380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bIns="45718" lIns="45718" rIns="45718" tIns="45718" wrap="square">
              <a:spAutoFit/>
            </a:bodyPr>
            <a:lstStyle>
              <a:lvl1pPr>
                <a:defRPr sz="27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 defTabSz="914400" eaLnBrk="1" fontAlgn="auto" hangingPunct="1" indent="0" latinLnBrk="0" lvl="0" marL="88900" marR="0">
                <a:lnSpc>
                  <a:spcPts val="191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988,2</a:t>
              </a:r>
              <a:r>
                <a:rPr b="1" baseline="0" cap="none" dirty="0" i="0" kern="0" kumimoji="0" lang="ru-RU" noProof="0" normalizeH="0" spc="-35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b="1" baseline="0" cap="none" dirty="0" err="1" i="0" kern="0" kumimoji="0" lang="ru-RU" noProof="0" normalizeH="0" spc="-1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млн.рублей</a:t>
              </a:r>
              <a:endParaRPr b="0" baseline="0" cap="none" dirty="0" i="0" kern="0" kumimoji="0" lang="ru-RU" noProof="0" normalizeH="0" spc="0" strike="noStrike" sz="11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228CD0DB-2AC8-5C8D-EECE-6DF6A822E7B9}"/>
                </a:ext>
              </a:extLst>
            </p:cNvPr>
            <p:cNvSpPr txBox="1"/>
            <p:nvPr/>
          </p:nvSpPr>
          <p:spPr>
            <a:xfrm rot="353540">
              <a:off x="4297701" y="4226115"/>
              <a:ext cx="2717604" cy="8463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bIns="45718" lIns="45718" rIns="45718" tIns="45718" wrap="square">
              <a:spAutoFit/>
            </a:bodyPr>
            <a:lstStyle>
              <a:lvl1pPr>
                <a:defRPr sz="2100">
                  <a:solidFill>
                    <a:srgbClr val="FFFFFF"/>
                  </a:solidFill>
                </a:defRPr>
              </a:lvl1pPr>
            </a:lstStyle>
            <a:p>
              <a:pPr algn="ctr" defTabSz="914400" eaLnBrk="1" fontAlgn="auto" hangingPunct="1" latinLnBrk="0" lvl="0" marR="5080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pc="-1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Инвестиции</a:t>
              </a:r>
              <a:r>
                <a:rPr b="1" baseline="0" cap="none" dirty="0" i="0" kern="0" kumimoji="0" lang="ru-RU" noProof="0" normalizeH="0" spc="-5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b="1" baseline="0" cap="none" dirty="0" i="0" kern="0" kumimoji="0" lang="ru-RU" noProof="0" normalizeH="0" spc="-5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в </a:t>
              </a:r>
              <a:r>
                <a:rPr b="1" baseline="0" cap="none" dirty="0" i="0" kern="0" kumimoji="0" lang="ru-RU" noProof="0" normalizeH="0" spc="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основной</a:t>
              </a:r>
              <a:r>
                <a:rPr b="1" baseline="0" cap="none" dirty="0" i="0" kern="0" kumimoji="0" lang="ru-RU" noProof="0" normalizeH="0" spc="-6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b="1" baseline="0" cap="none" dirty="0" i="0" kern="0" kumimoji="0" lang="ru-RU" noProof="0" normalizeH="0" spc="-2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капитал </a:t>
              </a:r>
              <a:r>
                <a:rPr b="1" baseline="0" cap="none" dirty="0" i="0" kern="0" kumimoji="0" lang="ru-RU" noProof="0" normalizeH="0" spc="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в</a:t>
              </a:r>
              <a:r>
                <a:rPr b="1" baseline="0" cap="none" dirty="0" i="0" kern="0" kumimoji="0" lang="ru-RU" noProof="0" normalizeH="0" spc="-5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b="1" baseline="0" cap="none" dirty="0" i="0" kern="0" kumimoji="0" lang="ru-RU" noProof="0" normalizeH="0" smtClean="0" spc="-25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действующих</a:t>
              </a:r>
              <a:endParaRPr b="1" dirty="0" kern="0" lang="ru-RU" spc="-25" sz="140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 defTabSz="914400" eaLnBrk="1" fontAlgn="auto" hangingPunct="1" latinLnBrk="0" lvl="0" marR="5080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mtClean="0" spc="-25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ценах </a:t>
              </a:r>
              <a:r>
                <a:rPr b="0" baseline="0" cap="none" dirty="0" i="0" kern="1200" kumimoji="0" noProof="0" normalizeH="0" smtClean="0" spc="0" strike="noStrike" sz="21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/>
                  <a:cs typeface="Helvetica"/>
                </a:rPr>
                <a:t>   </a:t>
              </a:r>
              <a:endParaRPr b="0" baseline="0" cap="none" dirty="0" i="0" kern="1200" kumimoji="0" noProof="0" normalizeH="0" spc="0" strike="noStrike" sz="21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grpSp>
          <p:nvGrpSpPr>
            <p:cNvPr id="40" name="Group">
              <a:extLst>
                <a:ext uri="{FF2B5EF4-FFF2-40B4-BE49-F238E27FC236}">
                  <a16:creationId xmlns:a16="http://schemas.microsoft.com/office/drawing/2014/main" xmlns="" id="{5F78567E-AC75-28AE-A51E-EA7DA6635E75}"/>
                </a:ext>
              </a:extLst>
            </p:cNvPr>
            <p:cNvGrpSpPr/>
            <p:nvPr/>
          </p:nvGrpSpPr>
          <p:grpSpPr>
            <a:xfrm>
              <a:off x="3347915" y="2818595"/>
              <a:ext cx="4424485" cy="1246776"/>
              <a:chOff x="0" y="0"/>
              <a:chExt cx="4676905" cy="1301060"/>
            </a:xfrm>
          </p:grpSpPr>
          <p:pic>
            <p:nvPicPr>
              <p:cNvPr descr="Untitled-1.png" id="68" name="Untitled-1.png">
                <a:extLst>
                  <a:ext uri="{FF2B5EF4-FFF2-40B4-BE49-F238E27FC236}">
                    <a16:creationId xmlns:a16="http://schemas.microsoft.com/office/drawing/2014/main" xmlns="" id="{618ABAE8-5AF5-8EB9-69FC-765F52ABD3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1309"/>
              <a:stretch>
                <a:fillRect/>
              </a:stretch>
            </p:blipFill>
            <p:spPr>
              <a:xfrm flipH="1" rot="135659">
                <a:off x="1793653" y="56207"/>
                <a:ext cx="2866918" cy="884625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  <p:pic>
            <p:nvPicPr>
              <p:cNvPr descr="Untitled-1.png" id="71" name="Untitled-1.png">
                <a:extLst>
                  <a:ext uri="{FF2B5EF4-FFF2-40B4-BE49-F238E27FC236}">
                    <a16:creationId xmlns:a16="http://schemas.microsoft.com/office/drawing/2014/main" xmlns="" id="{E2FCF449-B091-4B31-C628-69B46D0414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62"/>
              <a:stretch>
                <a:fillRect/>
              </a:stretch>
            </p:blipFill>
            <p:spPr>
              <a:xfrm rot="20637858">
                <a:off x="94537" y="237393"/>
                <a:ext cx="1420906" cy="884625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</p:grpSp>
        <p:sp>
          <p:nvSpPr>
            <p:cNvPr id="41" name="Rectangle">
              <a:extLst>
                <a:ext uri="{FF2B5EF4-FFF2-40B4-BE49-F238E27FC236}">
                  <a16:creationId xmlns:a16="http://schemas.microsoft.com/office/drawing/2014/main" xmlns="" id="{01219253-AB73-2779-75B8-D9E49E3445FD}"/>
                </a:ext>
              </a:extLst>
            </p:cNvPr>
            <p:cNvSpPr/>
            <p:nvPr/>
          </p:nvSpPr>
          <p:spPr>
            <a:xfrm rot="21254383">
              <a:off x="3958919" y="2799830"/>
              <a:ext cx="3062592" cy="789090"/>
            </a:xfrm>
            <a:prstGeom prst="rect">
              <a:avLst/>
            </a:prstGeom>
            <a:gradFill>
              <a:gsLst>
                <a:gs pos="2372">
                  <a:srgbClr val="FF0040"/>
                </a:gs>
                <a:gs pos="37053">
                  <a:srgbClr val="FF0071"/>
                </a:gs>
                <a:gs pos="99150">
                  <a:srgbClr val="FF00A2"/>
                </a:gs>
              </a:gsLst>
            </a:gradFill>
            <a:ln w="12700">
              <a:miter lim="400000"/>
            </a:ln>
          </p:spPr>
          <p:txBody>
            <a:bodyPr anchor="ctr" bIns="45718" lIns="45718" rIns="45718" tIns="45718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b="0" baseline="0" cap="none" dirty="0" i="0" kern="1200" kumimoji="0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pic>
          <p:nvPicPr>
            <p:cNvPr descr="TinyPPT.png" id="42" name="TinyPPT.png">
              <a:extLst>
                <a:ext uri="{FF2B5EF4-FFF2-40B4-BE49-F238E27FC236}">
                  <a16:creationId xmlns:a16="http://schemas.microsoft.com/office/drawing/2014/main" xmlns="" id="{4D73496F-BEED-81EE-3621-453D77ED2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254383">
              <a:off x="4368648" y="2890948"/>
              <a:ext cx="458054" cy="78909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3" name="Line">
              <a:extLst>
                <a:ext uri="{FF2B5EF4-FFF2-40B4-BE49-F238E27FC236}">
                  <a16:creationId xmlns:a16="http://schemas.microsoft.com/office/drawing/2014/main" xmlns="" id="{5F45B017-E304-0EB9-CB37-353C1E7C9CF4}"/>
                </a:ext>
              </a:extLst>
            </p:cNvPr>
            <p:cNvSpPr/>
            <p:nvPr/>
          </p:nvSpPr>
          <p:spPr>
            <a:xfrm rot="21254383">
              <a:off x="4149829" y="2709613"/>
              <a:ext cx="193933" cy="48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8" w="21519">
                  <a:moveTo>
                    <a:pt x="93" y="11985"/>
                  </a:moveTo>
                  <a:cubicBezTo>
                    <a:pt x="-31" y="13499"/>
                    <a:pt x="-31" y="15014"/>
                    <a:pt x="93" y="16529"/>
                  </a:cubicBezTo>
                  <a:cubicBezTo>
                    <a:pt x="153" y="17261"/>
                    <a:pt x="242" y="17994"/>
                    <a:pt x="361" y="18725"/>
                  </a:cubicBezTo>
                  <a:cubicBezTo>
                    <a:pt x="614" y="19417"/>
                    <a:pt x="1470" y="20062"/>
                    <a:pt x="2802" y="20565"/>
                  </a:cubicBezTo>
                  <a:cubicBezTo>
                    <a:pt x="3522" y="20836"/>
                    <a:pt x="4368" y="21060"/>
                    <a:pt x="5312" y="21218"/>
                  </a:cubicBezTo>
                  <a:cubicBezTo>
                    <a:pt x="6973" y="21494"/>
                    <a:pt x="8818" y="21549"/>
                    <a:pt x="10618" y="21564"/>
                  </a:cubicBezTo>
                  <a:cubicBezTo>
                    <a:pt x="12498" y="21579"/>
                    <a:pt x="14412" y="21551"/>
                    <a:pt x="16170" y="21280"/>
                  </a:cubicBezTo>
                  <a:cubicBezTo>
                    <a:pt x="17631" y="21055"/>
                    <a:pt x="18870" y="20676"/>
                    <a:pt x="19756" y="20197"/>
                  </a:cubicBezTo>
                  <a:cubicBezTo>
                    <a:pt x="20692" y="19690"/>
                    <a:pt x="21194" y="19094"/>
                    <a:pt x="21200" y="18483"/>
                  </a:cubicBezTo>
                  <a:cubicBezTo>
                    <a:pt x="21337" y="17611"/>
                    <a:pt x="21429" y="16738"/>
                    <a:pt x="21476" y="15865"/>
                  </a:cubicBezTo>
                  <a:cubicBezTo>
                    <a:pt x="21569" y="14129"/>
                    <a:pt x="21485" y="12393"/>
                    <a:pt x="21476" y="10657"/>
                  </a:cubicBezTo>
                  <a:cubicBezTo>
                    <a:pt x="21466" y="8921"/>
                    <a:pt x="21531" y="7185"/>
                    <a:pt x="21476" y="5449"/>
                  </a:cubicBezTo>
                  <a:cubicBezTo>
                    <a:pt x="21444" y="4468"/>
                    <a:pt x="21375" y="3487"/>
                    <a:pt x="21267" y="2507"/>
                  </a:cubicBezTo>
                  <a:cubicBezTo>
                    <a:pt x="21400" y="2141"/>
                    <a:pt x="21219" y="1775"/>
                    <a:pt x="20767" y="1454"/>
                  </a:cubicBezTo>
                  <a:cubicBezTo>
                    <a:pt x="20322" y="1138"/>
                    <a:pt x="19628" y="876"/>
                    <a:pt x="18820" y="663"/>
                  </a:cubicBezTo>
                  <a:cubicBezTo>
                    <a:pt x="18138" y="483"/>
                    <a:pt x="17387" y="342"/>
                    <a:pt x="16591" y="242"/>
                  </a:cubicBezTo>
                  <a:cubicBezTo>
                    <a:pt x="14781" y="59"/>
                    <a:pt x="12905" y="-21"/>
                    <a:pt x="11029" y="4"/>
                  </a:cubicBezTo>
                  <a:cubicBezTo>
                    <a:pt x="9606" y="23"/>
                    <a:pt x="8193" y="103"/>
                    <a:pt x="6821" y="242"/>
                  </a:cubicBezTo>
                  <a:cubicBezTo>
                    <a:pt x="5772" y="365"/>
                    <a:pt x="4819" y="576"/>
                    <a:pt x="4036" y="858"/>
                  </a:cubicBezTo>
                  <a:cubicBezTo>
                    <a:pt x="2734" y="1328"/>
                    <a:pt x="1981" y="1962"/>
                    <a:pt x="1932" y="2629"/>
                  </a:cubicBezTo>
                  <a:cubicBezTo>
                    <a:pt x="1934" y="3428"/>
                    <a:pt x="1935" y="4227"/>
                    <a:pt x="1936" y="5026"/>
                  </a:cubicBezTo>
                  <a:cubicBezTo>
                    <a:pt x="1938" y="6621"/>
                    <a:pt x="1938" y="8216"/>
                    <a:pt x="1936" y="9811"/>
                  </a:cubicBezTo>
                </a:path>
              </a:pathLst>
            </a:custGeom>
            <a:ln w="25400">
              <a:solidFill>
                <a:srgbClr val="535353"/>
              </a:solidFill>
              <a:miter/>
            </a:ln>
          </p:spPr>
          <p:txBody>
            <a:bodyPr anchor="ctr" bIns="45718" lIns="45718" rIns="45718" tIns="45718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b="0" baseline="0" cap="none" i="0" kern="1200" kumimoji="0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44" name="TextBox 34">
              <a:extLst>
                <a:ext uri="{FF2B5EF4-FFF2-40B4-BE49-F238E27FC236}">
                  <a16:creationId xmlns:a16="http://schemas.microsoft.com/office/drawing/2014/main" xmlns="" id="{2D3FC110-82AD-7593-70C5-9B6909CFD24A}"/>
                </a:ext>
              </a:extLst>
            </p:cNvPr>
            <p:cNvSpPr txBox="1"/>
            <p:nvPr/>
          </p:nvSpPr>
          <p:spPr>
            <a:xfrm rot="21254383">
              <a:off x="3972980" y="3078274"/>
              <a:ext cx="894969" cy="5386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bIns="45718" lIns="45718" rIns="45718" tIns="45718" wrap="square">
              <a:spAutoFit/>
            </a:bodyPr>
            <a:lstStyle>
              <a:lvl1pPr>
                <a:defRPr sz="27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 defTabSz="914400" eaLnBrk="1" fontAlgn="auto" hangingPunct="1" indent="0" latinLnBrk="0" lvl="0" marL="1270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122,7</a:t>
              </a:r>
              <a:r>
                <a:rPr b="1" baseline="0" cap="none" dirty="0" i="0" kern="0" kumimoji="0" lang="ru-RU" noProof="0" normalizeH="0" spc="-3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b="1" baseline="0" cap="none" dirty="0" err="1" i="0" kern="0" kumimoji="0" lang="ru-RU" noProof="0" normalizeH="0" spc="-1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тыс.га</a:t>
              </a:r>
              <a:endParaRPr b="0" baseline="0" cap="none" dirty="0" i="0" kern="0" kumimoji="0" lang="ru-RU" noProof="0" normalizeH="0" spc="0" strike="noStrike" sz="11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5" name="TextBox 52">
              <a:extLst>
                <a:ext uri="{FF2B5EF4-FFF2-40B4-BE49-F238E27FC236}">
                  <a16:creationId xmlns:a16="http://schemas.microsoft.com/office/drawing/2014/main" xmlns="" id="{1A805C70-D693-0FCE-2735-70BB6D02EFBF}"/>
                </a:ext>
              </a:extLst>
            </p:cNvPr>
            <p:cNvSpPr txBox="1"/>
            <p:nvPr/>
          </p:nvSpPr>
          <p:spPr>
            <a:xfrm rot="21254383">
              <a:off x="4869227" y="2950787"/>
              <a:ext cx="1840685" cy="663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bIns="45718" lIns="45718" rIns="45718" tIns="45718" wrap="square">
              <a:spAutoFit/>
            </a:bodyPr>
            <a:lstStyle>
              <a:lvl1pPr>
                <a:defRPr sz="2100">
                  <a:solidFill>
                    <a:srgbClr val="FFFFFF"/>
                  </a:solidFill>
                </a:defRPr>
              </a:lvl1pPr>
            </a:lstStyle>
            <a:p>
              <a:pPr algn="ctr" defTabSz="914400" eaLnBrk="1" fontAlgn="auto" hangingPunct="1" indent="0" latinLnBrk="0" lvl="0" marL="125095" marR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pc="-10" strike="noStrike" sz="18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Площадь</a:t>
              </a:r>
              <a:endParaRPr b="0" baseline="0" cap="none" dirty="0" i="0" kern="0" kumimoji="0" lang="ru-RU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noProof="0" normalizeH="0" spc="0" strike="noStrike" sz="21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/>
                  <a:cs typeface="Helvetica"/>
                </a:rPr>
                <a:t>     </a:t>
              </a:r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xmlns="" id="{6BBC7348-70A8-0FBF-3D76-F04E2C7256FB}"/>
                </a:ext>
              </a:extLst>
            </p:cNvPr>
            <p:cNvGrpSpPr/>
            <p:nvPr/>
          </p:nvGrpSpPr>
          <p:grpSpPr>
            <a:xfrm>
              <a:off x="358755" y="2293188"/>
              <a:ext cx="2994045" cy="3193212"/>
              <a:chOff x="464341" y="1703256"/>
              <a:chExt cx="2535389" cy="2930368"/>
            </a:xfrm>
          </p:grpSpPr>
          <p:grpSp>
            <p:nvGrpSpPr>
              <p:cNvPr id="47" name="Group">
                <a:extLst>
                  <a:ext uri="{FF2B5EF4-FFF2-40B4-BE49-F238E27FC236}">
                    <a16:creationId xmlns:a16="http://schemas.microsoft.com/office/drawing/2014/main" xmlns="" id="{C902F37E-867C-51C7-50C2-41CF4F459BB3}"/>
                  </a:ext>
                </a:extLst>
              </p:cNvPr>
              <p:cNvGrpSpPr/>
              <p:nvPr/>
            </p:nvGrpSpPr>
            <p:grpSpPr>
              <a:xfrm>
                <a:off x="464341" y="1703256"/>
                <a:ext cx="2535389" cy="2930368"/>
                <a:chOff x="-2" y="-3"/>
                <a:chExt cx="2680033" cy="3057960"/>
              </a:xfrm>
            </p:grpSpPr>
            <p:sp>
              <p:nvSpPr>
                <p:cNvPr id="50" name="Google Shape;54;p1">
                  <a:extLst>
                    <a:ext uri="{FF2B5EF4-FFF2-40B4-BE49-F238E27FC236}">
                      <a16:creationId xmlns:a16="http://schemas.microsoft.com/office/drawing/2014/main" xmlns="" id="{30F5C0BF-3B0F-E1EE-BCBE-5C30666C3038}"/>
                    </a:ext>
                  </a:extLst>
                </p:cNvPr>
                <p:cNvSpPr/>
                <p:nvPr/>
              </p:nvSpPr>
              <p:spPr>
                <a:xfrm rot="16200000">
                  <a:off x="1472691" y="2985641"/>
                  <a:ext cx="63464" cy="81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0860" w="21215">
                      <a:moveTo>
                        <a:pt x="25" y="11146"/>
                      </a:moveTo>
                      <a:cubicBezTo>
                        <a:pt x="-377" y="5400"/>
                        <a:pt x="4035" y="421"/>
                        <a:pt x="9879" y="25"/>
                      </a:cubicBezTo>
                      <a:cubicBezTo>
                        <a:pt x="15723" y="-370"/>
                        <a:pt x="20787" y="3968"/>
                        <a:pt x="21189" y="9714"/>
                      </a:cubicBezTo>
                      <a:cubicBezTo>
                        <a:pt x="21223" y="10191"/>
                        <a:pt x="21223" y="10669"/>
                        <a:pt x="21189" y="11146"/>
                      </a:cubicBezTo>
                      <a:cubicBezTo>
                        <a:pt x="20787" y="16892"/>
                        <a:pt x="15723" y="21230"/>
                        <a:pt x="9879" y="20835"/>
                      </a:cubicBezTo>
                      <a:cubicBezTo>
                        <a:pt x="4595" y="20477"/>
                        <a:pt x="389" y="16342"/>
                        <a:pt x="25" y="11146"/>
                      </a:cubicBezTo>
                      <a:close/>
                      <a:moveTo>
                        <a:pt x="1026" y="11146"/>
                      </a:moveTo>
                      <a:cubicBezTo>
                        <a:pt x="1026" y="16362"/>
                        <a:pt x="5327" y="20591"/>
                        <a:pt x="10632" y="20591"/>
                      </a:cubicBezTo>
                      <a:cubicBezTo>
                        <a:pt x="15938" y="20591"/>
                        <a:pt x="20239" y="16362"/>
                        <a:pt x="20239" y="11146"/>
                      </a:cubicBezTo>
                      <a:cubicBezTo>
                        <a:pt x="20239" y="5930"/>
                        <a:pt x="15938" y="1701"/>
                        <a:pt x="10632" y="1701"/>
                      </a:cubicBezTo>
                      <a:cubicBezTo>
                        <a:pt x="5327" y="1701"/>
                        <a:pt x="1026" y="5930"/>
                        <a:pt x="1026" y="11146"/>
                      </a:cubicBezTo>
                      <a:close/>
                    </a:path>
                  </a:pathLst>
                </a:custGeom>
                <a:solidFill>
                  <a:srgbClr val="E6E7E8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 bIns="45718" lIns="45718" numCol="1" rIns="45718" tIns="45718" wrap="square">
                  <a:noAutofit/>
                </a:bodyPr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>
                      <a:solidFill>
                        <a:srgbClr val="FFFFFF"/>
                      </a:solidFill>
                      <a:latin typeface="Avenir"/>
                      <a:ea typeface="Avenir"/>
                      <a:cs typeface="Avenir"/>
                      <a:sym typeface="Avenir Roman"/>
                    </a:defRPr>
                  </a:pPr>
                  <a:endParaRPr b="0" baseline="0" cap="none" i="0" kern="1200" kumimoji="0" noProof="0" normalizeH="0" spc="0" strike="noStrike" sz="18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/>
                    <a:ea typeface="Avenir"/>
                    <a:cs typeface="Avenir"/>
                    <a:sym typeface="Avenir Roman"/>
                  </a:endParaRPr>
                </a:p>
              </p:txBody>
            </p:sp>
            <p:grpSp>
              <p:nvGrpSpPr>
                <p:cNvPr id="51" name="Group 21">
                  <a:extLst>
                    <a:ext uri="{FF2B5EF4-FFF2-40B4-BE49-F238E27FC236}">
                      <a16:creationId xmlns:a16="http://schemas.microsoft.com/office/drawing/2014/main" xmlns="" id="{7291E126-B1CB-D9F2-C2E1-F17C673F7A69}"/>
                    </a:ext>
                  </a:extLst>
                </p:cNvPr>
                <p:cNvGrpSpPr/>
                <p:nvPr/>
              </p:nvGrpSpPr>
              <p:grpSpPr>
                <a:xfrm>
                  <a:off x="-2" y="-3"/>
                  <a:ext cx="2680033" cy="2680030"/>
                  <a:chOff x="0" y="-1"/>
                  <a:chExt cx="2680031" cy="2680028"/>
                </a:xfrm>
              </p:grpSpPr>
              <p:sp>
                <p:nvSpPr>
                  <p:cNvPr id="52" name="Oval 24">
                    <a:extLst>
                      <a:ext uri="{FF2B5EF4-FFF2-40B4-BE49-F238E27FC236}">
                        <a16:creationId xmlns:a16="http://schemas.microsoft.com/office/drawing/2014/main" xmlns="" id="{2B1AE2B6-6D1F-44DD-0A8B-6354718202E8}"/>
                      </a:ext>
                    </a:extLst>
                  </p:cNvPr>
                  <p:cNvSpPr/>
                  <p:nvPr/>
                </p:nvSpPr>
                <p:spPr>
                  <a:xfrm>
                    <a:off x="86323" y="86323"/>
                    <a:ext cx="2507385" cy="2507382"/>
                  </a:xfrm>
                  <a:prstGeom prst="ellipse">
                    <a:avLst/>
                  </a:prstGeom>
                  <a:gradFill flip="none" rotWithShape="1">
                    <a:gsLst>
                      <a:gs pos="55088">
                        <a:srgbClr val="FFFFFF"/>
                      </a:gs>
                      <a:gs pos="88275">
                        <a:srgbClr val="E6EAEB"/>
                      </a:gs>
                      <a:gs pos="99960">
                        <a:srgbClr val="CDD5D8"/>
                      </a:gs>
                    </a:gsLst>
                    <a:path path="circle">
                      <a:fillToRect b="119636" l="37721" r="62278" t="-19636"/>
                    </a:path>
                  </a:gradFill>
                  <a:ln cap="flat" w="88900">
                    <a:solidFill>
                      <a:srgbClr val="AAA9AB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 bIns="45718" lIns="45718" numCol="1" rIns="45718" tIns="45718" wrap="square">
                    <a:noAutofit/>
                  </a:bodyPr>
                  <a:lstStyle/>
                  <a:p>
                    <a:pPr algn="ctr" defTabSz="914400" eaLnBrk="1" fontAlgn="auto" hangingPunct="1" indent="0" latinLnBrk="0" lvl="0" marL="0" marR="0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rgbClr val="FFFFFF"/>
                        </a:solidFill>
                      </a:defRPr>
                    </a:pPr>
                    <a:endParaRPr b="0" baseline="0" cap="none" i="0" kern="1200" kumimoji="0" noProof="0" normalizeH="0" spc="0" strike="noStrike" sz="1800" u="none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"/>
                      <a:cs typeface="Helvetica"/>
                    </a:endParaRPr>
                  </a:p>
                </p:txBody>
              </p:sp>
              <p:sp>
                <p:nvSpPr>
                  <p:cNvPr id="65" name="Oval 25">
                    <a:extLst>
                      <a:ext uri="{FF2B5EF4-FFF2-40B4-BE49-F238E27FC236}">
                        <a16:creationId xmlns:a16="http://schemas.microsoft.com/office/drawing/2014/main" xmlns="" id="{DBD3490B-1D70-54D9-E158-03ECEC8BB491}"/>
                      </a:ext>
                    </a:extLst>
                  </p:cNvPr>
                  <p:cNvSpPr/>
                  <p:nvPr/>
                </p:nvSpPr>
                <p:spPr>
                  <a:xfrm>
                    <a:off x="-1" y="-2"/>
                    <a:ext cx="2680032" cy="2680030"/>
                  </a:xfrm>
                  <a:prstGeom prst="ellipse">
                    <a:avLst/>
                  </a:prstGeom>
                  <a:noFill/>
                  <a:ln cap="flat" w="101600">
                    <a:solidFill>
                      <a:srgbClr val="D8D7DA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 bIns="45718" lIns="45718" numCol="1" rIns="45718" tIns="45718" wrap="square">
                    <a:noAutofit/>
                  </a:bodyPr>
                  <a:lstStyle/>
                  <a:p>
                    <a:pPr algn="ctr" defTabSz="914400" eaLnBrk="1" fontAlgn="auto" hangingPunct="1" indent="0" latinLnBrk="0" lvl="0" marL="0" marR="0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rgbClr val="FFFFFF"/>
                        </a:solidFill>
                      </a:defRPr>
                    </a:pPr>
                    <a:endParaRPr b="0" baseline="0" cap="none" i="0" kern="1200" kumimoji="0" noProof="0" normalizeH="0" spc="0" strike="noStrike" sz="1800" u="none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"/>
                      <a:cs typeface="Helvetica"/>
                    </a:endParaRPr>
                  </a:p>
                </p:txBody>
              </p:sp>
              <p:sp>
                <p:nvSpPr>
                  <p:cNvPr id="67" name="Freeform 26">
                    <a:extLst>
                      <a:ext uri="{FF2B5EF4-FFF2-40B4-BE49-F238E27FC236}">
                        <a16:creationId xmlns:a16="http://schemas.microsoft.com/office/drawing/2014/main" xmlns="" id="{4333E681-C2BD-445B-F761-EB2A78EF3096}"/>
                      </a:ext>
                    </a:extLst>
                  </p:cNvPr>
                  <p:cNvSpPr/>
                  <p:nvPr/>
                </p:nvSpPr>
                <p:spPr>
                  <a:xfrm>
                    <a:off x="981403" y="319648"/>
                    <a:ext cx="1426164" cy="2067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b="b" l="0" r="r" t="0"/>
                    <a:pathLst>
                      <a:path extrusionOk="0" h="21600" w="21600">
                        <a:moveTo>
                          <a:pt x="8353" y="0"/>
                        </a:moveTo>
                        <a:lnTo>
                          <a:pt x="9010" y="69"/>
                        </a:lnTo>
                        <a:cubicBezTo>
                          <a:pt x="16195" y="1083"/>
                          <a:pt x="21600" y="5468"/>
                          <a:pt x="21600" y="10724"/>
                        </a:cubicBezTo>
                        <a:cubicBezTo>
                          <a:pt x="21600" y="16731"/>
                          <a:pt x="14540" y="21600"/>
                          <a:pt x="5832" y="21600"/>
                        </a:cubicBezTo>
                        <a:cubicBezTo>
                          <a:pt x="4199" y="21600"/>
                          <a:pt x="2624" y="21429"/>
                          <a:pt x="1143" y="21111"/>
                        </a:cubicBezTo>
                        <a:lnTo>
                          <a:pt x="0" y="20822"/>
                        </a:lnTo>
                        <a:lnTo>
                          <a:pt x="909" y="20918"/>
                        </a:lnTo>
                        <a:cubicBezTo>
                          <a:pt x="1439" y="20955"/>
                          <a:pt x="1977" y="20974"/>
                          <a:pt x="2521" y="20974"/>
                        </a:cubicBezTo>
                        <a:cubicBezTo>
                          <a:pt x="11230" y="20974"/>
                          <a:pt x="18289" y="16105"/>
                          <a:pt x="18289" y="10098"/>
                        </a:cubicBezTo>
                        <a:cubicBezTo>
                          <a:pt x="18289" y="5593"/>
                          <a:pt x="14318" y="1728"/>
                          <a:pt x="8659" y="77"/>
                        </a:cubicBezTo>
                        <a:lnTo>
                          <a:pt x="83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cap="flat" w="12700">
                    <a:noFill/>
                    <a:miter lim="400000"/>
                  </a:ln>
                  <a:effectLst/>
                </p:spPr>
                <p:txBody>
                  <a:bodyPr anchor="ctr" bIns="45718" lIns="45718" numCol="1" rIns="45718" tIns="45718" wrap="square">
                    <a:noAutofit/>
                  </a:bodyPr>
                  <a:lstStyle/>
                  <a:p>
                    <a:pPr algn="ctr" defTabSz="914400" eaLnBrk="1" fontAlgn="auto" hangingPunct="1" indent="0" latinLnBrk="0" lvl="0" marL="0" marR="0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rgbClr val="FFFFFF"/>
                        </a:solidFill>
                      </a:defRPr>
                    </a:pPr>
                    <a:endParaRPr b="0" baseline="0" cap="none" i="0" kern="1200" kumimoji="0" noProof="0" normalizeH="0" spc="0" strike="noStrike" sz="1800" u="none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"/>
                      <a:cs typeface="Helvetica"/>
                    </a:endParaRPr>
                  </a:p>
                </p:txBody>
              </p:sp>
            </p:grpSp>
          </p:grpSp>
          <p:sp>
            <p:nvSpPr>
              <p:cNvPr id="48" name="TextBox 52">
                <a:extLst>
                  <a:ext uri="{FF2B5EF4-FFF2-40B4-BE49-F238E27FC236}">
                    <a16:creationId xmlns:a16="http://schemas.microsoft.com/office/drawing/2014/main" xmlns="" id="{2AF4A54C-A5EA-449E-6D92-44CC9FB58B82}"/>
                  </a:ext>
                </a:extLst>
              </p:cNvPr>
              <p:cNvSpPr txBox="1"/>
              <p:nvPr/>
            </p:nvSpPr>
            <p:spPr>
              <a:xfrm>
                <a:off x="1061499" y="2957946"/>
                <a:ext cx="1341076" cy="28018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  </a:ext>
              </a:extLst>
            </p:spPr>
            <p:txBody>
              <a:bodyPr bIns="45718" lIns="45718" rIns="45718" tIns="45718" wrap="square">
                <a:spAutoFit/>
              </a:bodyPr>
              <a:lstStyle>
                <a:lvl1pPr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0" baseline="0" cap="none" i="0" kern="1200" kumimoji="0" noProof="0" normalizeH="0" spc="0" strike="noStrike" sz="13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INFOGRAPHICS</a:t>
                </a:r>
              </a:p>
            </p:txBody>
          </p:sp>
          <p:pic>
            <p:nvPicPr>
              <p:cNvPr id="49" name="Picture 2">
                <a:extLst>
                  <a:ext uri="{FF2B5EF4-FFF2-40B4-BE49-F238E27FC236}">
                    <a16:creationId xmlns:a16="http://schemas.microsoft.com/office/drawing/2014/main" xmlns="" id="{8C08E2CE-8A5D-3113-5718-363D43D0F042}"/>
                  </a:ext>
                </a:extLst>
              </p:cNvPr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142" y="1833206"/>
                <a:ext cx="2248908" cy="2315268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descr=" " id="90" name="Picture 4">
            <a:extLst>
              <a:ext uri="{FF2B5EF4-FFF2-40B4-BE49-F238E27FC236}">
                <a16:creationId xmlns:a16="http://schemas.microsoft.com/office/drawing/2014/main" xmlns="" id="{6F33A4BC-6EDC-3BF8-8D31-5BB9334660D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75492"/>
            <a:ext cx="2699893" cy="167899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Солнечный парк со стороны перекрёстка" id="91" name="Picture 6">
            <a:extLst>
              <a:ext uri="{FF2B5EF4-FFF2-40B4-BE49-F238E27FC236}">
                <a16:creationId xmlns:a16="http://schemas.microsoft.com/office/drawing/2014/main" xmlns="" id="{34550244-F07A-0762-2C27-BA352756377E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555"/>
            <a:ext cx="2655739" cy="174253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8">
            <a:extLst>
              <a:ext uri="{FF2B5EF4-FFF2-40B4-BE49-F238E27FC236}">
                <a16:creationId xmlns:a16="http://schemas.microsoft.com/office/drawing/2014/main" xmlns="" id="{150F385D-2B6B-3842-295E-F2A6B7AE1F45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89119"/>
            <a:ext cx="2152922" cy="143528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438315"/>
      </p:ext>
    </p:extLst>
  </p:cSld>
  <p:clrMapOvr>
    <a:masterClrMapping/>
  </p:clrMapOvr>
  <p:transition spd="med">
    <p:cover/>
  </p:transition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448702" y="46946"/>
            <a:ext cx="8748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500" dirty="0">
                <a:solidFill>
                  <a:srgbClr val="002060"/>
                </a:solidFill>
              </a:rPr>
              <a:t>Какова динамика прогнозных показателей социально-экономического развития </a:t>
            </a:r>
            <a:r>
              <a:rPr lang="ru-RU" sz="2500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sz="2500" dirty="0">
                <a:solidFill>
                  <a:srgbClr val="002060"/>
                </a:solidFill>
              </a:rPr>
              <a:t>округа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8ECCE72-004F-0AFD-0BB8-422339813892}"/>
              </a:ext>
            </a:extLst>
          </p:cNvPr>
          <p:cNvSpPr txBox="1"/>
          <p:nvPr/>
        </p:nvSpPr>
        <p:spPr>
          <a:xfrm>
            <a:off x="270560" y="1264680"/>
            <a:ext cx="3786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500" b="1" i="0" u="none" strike="noStrike" kern="1200" cap="none" spc="0" normalizeH="0" baseline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ru-RU" sz="1350" dirty="0"/>
              <a:t>Отгружено товаров собственного производства по полному кругу организаций, млн.рублей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94B76F06-B6C3-11C3-672C-441751997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037405"/>
              </p:ext>
            </p:extLst>
          </p:nvPr>
        </p:nvGraphicFramePr>
        <p:xfrm>
          <a:off x="125122" y="1683710"/>
          <a:ext cx="4615316" cy="267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4F73403E-547A-1970-0318-4B84AFA3FA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413907"/>
              </p:ext>
            </p:extLst>
          </p:nvPr>
        </p:nvGraphicFramePr>
        <p:xfrm>
          <a:off x="4409142" y="1252748"/>
          <a:ext cx="4788024" cy="293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F0542D0-7324-9AF9-6606-3776A9571BE7}"/>
              </a:ext>
            </a:extLst>
          </p:cNvPr>
          <p:cNvSpPr txBox="1"/>
          <p:nvPr/>
        </p:nvSpPr>
        <p:spPr>
          <a:xfrm>
            <a:off x="2843808" y="4418269"/>
            <a:ext cx="37862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Численность населения, тыс.человек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xmlns="" id="{F89F56B5-8E11-6F26-BD8D-510010FF1A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30605"/>
              </p:ext>
            </p:extLst>
          </p:nvPr>
        </p:nvGraphicFramePr>
        <p:xfrm>
          <a:off x="2680427" y="4653136"/>
          <a:ext cx="4416152" cy="208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6C040D7-F080-96AE-0AA0-29D2AC098F98}"/>
              </a:ext>
            </a:extLst>
          </p:cNvPr>
          <p:cNvSpPr txBox="1"/>
          <p:nvPr/>
        </p:nvSpPr>
        <p:spPr>
          <a:xfrm>
            <a:off x="5508104" y="1344649"/>
            <a:ext cx="3318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500" b="1" i="0" u="none" strike="noStrike" kern="1200" cap="none" spc="0" normalizeH="0" baseline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ru-RU" sz="1400" dirty="0"/>
              <a:t>Инвестиции в основной капитал,</a:t>
            </a:r>
          </a:p>
          <a:p>
            <a:r>
              <a:rPr lang="ru-RU" sz="1400" dirty="0"/>
              <a:t> млн.рублей</a:t>
            </a:r>
          </a:p>
        </p:txBody>
      </p:sp>
    </p:spTree>
    <p:extLst>
      <p:ext uri="{BB962C8B-B14F-4D97-AF65-F5344CB8AC3E}">
        <p14:creationId xmlns:p14="http://schemas.microsoft.com/office/powerpoint/2010/main" val="229175159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06" y="-24681"/>
            <a:ext cx="8556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место среди муниципальных образований*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Нижегородской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 занимает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 город Первомайск по отдельным показателям бюджетов муниципальных образований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2025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0" name="Овал 19"/>
          <p:cNvSpPr/>
          <p:nvPr/>
        </p:nvSpPr>
        <p:spPr>
          <a:xfrm>
            <a:off x="8455022" y="6534363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03" name="object 2"/>
          <p:cNvSpPr txBox="1"/>
          <p:nvPr/>
        </p:nvSpPr>
        <p:spPr>
          <a:xfrm>
            <a:off x="1920360" y="1157142"/>
            <a:ext cx="555434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10" dirty="0">
                <a:solidFill>
                  <a:srgbClr val="7030A0"/>
                </a:solidFill>
                <a:latin typeface="Arial"/>
                <a:cs typeface="Arial"/>
              </a:rPr>
              <a:t>Доходы</a:t>
            </a:r>
            <a:r>
              <a:rPr sz="1400" b="1" i="1" spc="-8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7030A0"/>
                </a:solidFill>
                <a:latin typeface="Arial"/>
                <a:cs typeface="Arial"/>
              </a:rPr>
              <a:t>бюджетов</a:t>
            </a:r>
            <a:r>
              <a:rPr sz="1400" b="1" i="1" spc="-5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7030A0"/>
                </a:solidFill>
                <a:latin typeface="Arial"/>
                <a:cs typeface="Arial"/>
              </a:rPr>
              <a:t>муниципальных</a:t>
            </a:r>
            <a:r>
              <a:rPr sz="1400" b="1" i="1" spc="-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7030A0"/>
                </a:solidFill>
                <a:latin typeface="Arial"/>
                <a:cs typeface="Arial"/>
              </a:rPr>
              <a:t>образований,</a:t>
            </a:r>
            <a:r>
              <a:rPr sz="1400" b="1" i="1" spc="-2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7030A0"/>
                </a:solidFill>
                <a:latin typeface="Arial"/>
                <a:cs typeface="Arial"/>
              </a:rPr>
              <a:t>млн.рублей</a:t>
            </a:r>
            <a:endParaRPr sz="14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04" name="object 8"/>
          <p:cNvSpPr txBox="1"/>
          <p:nvPr/>
        </p:nvSpPr>
        <p:spPr>
          <a:xfrm>
            <a:off x="1818513" y="3715003"/>
            <a:ext cx="563626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10" dirty="0">
                <a:solidFill>
                  <a:srgbClr val="7030A0"/>
                </a:solidFill>
                <a:latin typeface="Arial"/>
                <a:cs typeface="Arial"/>
              </a:rPr>
              <a:t>Расходы</a:t>
            </a:r>
            <a:r>
              <a:rPr sz="1400" b="1" i="1" spc="-6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7030A0"/>
                </a:solidFill>
                <a:latin typeface="Arial"/>
                <a:cs typeface="Arial"/>
              </a:rPr>
              <a:t>бюджетов</a:t>
            </a:r>
            <a:r>
              <a:rPr sz="1400" b="1" i="1" spc="-5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7030A0"/>
                </a:solidFill>
                <a:latin typeface="Arial"/>
                <a:cs typeface="Arial"/>
              </a:rPr>
              <a:t>муниципальных</a:t>
            </a:r>
            <a:r>
              <a:rPr sz="1400" b="1" i="1" spc="-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7030A0"/>
                </a:solidFill>
                <a:latin typeface="Arial"/>
                <a:cs typeface="Arial"/>
              </a:rPr>
              <a:t>образований,</a:t>
            </a:r>
            <a:r>
              <a:rPr sz="1400" b="1" i="1" spc="-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7030A0"/>
                </a:solidFill>
                <a:latin typeface="Arial"/>
                <a:cs typeface="Arial"/>
              </a:rPr>
              <a:t>млн.рублей</a:t>
            </a:r>
            <a:endParaRPr sz="14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05" name="object 9"/>
          <p:cNvSpPr txBox="1"/>
          <p:nvPr/>
        </p:nvSpPr>
        <p:spPr>
          <a:xfrm>
            <a:off x="557885" y="6253073"/>
            <a:ext cx="7552055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80"/>
              </a:lnSpc>
            </a:pPr>
            <a:r>
              <a:rPr sz="1400" b="1" dirty="0">
                <a:solidFill>
                  <a:srgbClr val="7030A0"/>
                </a:solidFill>
                <a:latin typeface="Arial"/>
                <a:cs typeface="Arial"/>
              </a:rPr>
              <a:t>*</a:t>
            </a:r>
            <a:r>
              <a:rPr sz="1400" b="1" spc="-3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Показатели</a:t>
            </a:r>
            <a:r>
              <a:rPr sz="1200" b="1" spc="-3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бюджетов</a:t>
            </a:r>
            <a:r>
              <a:rPr sz="1200" b="1" spc="-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приведены</a:t>
            </a:r>
            <a:r>
              <a:rPr sz="1200" b="1" spc="-5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по</a:t>
            </a:r>
            <a:r>
              <a:rPr sz="1200" b="1" spc="-2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муниципальным</a:t>
            </a:r>
            <a:r>
              <a:rPr sz="1200" b="1" spc="-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образованиям,</a:t>
            </a:r>
            <a:r>
              <a:rPr sz="1200" b="1" spc="-3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имеющим</a:t>
            </a:r>
            <a:r>
              <a:rPr sz="1200" b="1" spc="3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приблизительно</a:t>
            </a:r>
            <a:endParaRPr sz="12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равную</a:t>
            </a:r>
            <a:r>
              <a:rPr sz="1200" b="1" spc="-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численность</a:t>
            </a:r>
            <a:r>
              <a:rPr sz="1200" b="1" spc="-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населения.</a:t>
            </a:r>
            <a:endParaRPr sz="12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19050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Данные</a:t>
            </a:r>
            <a:r>
              <a:rPr sz="1200" b="1" spc="-3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аналитического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центра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 Нижегородской</a:t>
            </a:r>
            <a:r>
              <a:rPr sz="1200" b="1" spc="-3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области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по</a:t>
            </a:r>
            <a:r>
              <a:rPr sz="1200" b="1" spc="-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состоянию</a:t>
            </a:r>
            <a:r>
              <a:rPr sz="1200" b="1" spc="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dirty="0" err="1">
                <a:solidFill>
                  <a:srgbClr val="7030A0"/>
                </a:solidFill>
                <a:latin typeface="Arial"/>
                <a:cs typeface="Arial"/>
              </a:rPr>
              <a:t>на</a:t>
            </a:r>
            <a:r>
              <a:rPr sz="1200" b="1" spc="-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01.10.202</a:t>
            </a:r>
            <a:r>
              <a:rPr lang="ru-RU" sz="1200" b="1" dirty="0">
                <a:solidFill>
                  <a:srgbClr val="7030A0"/>
                </a:solidFill>
                <a:latin typeface="Arial"/>
                <a:cs typeface="Arial"/>
              </a:rPr>
              <a:t>5</a:t>
            </a:r>
            <a:r>
              <a:rPr sz="1200" b="1" spc="-8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7030A0"/>
                </a:solidFill>
                <a:latin typeface="Arial"/>
                <a:cs typeface="Arial"/>
              </a:rPr>
              <a:t>года</a:t>
            </a:r>
            <a:endParaRPr sz="12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grpSp>
        <p:nvGrpSpPr>
          <p:cNvPr id="106" name="object 11"/>
          <p:cNvGrpSpPr/>
          <p:nvPr/>
        </p:nvGrpSpPr>
        <p:grpSpPr>
          <a:xfrm>
            <a:off x="1538224" y="1631188"/>
            <a:ext cx="5679440" cy="1496060"/>
            <a:chOff x="1538224" y="1631188"/>
            <a:chExt cx="5679440" cy="1496060"/>
          </a:xfrm>
        </p:grpSpPr>
        <p:pic>
          <p:nvPicPr>
            <p:cNvPr id="107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8224" y="1631188"/>
              <a:ext cx="637920" cy="1482089"/>
            </a:xfrm>
            <a:prstGeom prst="rect">
              <a:avLst/>
            </a:prstGeom>
          </p:spPr>
        </p:pic>
        <p:sp>
          <p:nvSpPr>
            <p:cNvPr id="108" name="object 13"/>
            <p:cNvSpPr/>
            <p:nvPr/>
          </p:nvSpPr>
          <p:spPr>
            <a:xfrm>
              <a:off x="2801112" y="1719072"/>
              <a:ext cx="622300" cy="256540"/>
            </a:xfrm>
            <a:custGeom>
              <a:avLst/>
              <a:gdLst/>
              <a:ahLst/>
              <a:cxnLst/>
              <a:rect l="l" t="t" r="r" b="b"/>
              <a:pathLst>
                <a:path w="622300" h="256539">
                  <a:moveTo>
                    <a:pt x="394588" y="0"/>
                  </a:moveTo>
                  <a:lnTo>
                    <a:pt x="0" y="79882"/>
                  </a:lnTo>
                  <a:lnTo>
                    <a:pt x="227202" y="256031"/>
                  </a:lnTo>
                  <a:lnTo>
                    <a:pt x="621791" y="168782"/>
                  </a:lnTo>
                  <a:lnTo>
                    <a:pt x="394588" y="0"/>
                  </a:lnTo>
                  <a:close/>
                </a:path>
              </a:pathLst>
            </a:custGeom>
            <a:solidFill>
              <a:srgbClr val="FFC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4"/>
            <p:cNvSpPr/>
            <p:nvPr/>
          </p:nvSpPr>
          <p:spPr>
            <a:xfrm>
              <a:off x="2810256" y="1795272"/>
              <a:ext cx="238125" cy="1332230"/>
            </a:xfrm>
            <a:custGeom>
              <a:avLst/>
              <a:gdLst/>
              <a:ahLst/>
              <a:cxnLst/>
              <a:rect l="l" t="t" r="r" b="b"/>
              <a:pathLst>
                <a:path w="238125" h="1332230">
                  <a:moveTo>
                    <a:pt x="0" y="0"/>
                  </a:moveTo>
                  <a:lnTo>
                    <a:pt x="11937" y="1066545"/>
                  </a:lnTo>
                  <a:lnTo>
                    <a:pt x="237744" y="1331976"/>
                  </a:lnTo>
                  <a:lnTo>
                    <a:pt x="225806" y="171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5"/>
            <p:cNvSpPr/>
            <p:nvPr/>
          </p:nvSpPr>
          <p:spPr>
            <a:xfrm>
              <a:off x="3035808" y="1880616"/>
              <a:ext cx="396240" cy="1240790"/>
            </a:xfrm>
            <a:custGeom>
              <a:avLst/>
              <a:gdLst/>
              <a:ahLst/>
              <a:cxnLst/>
              <a:rect l="l" t="t" r="r" b="b"/>
              <a:pathLst>
                <a:path w="396239" h="1240789">
                  <a:moveTo>
                    <a:pt x="390270" y="0"/>
                  </a:moveTo>
                  <a:lnTo>
                    <a:pt x="0" y="79375"/>
                  </a:lnTo>
                  <a:lnTo>
                    <a:pt x="12065" y="1240536"/>
                  </a:lnTo>
                  <a:lnTo>
                    <a:pt x="396240" y="1159764"/>
                  </a:lnTo>
                  <a:lnTo>
                    <a:pt x="390270" y="0"/>
                  </a:lnTo>
                  <a:close/>
                </a:path>
              </a:pathLst>
            </a:custGeom>
            <a:solidFill>
              <a:srgbClr val="F6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3991" y="1965960"/>
              <a:ext cx="24383" cy="1036320"/>
            </a:xfrm>
            <a:prstGeom prst="rect">
              <a:avLst/>
            </a:prstGeom>
          </p:spPr>
        </p:pic>
        <p:sp>
          <p:nvSpPr>
            <p:cNvPr id="112" name="object 17"/>
            <p:cNvSpPr/>
            <p:nvPr/>
          </p:nvSpPr>
          <p:spPr>
            <a:xfrm>
              <a:off x="4090416" y="1950720"/>
              <a:ext cx="624840" cy="210820"/>
            </a:xfrm>
            <a:custGeom>
              <a:avLst/>
              <a:gdLst/>
              <a:ahLst/>
              <a:cxnLst/>
              <a:rect l="l" t="t" r="r" b="b"/>
              <a:pathLst>
                <a:path w="624839" h="210819">
                  <a:moveTo>
                    <a:pt x="396494" y="0"/>
                  </a:moveTo>
                  <a:lnTo>
                    <a:pt x="0" y="65658"/>
                  </a:lnTo>
                  <a:lnTo>
                    <a:pt x="228346" y="210312"/>
                  </a:lnTo>
                  <a:lnTo>
                    <a:pt x="624839" y="138556"/>
                  </a:lnTo>
                  <a:lnTo>
                    <a:pt x="396494" y="0"/>
                  </a:lnTo>
                  <a:close/>
                </a:path>
              </a:pathLst>
            </a:custGeom>
            <a:solidFill>
              <a:srgbClr val="FFC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8"/>
            <p:cNvSpPr/>
            <p:nvPr/>
          </p:nvSpPr>
          <p:spPr>
            <a:xfrm>
              <a:off x="4099559" y="2014728"/>
              <a:ext cx="241300" cy="1097280"/>
            </a:xfrm>
            <a:custGeom>
              <a:avLst/>
              <a:gdLst/>
              <a:ahLst/>
              <a:cxnLst/>
              <a:rect l="l" t="t" r="r" b="b"/>
              <a:pathLst>
                <a:path w="241300" h="1097280">
                  <a:moveTo>
                    <a:pt x="0" y="0"/>
                  </a:moveTo>
                  <a:lnTo>
                    <a:pt x="12064" y="878713"/>
                  </a:lnTo>
                  <a:lnTo>
                    <a:pt x="240791" y="1097280"/>
                  </a:lnTo>
                  <a:lnTo>
                    <a:pt x="228726" y="140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9"/>
            <p:cNvSpPr/>
            <p:nvPr/>
          </p:nvSpPr>
          <p:spPr>
            <a:xfrm>
              <a:off x="4328159" y="2084832"/>
              <a:ext cx="396240" cy="1024255"/>
            </a:xfrm>
            <a:custGeom>
              <a:avLst/>
              <a:gdLst/>
              <a:ahLst/>
              <a:cxnLst/>
              <a:rect l="l" t="t" r="r" b="b"/>
              <a:pathLst>
                <a:path w="396239" h="1024255">
                  <a:moveTo>
                    <a:pt x="390270" y="0"/>
                  </a:moveTo>
                  <a:lnTo>
                    <a:pt x="0" y="65531"/>
                  </a:lnTo>
                  <a:lnTo>
                    <a:pt x="12064" y="1024127"/>
                  </a:lnTo>
                  <a:lnTo>
                    <a:pt x="396239" y="957452"/>
                  </a:lnTo>
                  <a:lnTo>
                    <a:pt x="390270" y="0"/>
                  </a:lnTo>
                  <a:close/>
                </a:path>
              </a:pathLst>
            </a:custGeom>
            <a:solidFill>
              <a:srgbClr val="F6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6344" y="2154936"/>
              <a:ext cx="24384" cy="856488"/>
            </a:xfrm>
            <a:prstGeom prst="rect">
              <a:avLst/>
            </a:prstGeom>
          </p:spPr>
        </p:pic>
        <p:sp>
          <p:nvSpPr>
            <p:cNvPr id="116" name="object 21"/>
            <p:cNvSpPr/>
            <p:nvPr/>
          </p:nvSpPr>
          <p:spPr>
            <a:xfrm>
              <a:off x="5288280" y="2148840"/>
              <a:ext cx="624840" cy="177165"/>
            </a:xfrm>
            <a:custGeom>
              <a:avLst/>
              <a:gdLst/>
              <a:ahLst/>
              <a:cxnLst/>
              <a:rect l="l" t="t" r="r" b="b"/>
              <a:pathLst>
                <a:path w="624839" h="177164">
                  <a:moveTo>
                    <a:pt x="396494" y="0"/>
                  </a:moveTo>
                  <a:lnTo>
                    <a:pt x="0" y="55118"/>
                  </a:lnTo>
                  <a:lnTo>
                    <a:pt x="228346" y="176784"/>
                  </a:lnTo>
                  <a:lnTo>
                    <a:pt x="624840" y="116459"/>
                  </a:lnTo>
                  <a:lnTo>
                    <a:pt x="396494" y="0"/>
                  </a:lnTo>
                  <a:close/>
                </a:path>
              </a:pathLst>
            </a:custGeom>
            <a:solidFill>
              <a:srgbClr val="FFC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22"/>
            <p:cNvSpPr/>
            <p:nvPr/>
          </p:nvSpPr>
          <p:spPr>
            <a:xfrm>
              <a:off x="5297424" y="2203704"/>
              <a:ext cx="241300" cy="923925"/>
            </a:xfrm>
            <a:custGeom>
              <a:avLst/>
              <a:gdLst/>
              <a:ahLst/>
              <a:cxnLst/>
              <a:rect l="l" t="t" r="r" b="b"/>
              <a:pathLst>
                <a:path w="241300" h="923925">
                  <a:moveTo>
                    <a:pt x="0" y="0"/>
                  </a:moveTo>
                  <a:lnTo>
                    <a:pt x="12064" y="739521"/>
                  </a:lnTo>
                  <a:lnTo>
                    <a:pt x="240791" y="923544"/>
                  </a:lnTo>
                  <a:lnTo>
                    <a:pt x="228726" y="118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23"/>
            <p:cNvSpPr/>
            <p:nvPr/>
          </p:nvSpPr>
          <p:spPr>
            <a:xfrm>
              <a:off x="5522976" y="2261616"/>
              <a:ext cx="399415" cy="859790"/>
            </a:xfrm>
            <a:custGeom>
              <a:avLst/>
              <a:gdLst/>
              <a:ahLst/>
              <a:cxnLst/>
              <a:rect l="l" t="t" r="r" b="b"/>
              <a:pathLst>
                <a:path w="399414" h="859789">
                  <a:moveTo>
                    <a:pt x="393191" y="0"/>
                  </a:moveTo>
                  <a:lnTo>
                    <a:pt x="0" y="54991"/>
                  </a:lnTo>
                  <a:lnTo>
                    <a:pt x="12064" y="859536"/>
                  </a:lnTo>
                  <a:lnTo>
                    <a:pt x="399288" y="803529"/>
                  </a:lnTo>
                  <a:lnTo>
                    <a:pt x="393191" y="0"/>
                  </a:lnTo>
                  <a:close/>
                </a:path>
              </a:pathLst>
            </a:custGeom>
            <a:solidFill>
              <a:srgbClr val="F6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4208" y="2322576"/>
              <a:ext cx="24384" cy="719327"/>
            </a:xfrm>
            <a:prstGeom prst="rect">
              <a:avLst/>
            </a:prstGeom>
          </p:spPr>
        </p:pic>
        <p:sp>
          <p:nvSpPr>
            <p:cNvPr id="120" name="object 25"/>
            <p:cNvSpPr/>
            <p:nvPr/>
          </p:nvSpPr>
          <p:spPr>
            <a:xfrm>
              <a:off x="6583680" y="2334768"/>
              <a:ext cx="624840" cy="140335"/>
            </a:xfrm>
            <a:custGeom>
              <a:avLst/>
              <a:gdLst/>
              <a:ahLst/>
              <a:cxnLst/>
              <a:rect l="l" t="t" r="r" b="b"/>
              <a:pathLst>
                <a:path w="624840" h="140335">
                  <a:moveTo>
                    <a:pt x="396494" y="0"/>
                  </a:moveTo>
                  <a:lnTo>
                    <a:pt x="0" y="43687"/>
                  </a:lnTo>
                  <a:lnTo>
                    <a:pt x="228346" y="140208"/>
                  </a:lnTo>
                  <a:lnTo>
                    <a:pt x="624840" y="92456"/>
                  </a:lnTo>
                  <a:lnTo>
                    <a:pt x="396494" y="0"/>
                  </a:lnTo>
                  <a:close/>
                </a:path>
              </a:pathLst>
            </a:custGeom>
            <a:solidFill>
              <a:srgbClr val="FFC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26"/>
            <p:cNvSpPr/>
            <p:nvPr/>
          </p:nvSpPr>
          <p:spPr>
            <a:xfrm>
              <a:off x="6592824" y="2377440"/>
              <a:ext cx="241300" cy="737870"/>
            </a:xfrm>
            <a:custGeom>
              <a:avLst/>
              <a:gdLst/>
              <a:ahLst/>
              <a:cxnLst/>
              <a:rect l="l" t="t" r="r" b="b"/>
              <a:pathLst>
                <a:path w="241300" h="737869">
                  <a:moveTo>
                    <a:pt x="0" y="0"/>
                  </a:moveTo>
                  <a:lnTo>
                    <a:pt x="12065" y="590676"/>
                  </a:lnTo>
                  <a:lnTo>
                    <a:pt x="240792" y="737615"/>
                  </a:lnTo>
                  <a:lnTo>
                    <a:pt x="228726" y="94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27"/>
            <p:cNvSpPr/>
            <p:nvPr/>
          </p:nvSpPr>
          <p:spPr>
            <a:xfrm>
              <a:off x="6821424" y="2423160"/>
              <a:ext cx="396240" cy="688975"/>
            </a:xfrm>
            <a:custGeom>
              <a:avLst/>
              <a:gdLst/>
              <a:ahLst/>
              <a:cxnLst/>
              <a:rect l="l" t="t" r="r" b="b"/>
              <a:pathLst>
                <a:path w="396240" h="688975">
                  <a:moveTo>
                    <a:pt x="390271" y="0"/>
                  </a:moveTo>
                  <a:lnTo>
                    <a:pt x="0" y="44068"/>
                  </a:lnTo>
                  <a:lnTo>
                    <a:pt x="12065" y="688848"/>
                  </a:lnTo>
                  <a:lnTo>
                    <a:pt x="396240" y="644016"/>
                  </a:lnTo>
                  <a:lnTo>
                    <a:pt x="390271" y="0"/>
                  </a:lnTo>
                  <a:close/>
                </a:path>
              </a:pathLst>
            </a:custGeom>
            <a:solidFill>
              <a:srgbClr val="F6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9608" y="2471927"/>
              <a:ext cx="24383" cy="573024"/>
            </a:xfrm>
            <a:prstGeom prst="rect">
              <a:avLst/>
            </a:prstGeom>
          </p:spPr>
        </p:pic>
      </p:grpSp>
      <p:grpSp>
        <p:nvGrpSpPr>
          <p:cNvPr id="124" name="object 29"/>
          <p:cNvGrpSpPr/>
          <p:nvPr/>
        </p:nvGrpSpPr>
        <p:grpSpPr>
          <a:xfrm>
            <a:off x="1599057" y="4218559"/>
            <a:ext cx="5680075" cy="1484630"/>
            <a:chOff x="1599057" y="4218559"/>
            <a:chExt cx="5680075" cy="1484630"/>
          </a:xfrm>
        </p:grpSpPr>
        <p:pic>
          <p:nvPicPr>
            <p:cNvPr id="125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99057" y="4218559"/>
              <a:ext cx="637920" cy="1481975"/>
            </a:xfrm>
            <a:prstGeom prst="rect">
              <a:avLst/>
            </a:prstGeom>
          </p:spPr>
        </p:pic>
        <p:sp>
          <p:nvSpPr>
            <p:cNvPr id="126" name="object 31"/>
            <p:cNvSpPr/>
            <p:nvPr/>
          </p:nvSpPr>
          <p:spPr>
            <a:xfrm>
              <a:off x="2862072" y="4294632"/>
              <a:ext cx="622300" cy="256540"/>
            </a:xfrm>
            <a:custGeom>
              <a:avLst/>
              <a:gdLst/>
              <a:ahLst/>
              <a:cxnLst/>
              <a:rect l="l" t="t" r="r" b="b"/>
              <a:pathLst>
                <a:path w="622300" h="256539">
                  <a:moveTo>
                    <a:pt x="394588" y="0"/>
                  </a:moveTo>
                  <a:lnTo>
                    <a:pt x="0" y="79883"/>
                  </a:lnTo>
                  <a:lnTo>
                    <a:pt x="227202" y="256032"/>
                  </a:lnTo>
                  <a:lnTo>
                    <a:pt x="621791" y="168783"/>
                  </a:lnTo>
                  <a:lnTo>
                    <a:pt x="394588" y="0"/>
                  </a:lnTo>
                  <a:close/>
                </a:path>
              </a:pathLst>
            </a:custGeom>
            <a:solidFill>
              <a:srgbClr val="FFC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32"/>
            <p:cNvSpPr/>
            <p:nvPr/>
          </p:nvSpPr>
          <p:spPr>
            <a:xfrm>
              <a:off x="2871216" y="4370832"/>
              <a:ext cx="238125" cy="1332230"/>
            </a:xfrm>
            <a:custGeom>
              <a:avLst/>
              <a:gdLst/>
              <a:ahLst/>
              <a:cxnLst/>
              <a:rect l="l" t="t" r="r" b="b"/>
              <a:pathLst>
                <a:path w="238125" h="1332229">
                  <a:moveTo>
                    <a:pt x="0" y="0"/>
                  </a:moveTo>
                  <a:lnTo>
                    <a:pt x="11937" y="1066546"/>
                  </a:lnTo>
                  <a:lnTo>
                    <a:pt x="237744" y="1331976"/>
                  </a:lnTo>
                  <a:lnTo>
                    <a:pt x="225806" y="171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33"/>
            <p:cNvSpPr/>
            <p:nvPr/>
          </p:nvSpPr>
          <p:spPr>
            <a:xfrm>
              <a:off x="3096768" y="4456176"/>
              <a:ext cx="396240" cy="1240790"/>
            </a:xfrm>
            <a:custGeom>
              <a:avLst/>
              <a:gdLst/>
              <a:ahLst/>
              <a:cxnLst/>
              <a:rect l="l" t="t" r="r" b="b"/>
              <a:pathLst>
                <a:path w="396239" h="1240789">
                  <a:moveTo>
                    <a:pt x="390270" y="0"/>
                  </a:moveTo>
                  <a:lnTo>
                    <a:pt x="0" y="79375"/>
                  </a:lnTo>
                  <a:lnTo>
                    <a:pt x="12064" y="1240536"/>
                  </a:lnTo>
                  <a:lnTo>
                    <a:pt x="396240" y="1159700"/>
                  </a:lnTo>
                  <a:lnTo>
                    <a:pt x="390270" y="0"/>
                  </a:lnTo>
                  <a:close/>
                </a:path>
              </a:pathLst>
            </a:custGeom>
            <a:solidFill>
              <a:srgbClr val="F6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4952" y="4541520"/>
              <a:ext cx="24383" cy="1036319"/>
            </a:xfrm>
            <a:prstGeom prst="rect">
              <a:avLst/>
            </a:prstGeom>
          </p:spPr>
        </p:pic>
        <p:sp>
          <p:nvSpPr>
            <p:cNvPr id="130" name="object 35"/>
            <p:cNvSpPr/>
            <p:nvPr/>
          </p:nvSpPr>
          <p:spPr>
            <a:xfrm>
              <a:off x="4151376" y="4526280"/>
              <a:ext cx="624840" cy="210820"/>
            </a:xfrm>
            <a:custGeom>
              <a:avLst/>
              <a:gdLst/>
              <a:ahLst/>
              <a:cxnLst/>
              <a:rect l="l" t="t" r="r" b="b"/>
              <a:pathLst>
                <a:path w="624839" h="210820">
                  <a:moveTo>
                    <a:pt x="396494" y="0"/>
                  </a:moveTo>
                  <a:lnTo>
                    <a:pt x="0" y="65659"/>
                  </a:lnTo>
                  <a:lnTo>
                    <a:pt x="228346" y="210312"/>
                  </a:lnTo>
                  <a:lnTo>
                    <a:pt x="624839" y="138557"/>
                  </a:lnTo>
                  <a:lnTo>
                    <a:pt x="396494" y="0"/>
                  </a:lnTo>
                  <a:close/>
                </a:path>
              </a:pathLst>
            </a:custGeom>
            <a:solidFill>
              <a:srgbClr val="FFC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36"/>
            <p:cNvSpPr/>
            <p:nvPr/>
          </p:nvSpPr>
          <p:spPr>
            <a:xfrm>
              <a:off x="4160520" y="4590288"/>
              <a:ext cx="241300" cy="1097280"/>
            </a:xfrm>
            <a:custGeom>
              <a:avLst/>
              <a:gdLst/>
              <a:ahLst/>
              <a:cxnLst/>
              <a:rect l="l" t="t" r="r" b="b"/>
              <a:pathLst>
                <a:path w="241300" h="1097279">
                  <a:moveTo>
                    <a:pt x="0" y="0"/>
                  </a:moveTo>
                  <a:lnTo>
                    <a:pt x="12064" y="878713"/>
                  </a:lnTo>
                  <a:lnTo>
                    <a:pt x="240791" y="1097280"/>
                  </a:lnTo>
                  <a:lnTo>
                    <a:pt x="228726" y="140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37"/>
            <p:cNvSpPr/>
            <p:nvPr/>
          </p:nvSpPr>
          <p:spPr>
            <a:xfrm>
              <a:off x="4389120" y="4660392"/>
              <a:ext cx="396240" cy="1024255"/>
            </a:xfrm>
            <a:custGeom>
              <a:avLst/>
              <a:gdLst/>
              <a:ahLst/>
              <a:cxnLst/>
              <a:rect l="l" t="t" r="r" b="b"/>
              <a:pathLst>
                <a:path w="396239" h="1024254">
                  <a:moveTo>
                    <a:pt x="390270" y="0"/>
                  </a:moveTo>
                  <a:lnTo>
                    <a:pt x="0" y="65531"/>
                  </a:lnTo>
                  <a:lnTo>
                    <a:pt x="12064" y="1024127"/>
                  </a:lnTo>
                  <a:lnTo>
                    <a:pt x="396239" y="957402"/>
                  </a:lnTo>
                  <a:lnTo>
                    <a:pt x="390270" y="0"/>
                  </a:lnTo>
                  <a:close/>
                </a:path>
              </a:pathLst>
            </a:custGeom>
            <a:solidFill>
              <a:srgbClr val="F6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37304" y="4730496"/>
              <a:ext cx="24384" cy="856487"/>
            </a:xfrm>
            <a:prstGeom prst="rect">
              <a:avLst/>
            </a:prstGeom>
          </p:spPr>
        </p:pic>
        <p:sp>
          <p:nvSpPr>
            <p:cNvPr id="134" name="object 39"/>
            <p:cNvSpPr/>
            <p:nvPr/>
          </p:nvSpPr>
          <p:spPr>
            <a:xfrm>
              <a:off x="5349240" y="4724400"/>
              <a:ext cx="622300" cy="177165"/>
            </a:xfrm>
            <a:custGeom>
              <a:avLst/>
              <a:gdLst/>
              <a:ahLst/>
              <a:cxnLst/>
              <a:rect l="l" t="t" r="r" b="b"/>
              <a:pathLst>
                <a:path w="622300" h="177164">
                  <a:moveTo>
                    <a:pt x="394588" y="0"/>
                  </a:moveTo>
                  <a:lnTo>
                    <a:pt x="0" y="55118"/>
                  </a:lnTo>
                  <a:lnTo>
                    <a:pt x="227202" y="176783"/>
                  </a:lnTo>
                  <a:lnTo>
                    <a:pt x="621792" y="116458"/>
                  </a:lnTo>
                  <a:lnTo>
                    <a:pt x="394588" y="0"/>
                  </a:lnTo>
                  <a:close/>
                </a:path>
              </a:pathLst>
            </a:custGeom>
            <a:solidFill>
              <a:srgbClr val="FFC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40"/>
            <p:cNvSpPr/>
            <p:nvPr/>
          </p:nvSpPr>
          <p:spPr>
            <a:xfrm>
              <a:off x="5358384" y="4779264"/>
              <a:ext cx="241300" cy="923925"/>
            </a:xfrm>
            <a:custGeom>
              <a:avLst/>
              <a:gdLst/>
              <a:ahLst/>
              <a:cxnLst/>
              <a:rect l="l" t="t" r="r" b="b"/>
              <a:pathLst>
                <a:path w="241300" h="923925">
                  <a:moveTo>
                    <a:pt x="0" y="0"/>
                  </a:moveTo>
                  <a:lnTo>
                    <a:pt x="12064" y="739521"/>
                  </a:lnTo>
                  <a:lnTo>
                    <a:pt x="240791" y="923544"/>
                  </a:lnTo>
                  <a:lnTo>
                    <a:pt x="228726" y="118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41"/>
            <p:cNvSpPr/>
            <p:nvPr/>
          </p:nvSpPr>
          <p:spPr>
            <a:xfrm>
              <a:off x="5583935" y="4837176"/>
              <a:ext cx="399415" cy="859790"/>
            </a:xfrm>
            <a:custGeom>
              <a:avLst/>
              <a:gdLst/>
              <a:ahLst/>
              <a:cxnLst/>
              <a:rect l="l" t="t" r="r" b="b"/>
              <a:pathLst>
                <a:path w="399414" h="859789">
                  <a:moveTo>
                    <a:pt x="393191" y="0"/>
                  </a:moveTo>
                  <a:lnTo>
                    <a:pt x="0" y="54991"/>
                  </a:lnTo>
                  <a:lnTo>
                    <a:pt x="12064" y="859536"/>
                  </a:lnTo>
                  <a:lnTo>
                    <a:pt x="399288" y="803529"/>
                  </a:lnTo>
                  <a:lnTo>
                    <a:pt x="393191" y="0"/>
                  </a:lnTo>
                  <a:close/>
                </a:path>
              </a:pathLst>
            </a:custGeom>
            <a:solidFill>
              <a:srgbClr val="F6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35167" y="4898136"/>
              <a:ext cx="24384" cy="719327"/>
            </a:xfrm>
            <a:prstGeom prst="rect">
              <a:avLst/>
            </a:prstGeom>
          </p:spPr>
        </p:pic>
        <p:sp>
          <p:nvSpPr>
            <p:cNvPr id="138" name="object 43"/>
            <p:cNvSpPr/>
            <p:nvPr/>
          </p:nvSpPr>
          <p:spPr>
            <a:xfrm>
              <a:off x="6644640" y="4910328"/>
              <a:ext cx="624840" cy="140335"/>
            </a:xfrm>
            <a:custGeom>
              <a:avLst/>
              <a:gdLst/>
              <a:ahLst/>
              <a:cxnLst/>
              <a:rect l="l" t="t" r="r" b="b"/>
              <a:pathLst>
                <a:path w="624840" h="140335">
                  <a:moveTo>
                    <a:pt x="396493" y="0"/>
                  </a:moveTo>
                  <a:lnTo>
                    <a:pt x="0" y="43688"/>
                  </a:lnTo>
                  <a:lnTo>
                    <a:pt x="228345" y="140208"/>
                  </a:lnTo>
                  <a:lnTo>
                    <a:pt x="624839" y="92456"/>
                  </a:lnTo>
                  <a:lnTo>
                    <a:pt x="396493" y="0"/>
                  </a:lnTo>
                  <a:close/>
                </a:path>
              </a:pathLst>
            </a:custGeom>
            <a:solidFill>
              <a:srgbClr val="FFC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44"/>
            <p:cNvSpPr/>
            <p:nvPr/>
          </p:nvSpPr>
          <p:spPr>
            <a:xfrm>
              <a:off x="6653784" y="4953000"/>
              <a:ext cx="241300" cy="737870"/>
            </a:xfrm>
            <a:custGeom>
              <a:avLst/>
              <a:gdLst/>
              <a:ahLst/>
              <a:cxnLst/>
              <a:rect l="l" t="t" r="r" b="b"/>
              <a:pathLst>
                <a:path w="241300" h="737870">
                  <a:moveTo>
                    <a:pt x="0" y="0"/>
                  </a:moveTo>
                  <a:lnTo>
                    <a:pt x="12065" y="590677"/>
                  </a:lnTo>
                  <a:lnTo>
                    <a:pt x="240792" y="737616"/>
                  </a:lnTo>
                  <a:lnTo>
                    <a:pt x="228726" y="94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45"/>
            <p:cNvSpPr/>
            <p:nvPr/>
          </p:nvSpPr>
          <p:spPr>
            <a:xfrm>
              <a:off x="6882384" y="4998720"/>
              <a:ext cx="396240" cy="688975"/>
            </a:xfrm>
            <a:custGeom>
              <a:avLst/>
              <a:gdLst/>
              <a:ahLst/>
              <a:cxnLst/>
              <a:rect l="l" t="t" r="r" b="b"/>
              <a:pathLst>
                <a:path w="396240" h="688975">
                  <a:moveTo>
                    <a:pt x="390271" y="0"/>
                  </a:moveTo>
                  <a:lnTo>
                    <a:pt x="0" y="44068"/>
                  </a:lnTo>
                  <a:lnTo>
                    <a:pt x="12065" y="688847"/>
                  </a:lnTo>
                  <a:lnTo>
                    <a:pt x="396240" y="643966"/>
                  </a:lnTo>
                  <a:lnTo>
                    <a:pt x="390271" y="0"/>
                  </a:lnTo>
                  <a:close/>
                </a:path>
              </a:pathLst>
            </a:custGeom>
            <a:solidFill>
              <a:srgbClr val="F6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30567" y="5047488"/>
              <a:ext cx="24383" cy="573024"/>
            </a:xfrm>
            <a:prstGeom prst="rect">
              <a:avLst/>
            </a:prstGeom>
          </p:spPr>
        </p:pic>
      </p:grpSp>
      <p:sp>
        <p:nvSpPr>
          <p:cNvPr id="142" name="object 47"/>
          <p:cNvSpPr txBox="1"/>
          <p:nvPr/>
        </p:nvSpPr>
        <p:spPr>
          <a:xfrm>
            <a:off x="1223733" y="3125469"/>
            <a:ext cx="1138467" cy="487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4610" algn="ctr">
              <a:lnSpc>
                <a:spcPct val="100000"/>
              </a:lnSpc>
              <a:spcBef>
                <a:spcPts val="105"/>
              </a:spcBef>
            </a:pPr>
            <a:r>
              <a:rPr lang="ru-RU" sz="1000" b="1" spc="-10" dirty="0">
                <a:latin typeface="Times New Roman"/>
                <a:cs typeface="Times New Roman"/>
              </a:rPr>
              <a:t>Муниципальный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dirty="0" err="1">
                <a:latin typeface="Times New Roman"/>
                <a:cs typeface="Times New Roman"/>
              </a:rPr>
              <a:t>округ</a:t>
            </a:r>
            <a:r>
              <a:rPr lang="ru-RU" sz="1000" b="1" dirty="0">
                <a:latin typeface="Times New Roman"/>
                <a:cs typeface="Times New Roman"/>
              </a:rPr>
              <a:t> </a:t>
            </a:r>
            <a:r>
              <a:rPr sz="1000" b="1" spc="-10" dirty="0" err="1">
                <a:latin typeface="Times New Roman"/>
                <a:cs typeface="Times New Roman"/>
              </a:rPr>
              <a:t>город</a:t>
            </a:r>
            <a:r>
              <a:rPr sz="1000" b="1" spc="-10" dirty="0">
                <a:latin typeface="Times New Roman"/>
                <a:cs typeface="Times New Roman"/>
              </a:rPr>
              <a:t> Первомайск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3" name="object 48"/>
          <p:cNvSpPr txBox="1"/>
          <p:nvPr/>
        </p:nvSpPr>
        <p:spPr>
          <a:xfrm>
            <a:off x="2592704" y="3147517"/>
            <a:ext cx="1003650" cy="4757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lang="ru-RU" sz="1000" b="1" spc="-10" dirty="0">
                <a:latin typeface="Times New Roman"/>
                <a:cs typeface="Times New Roman"/>
              </a:rPr>
              <a:t>Вачский </a:t>
            </a:r>
            <a:r>
              <a:rPr lang="ru-RU" sz="1000" b="1" spc="-10" dirty="0" err="1">
                <a:latin typeface="Times New Roman"/>
                <a:cs typeface="Times New Roman"/>
              </a:rPr>
              <a:t>му</a:t>
            </a:r>
            <a:r>
              <a:rPr sz="1000" b="1" spc="-10" dirty="0" err="1">
                <a:latin typeface="Times New Roman"/>
                <a:cs typeface="Times New Roman"/>
              </a:rPr>
              <a:t>ниципальный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lang="ru-RU" sz="1000" b="1" spc="-10" dirty="0">
                <a:latin typeface="Times New Roman"/>
                <a:cs typeface="Times New Roman"/>
              </a:rPr>
              <a:t>округ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4" name="object 49"/>
          <p:cNvSpPr txBox="1"/>
          <p:nvPr/>
        </p:nvSpPr>
        <p:spPr>
          <a:xfrm>
            <a:off x="3914902" y="3135883"/>
            <a:ext cx="991869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5"/>
              </a:spcBef>
            </a:pPr>
            <a:r>
              <a:rPr lang="ru-RU" sz="1000" b="1" spc="-10" dirty="0">
                <a:latin typeface="Times New Roman"/>
                <a:cs typeface="Times New Roman"/>
              </a:rPr>
              <a:t>Вадский </a:t>
            </a:r>
            <a:r>
              <a:rPr sz="1000" b="1" spc="-10" dirty="0" err="1">
                <a:latin typeface="Times New Roman"/>
                <a:cs typeface="Times New Roman"/>
              </a:rPr>
              <a:t>муниципальный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lang="ru-RU" sz="1000" b="1" spc="-10" dirty="0">
                <a:latin typeface="Times New Roman"/>
                <a:cs typeface="Times New Roman"/>
              </a:rPr>
              <a:t>округ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5" name="object 50"/>
          <p:cNvSpPr txBox="1"/>
          <p:nvPr/>
        </p:nvSpPr>
        <p:spPr>
          <a:xfrm>
            <a:off x="5150611" y="3138677"/>
            <a:ext cx="991869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1000" b="1" spc="-10" dirty="0">
                <a:latin typeface="Times New Roman"/>
                <a:cs typeface="Times New Roman"/>
              </a:rPr>
              <a:t>Сосновский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spc="-10" dirty="0" err="1">
                <a:latin typeface="Times New Roman"/>
                <a:cs typeface="Times New Roman"/>
              </a:rPr>
              <a:t>муниципальный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lang="ru-RU" sz="1000" b="1" spc="-10" dirty="0">
                <a:latin typeface="Times New Roman"/>
                <a:cs typeface="Times New Roman"/>
              </a:rPr>
              <a:t>округ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6" name="object 51"/>
          <p:cNvSpPr txBox="1"/>
          <p:nvPr/>
        </p:nvSpPr>
        <p:spPr>
          <a:xfrm>
            <a:off x="6508750" y="3148964"/>
            <a:ext cx="991869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1000" b="1" spc="-10" dirty="0">
                <a:latin typeface="Times New Roman"/>
                <a:cs typeface="Times New Roman"/>
              </a:rPr>
              <a:t>Бутурлинский </a:t>
            </a:r>
            <a:r>
              <a:rPr sz="1000" b="1" spc="-10" dirty="0" err="1">
                <a:latin typeface="Times New Roman"/>
                <a:cs typeface="Times New Roman"/>
              </a:rPr>
              <a:t>муниципальный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lang="ru-RU" sz="1000" b="1" spc="-10" dirty="0">
                <a:latin typeface="Times New Roman"/>
                <a:cs typeface="Times New Roman"/>
              </a:rPr>
              <a:t>округ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7" name="object 52"/>
          <p:cNvSpPr txBox="1"/>
          <p:nvPr/>
        </p:nvSpPr>
        <p:spPr>
          <a:xfrm>
            <a:off x="1406334" y="5704128"/>
            <a:ext cx="1087501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4610" algn="ctr">
              <a:lnSpc>
                <a:spcPct val="100000"/>
              </a:lnSpc>
              <a:spcBef>
                <a:spcPts val="105"/>
              </a:spcBef>
            </a:pPr>
            <a:r>
              <a:rPr lang="ru-RU" sz="1000" b="1" spc="-10" dirty="0">
                <a:latin typeface="Times New Roman"/>
                <a:cs typeface="Times New Roman"/>
              </a:rPr>
              <a:t>Муниципальный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округ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город Первомайск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8" name="object 53"/>
          <p:cNvSpPr txBox="1"/>
          <p:nvPr/>
        </p:nvSpPr>
        <p:spPr>
          <a:xfrm>
            <a:off x="2705480" y="5726074"/>
            <a:ext cx="1078737" cy="4757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lang="ru-RU" sz="1000" b="1" spc="-10" dirty="0">
                <a:latin typeface="Times New Roman"/>
                <a:cs typeface="Times New Roman"/>
              </a:rPr>
              <a:t>Вачский м</a:t>
            </a:r>
            <a:r>
              <a:rPr sz="1000" b="1" spc="-10" dirty="0" err="1">
                <a:latin typeface="Times New Roman"/>
                <a:cs typeface="Times New Roman"/>
              </a:rPr>
              <a:t>униципальный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lang="ru-RU" sz="1000" b="1" spc="-10" dirty="0">
                <a:latin typeface="Times New Roman"/>
                <a:cs typeface="Times New Roman"/>
              </a:rPr>
              <a:t>округ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9" name="object 54"/>
          <p:cNvSpPr txBox="1"/>
          <p:nvPr/>
        </p:nvSpPr>
        <p:spPr>
          <a:xfrm>
            <a:off x="4027423" y="5714491"/>
            <a:ext cx="99250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5"/>
              </a:spcBef>
            </a:pPr>
            <a:r>
              <a:rPr lang="ru-RU" sz="1000" b="1" spc="-10" dirty="0">
                <a:latin typeface="Times New Roman"/>
                <a:cs typeface="Times New Roman"/>
              </a:rPr>
              <a:t>Вадский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spc="-10" dirty="0" err="1">
                <a:latin typeface="Times New Roman"/>
                <a:cs typeface="Times New Roman"/>
              </a:rPr>
              <a:t>муниципальный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lang="ru-RU" sz="1000" b="1" spc="-10" dirty="0">
                <a:latin typeface="Times New Roman"/>
                <a:cs typeface="Times New Roman"/>
              </a:rPr>
              <a:t>округ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50" name="object 55"/>
          <p:cNvSpPr txBox="1"/>
          <p:nvPr/>
        </p:nvSpPr>
        <p:spPr>
          <a:xfrm>
            <a:off x="5263134" y="5717235"/>
            <a:ext cx="991869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1000" b="1" spc="-10" dirty="0">
                <a:latin typeface="Times New Roman"/>
                <a:cs typeface="Times New Roman"/>
              </a:rPr>
              <a:t>Сосновский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spc="-10" dirty="0" err="1">
                <a:latin typeface="Times New Roman"/>
                <a:cs typeface="Times New Roman"/>
              </a:rPr>
              <a:t>муниципальный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lang="ru-RU" sz="1000" b="1" spc="-10" dirty="0">
                <a:latin typeface="Times New Roman"/>
                <a:cs typeface="Times New Roman"/>
              </a:rPr>
              <a:t>округ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51" name="object 56"/>
          <p:cNvSpPr txBox="1"/>
          <p:nvPr/>
        </p:nvSpPr>
        <p:spPr>
          <a:xfrm>
            <a:off x="6621271" y="5727598"/>
            <a:ext cx="991869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1000" b="1" spc="-10" dirty="0">
                <a:latin typeface="Times New Roman"/>
                <a:cs typeface="Times New Roman"/>
              </a:rPr>
              <a:t>Бутурлинский </a:t>
            </a:r>
            <a:r>
              <a:rPr sz="1000" b="1" spc="-10" dirty="0" err="1">
                <a:latin typeface="Times New Roman"/>
                <a:cs typeface="Times New Roman"/>
              </a:rPr>
              <a:t>муниципальный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lang="ru-RU" sz="1000" b="1" spc="-10" dirty="0">
                <a:latin typeface="Times New Roman"/>
                <a:cs typeface="Times New Roman"/>
              </a:rPr>
              <a:t>округ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52" name="object 57"/>
          <p:cNvSpPr txBox="1"/>
          <p:nvPr/>
        </p:nvSpPr>
        <p:spPr>
          <a:xfrm>
            <a:off x="1626870" y="1349501"/>
            <a:ext cx="55943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Times New Roman"/>
                <a:cs typeface="Times New Roman"/>
              </a:rPr>
              <a:t>1 </a:t>
            </a:r>
            <a:r>
              <a:rPr lang="ru-RU" sz="1400" b="1" spc="-10" dirty="0">
                <a:latin typeface="Times New Roman"/>
                <a:cs typeface="Times New Roman"/>
              </a:rPr>
              <a:t>309,5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53" name="object 58"/>
          <p:cNvSpPr txBox="1"/>
          <p:nvPr/>
        </p:nvSpPr>
        <p:spPr>
          <a:xfrm>
            <a:off x="2895092" y="1418031"/>
            <a:ext cx="55943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Times New Roman"/>
                <a:cs typeface="Times New Roman"/>
              </a:rPr>
              <a:t>1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292,7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54" name="object 59"/>
          <p:cNvSpPr txBox="1"/>
          <p:nvPr/>
        </p:nvSpPr>
        <p:spPr>
          <a:xfrm>
            <a:off x="4181094" y="1631950"/>
            <a:ext cx="3043555" cy="590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475"/>
              </a:lnSpc>
              <a:spcBef>
                <a:spcPts val="90"/>
              </a:spcBef>
            </a:pPr>
            <a:r>
              <a:rPr sz="1400" b="1" dirty="0">
                <a:latin typeface="Times New Roman"/>
                <a:cs typeface="Times New Roman"/>
              </a:rPr>
              <a:t>1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258,9</a:t>
            </a:r>
            <a:endParaRPr sz="1400" dirty="0">
              <a:latin typeface="Times New Roman"/>
              <a:cs typeface="Times New Roman"/>
            </a:endParaRPr>
          </a:p>
          <a:p>
            <a:pPr marL="1198245">
              <a:lnSpc>
                <a:spcPts val="1390"/>
              </a:lnSpc>
            </a:pPr>
            <a:r>
              <a:rPr sz="1400" b="1" dirty="0">
                <a:latin typeface="Times New Roman"/>
                <a:cs typeface="Times New Roman"/>
              </a:rPr>
              <a:t>1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257,6</a:t>
            </a:r>
            <a:endParaRPr sz="1400" dirty="0">
              <a:latin typeface="Times New Roman"/>
              <a:cs typeface="Times New Roman"/>
            </a:endParaRPr>
          </a:p>
          <a:p>
            <a:pPr marL="2496820">
              <a:lnSpc>
                <a:spcPts val="1590"/>
              </a:lnSpc>
            </a:pPr>
            <a:r>
              <a:rPr sz="1400" b="1" dirty="0">
                <a:latin typeface="Times New Roman"/>
                <a:cs typeface="Times New Roman"/>
              </a:rPr>
              <a:t>1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221,3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55" name="object 60"/>
          <p:cNvSpPr txBox="1"/>
          <p:nvPr/>
        </p:nvSpPr>
        <p:spPr>
          <a:xfrm>
            <a:off x="1670685" y="3958208"/>
            <a:ext cx="55880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Times New Roman"/>
                <a:cs typeface="Times New Roman"/>
              </a:rPr>
              <a:t>1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428,2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56" name="object 61"/>
          <p:cNvSpPr txBox="1"/>
          <p:nvPr/>
        </p:nvSpPr>
        <p:spPr>
          <a:xfrm>
            <a:off x="2938652" y="4026865"/>
            <a:ext cx="55880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Times New Roman"/>
                <a:cs typeface="Times New Roman"/>
              </a:rPr>
              <a:t>1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349,9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57" name="object 62"/>
          <p:cNvSpPr txBox="1"/>
          <p:nvPr/>
        </p:nvSpPr>
        <p:spPr>
          <a:xfrm>
            <a:off x="4224654" y="4240783"/>
            <a:ext cx="3043555" cy="5899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475"/>
              </a:lnSpc>
              <a:spcBef>
                <a:spcPts val="90"/>
              </a:spcBef>
            </a:pPr>
            <a:r>
              <a:rPr sz="1400" b="1" dirty="0">
                <a:latin typeface="Times New Roman"/>
                <a:cs typeface="Times New Roman"/>
              </a:rPr>
              <a:t>1 </a:t>
            </a:r>
            <a:r>
              <a:rPr lang="ru-RU" sz="1400" b="1" spc="-10" dirty="0">
                <a:latin typeface="Times New Roman"/>
                <a:cs typeface="Times New Roman"/>
              </a:rPr>
              <a:t>353,8</a:t>
            </a:r>
            <a:endParaRPr sz="1400" dirty="0">
              <a:latin typeface="Times New Roman"/>
              <a:cs typeface="Times New Roman"/>
            </a:endParaRPr>
          </a:p>
          <a:p>
            <a:pPr marL="1198245">
              <a:lnSpc>
                <a:spcPts val="1385"/>
              </a:lnSpc>
            </a:pPr>
            <a:r>
              <a:rPr sz="1400" b="1" dirty="0">
                <a:latin typeface="Times New Roman"/>
                <a:cs typeface="Times New Roman"/>
              </a:rPr>
              <a:t>1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292,7</a:t>
            </a:r>
            <a:endParaRPr sz="1400" dirty="0">
              <a:latin typeface="Times New Roman"/>
              <a:cs typeface="Times New Roman"/>
            </a:endParaRPr>
          </a:p>
          <a:p>
            <a:pPr marL="2496820">
              <a:lnSpc>
                <a:spcPts val="1590"/>
              </a:lnSpc>
            </a:pPr>
            <a:r>
              <a:rPr sz="1400" b="1" dirty="0">
                <a:latin typeface="Times New Roman"/>
                <a:cs typeface="Times New Roman"/>
              </a:rPr>
              <a:t>1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279,5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158" name="object 6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23733" y="3093720"/>
            <a:ext cx="6375184" cy="50545"/>
          </a:xfrm>
          <a:prstGeom prst="rect">
            <a:avLst/>
          </a:prstGeom>
        </p:spPr>
      </p:pic>
      <p:pic>
        <p:nvPicPr>
          <p:cNvPr id="159" name="object 6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34757" y="5681471"/>
            <a:ext cx="6375184" cy="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2996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4036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AutoShape 13" descr="https://d-a.d-cd.net/eda9412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AutoShape 15" descr="https://d-a.d-cd.net/eda9412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4049" name="AutoShape 17" descr="https://d-a.d-cd.net/eda9412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43112192"/>
              </p:ext>
            </p:extLst>
          </p:nvPr>
        </p:nvGraphicFramePr>
        <p:xfrm>
          <a:off x="307975" y="548680"/>
          <a:ext cx="8080449" cy="502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99289" y="5531606"/>
            <a:ext cx="3526350" cy="646331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Up">
              <a:avLst/>
            </a:prstTxWarp>
            <a:spAutoFit/>
          </a:bodyPr>
          <a:lstStyle>
            <a:defPPr>
              <a:defRPr lang="ru-RU"/>
            </a:defPPr>
            <a:lvl1pPr marL="0" indent="0" algn="ctr">
              <a:defRPr sz="1600" b="1">
                <a:solidFill>
                  <a:srgbClr val="FFFF00"/>
                </a:solidFill>
                <a:latin typeface="+mn-lt"/>
                <a:cs typeface="+mn-cs"/>
              </a:defRPr>
            </a:lvl1pPr>
            <a:lvl2pPr indent="0">
              <a:defRPr sz="1100">
                <a:latin typeface="+mn-lt"/>
                <a:cs typeface="+mn-cs"/>
              </a:defRPr>
            </a:lvl2pPr>
            <a:lvl3pPr indent="0">
              <a:defRPr sz="1100">
                <a:latin typeface="+mn-lt"/>
                <a:cs typeface="+mn-cs"/>
              </a:defRPr>
            </a:lvl3pPr>
            <a:lvl4pPr indent="0">
              <a:defRPr sz="1100">
                <a:latin typeface="+mn-lt"/>
                <a:cs typeface="+mn-cs"/>
              </a:defRPr>
            </a:lvl4pPr>
            <a:lvl5pPr indent="0">
              <a:defRPr sz="1100">
                <a:latin typeface="+mn-lt"/>
                <a:cs typeface="+mn-cs"/>
              </a:defRPr>
            </a:lvl5pPr>
            <a:lvl6pPr indent="0">
              <a:defRPr sz="1100">
                <a:latin typeface="+mn-lt"/>
                <a:cs typeface="+mn-cs"/>
              </a:defRPr>
            </a:lvl6pPr>
            <a:lvl7pPr indent="0">
              <a:defRPr sz="1100">
                <a:latin typeface="+mn-lt"/>
                <a:cs typeface="+mn-cs"/>
              </a:defRPr>
            </a:lvl7pPr>
            <a:lvl8pPr indent="0">
              <a:defRPr sz="1100">
                <a:latin typeface="+mn-lt"/>
                <a:cs typeface="+mn-cs"/>
              </a:defRPr>
            </a:lvl8pPr>
            <a:lvl9pPr indent="0">
              <a:defRPr sz="1100">
                <a:latin typeface="+mn-lt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Доходы на душу населения,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тыс.рублей</a:t>
            </a:r>
            <a:r>
              <a:rPr lang="ru-RU" dirty="0">
                <a:solidFill>
                  <a:schemeClr val="tx1"/>
                </a:solidFill>
              </a:rPr>
              <a:t> на 1 жителя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6945" y="-99392"/>
            <a:ext cx="8176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3000" dirty="0">
                <a:solidFill>
                  <a:srgbClr val="002060"/>
                </a:solidFill>
              </a:rPr>
              <a:t>Доходы бюджета </a:t>
            </a:r>
            <a:r>
              <a:rPr lang="ru-RU" sz="3000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sz="3000" dirty="0">
                <a:solidFill>
                  <a:srgbClr val="002060"/>
                </a:solidFill>
              </a:rPr>
              <a:t>округа, млн.рублей</a:t>
            </a:r>
          </a:p>
        </p:txBody>
      </p:sp>
      <p:pic>
        <p:nvPicPr>
          <p:cNvPr id="28676" name="Picture 4" descr="https://a3rff.com/postimage/63674426176960045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603" b="89770" l="1200" r="99900">
                        <a14:foregroundMark x1="28400" y1="21921" x2="28700" y2="25052"/>
                        <a14:foregroundMark x1="71200" y1="21921" x2="71400" y2="25678"/>
                        <a14:foregroundMark x1="59900" y1="23173" x2="59800" y2="25678"/>
                        <a14:backgroundMark x1="62300" y1="39457" x2="62400" y2="42171"/>
                        <a14:backgroundMark x1="80900" y1="26722" x2="81900" y2="26722"/>
                        <a14:backgroundMark x1="91600" y1="28184" x2="91600" y2="28184"/>
                        <a14:backgroundMark x1="47700" y1="58664" x2="47500" y2="59916"/>
                        <a14:backgroundMark x1="50000" y1="40501" x2="50000" y2="40501"/>
                        <a14:backgroundMark x1="38900" y1="38622" x2="38900" y2="38622"/>
                        <a14:backgroundMark x1="39100" y1="54489" x2="39100" y2="54489"/>
                        <a14:backgroundMark x1="44300" y1="51566" x2="44300" y2="51566"/>
                        <a14:backgroundMark x1="35800" y1="60752" x2="35800" y2="60752"/>
                        <a14:backgroundMark x1="27000" y1="68058" x2="27300" y2="71190"/>
                        <a14:backgroundMark x1="27000" y1="75365" x2="27400" y2="78079"/>
                        <a14:backgroundMark x1="18300" y1="73069" x2="18300" y2="83090"/>
                        <a14:backgroundMark x1="14600" y1="61795" x2="15200" y2="69102"/>
                        <a14:backgroundMark x1="24000" y1="54489" x2="24000" y2="54489"/>
                        <a14:backgroundMark x1="19400" y1="26722" x2="20400" y2="27349"/>
                        <a14:backgroundMark x1="16500" y1="30480" x2="16500" y2="30480"/>
                        <a14:backgroundMark x1="8400" y1="28184" x2="8400" y2="28184"/>
                        <a14:backgroundMark x1="29100" y1="28392" x2="29100" y2="28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88" y="5445224"/>
            <a:ext cx="3453951" cy="165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364664" y="4078185"/>
            <a:ext cx="6592491" cy="1667027"/>
            <a:chOff x="1667036" y="4133133"/>
            <a:chExt cx="6592491" cy="1667027"/>
          </a:xfrm>
        </p:grpSpPr>
        <p:grpSp>
          <p:nvGrpSpPr>
            <p:cNvPr id="51" name="Group 4"/>
            <p:cNvGrpSpPr>
              <a:grpSpLocks/>
            </p:cNvGrpSpPr>
            <p:nvPr/>
          </p:nvGrpSpPr>
          <p:grpSpPr bwMode="auto">
            <a:xfrm>
              <a:off x="1667036" y="4706312"/>
              <a:ext cx="1095239" cy="1093848"/>
              <a:chOff x="1610" y="1344"/>
              <a:chExt cx="2041" cy="2223"/>
            </a:xfrm>
          </p:grpSpPr>
          <p:sp>
            <p:nvSpPr>
              <p:cNvPr id="89" name="Oval 5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Oval 6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Oval 7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Oval 8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79216"/>
                      <a:invGamma/>
                    </a:schemeClr>
                  </a:gs>
                  <a:gs pos="100000">
                    <a:schemeClr val="bg2"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Oval 9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>
                      <a:alpha val="3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2" name="Group 4"/>
            <p:cNvGrpSpPr>
              <a:grpSpLocks/>
            </p:cNvGrpSpPr>
            <p:nvPr/>
          </p:nvGrpSpPr>
          <p:grpSpPr bwMode="auto">
            <a:xfrm>
              <a:off x="7164288" y="4687187"/>
              <a:ext cx="1095239" cy="1093848"/>
              <a:chOff x="1610" y="1344"/>
              <a:chExt cx="2041" cy="2223"/>
            </a:xfrm>
          </p:grpSpPr>
          <p:sp>
            <p:nvSpPr>
              <p:cNvPr id="84" name="Oval 5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Oval 6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Oval 7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Oval 8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79216"/>
                      <a:invGamma/>
                    </a:schemeClr>
                  </a:gs>
                  <a:gs pos="100000">
                    <a:schemeClr val="bg2"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Oval 9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>
                      <a:alpha val="3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3" name="Group 4"/>
            <p:cNvGrpSpPr>
              <a:grpSpLocks/>
            </p:cNvGrpSpPr>
            <p:nvPr/>
          </p:nvGrpSpPr>
          <p:grpSpPr bwMode="auto">
            <a:xfrm>
              <a:off x="5916975" y="4267461"/>
              <a:ext cx="1095239" cy="1093848"/>
              <a:chOff x="1610" y="1344"/>
              <a:chExt cx="2041" cy="2223"/>
            </a:xfrm>
          </p:grpSpPr>
          <p:sp>
            <p:nvSpPr>
              <p:cNvPr id="79" name="Oval 5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Oval 6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Oval 7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Oval 8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79216"/>
                      <a:invGamma/>
                    </a:schemeClr>
                  </a:gs>
                  <a:gs pos="100000">
                    <a:schemeClr val="bg2"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Oval 9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>
                      <a:alpha val="3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7" name="Group 4"/>
            <p:cNvGrpSpPr>
              <a:grpSpLocks/>
            </p:cNvGrpSpPr>
            <p:nvPr/>
          </p:nvGrpSpPr>
          <p:grpSpPr bwMode="auto">
            <a:xfrm>
              <a:off x="2977639" y="4272382"/>
              <a:ext cx="1095239" cy="1093848"/>
              <a:chOff x="1610" y="1344"/>
              <a:chExt cx="2041" cy="2223"/>
            </a:xfrm>
          </p:grpSpPr>
          <p:sp>
            <p:nvSpPr>
              <p:cNvPr id="74" name="Oval 5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Oval 6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Oval 7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Oval 8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79216"/>
                      <a:invGamma/>
                    </a:schemeClr>
                  </a:gs>
                  <a:gs pos="100000">
                    <a:schemeClr val="bg2"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Oval 9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>
                      <a:alpha val="3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3" name="Group 4"/>
            <p:cNvGrpSpPr>
              <a:grpSpLocks/>
            </p:cNvGrpSpPr>
            <p:nvPr/>
          </p:nvGrpSpPr>
          <p:grpSpPr bwMode="auto">
            <a:xfrm>
              <a:off x="4477990" y="4133133"/>
              <a:ext cx="1130656" cy="1050547"/>
              <a:chOff x="1701" y="1344"/>
              <a:chExt cx="2107" cy="2135"/>
            </a:xfrm>
          </p:grpSpPr>
          <p:sp>
            <p:nvSpPr>
              <p:cNvPr id="69" name="Oval 5"/>
              <p:cNvSpPr>
                <a:spLocks noChangeArrowheads="1"/>
              </p:cNvSpPr>
              <p:nvPr/>
            </p:nvSpPr>
            <p:spPr bwMode="gray">
              <a:xfrm>
                <a:off x="1767" y="2616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Oval 6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Oval 7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Oval 8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79216"/>
                      <a:invGamma/>
                    </a:schemeClr>
                  </a:gs>
                  <a:gs pos="100000">
                    <a:schemeClr val="bg2"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>
                      <a:alpha val="3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1862635" y="4930614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71,13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63043" y="450252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63,05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624756" y="4379265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62,76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112574" y="451359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65,64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359887" y="4897334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68,84</a:t>
              </a:r>
            </a:p>
          </p:txBody>
        </p:sp>
      </p:grpSp>
      <p:sp>
        <p:nvSpPr>
          <p:cNvPr id="32" name="原创设计师QQ598969553        _10"/>
          <p:cNvSpPr/>
          <p:nvPr>
            <p:custDataLst>
              <p:tags r:id="rId1"/>
            </p:custDataLst>
          </p:nvPr>
        </p:nvSpPr>
        <p:spPr>
          <a:xfrm>
            <a:off x="2445625" y="6673723"/>
            <a:ext cx="110151" cy="8964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33" name="原创设计师QQ598969553        _12"/>
          <p:cNvSpPr/>
          <p:nvPr>
            <p:custDataLst>
              <p:tags r:id="rId2"/>
            </p:custDataLst>
          </p:nvPr>
        </p:nvSpPr>
        <p:spPr>
          <a:xfrm>
            <a:off x="1027267" y="5808328"/>
            <a:ext cx="304373" cy="3149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34" name="原创设计师QQ598969553        _14"/>
          <p:cNvSpPr/>
          <p:nvPr>
            <p:custDataLst>
              <p:tags r:id="rId3"/>
            </p:custDataLst>
          </p:nvPr>
        </p:nvSpPr>
        <p:spPr>
          <a:xfrm>
            <a:off x="6977450" y="4212513"/>
            <a:ext cx="235415" cy="19382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35" name="原创设计师QQ598969553        _15"/>
          <p:cNvSpPr/>
          <p:nvPr>
            <p:custDataLst>
              <p:tags r:id="rId4"/>
            </p:custDataLst>
          </p:nvPr>
        </p:nvSpPr>
        <p:spPr>
          <a:xfrm>
            <a:off x="1077060" y="4229602"/>
            <a:ext cx="287604" cy="23405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36" name="原创设计师QQ598969553        _16"/>
          <p:cNvSpPr/>
          <p:nvPr>
            <p:custDataLst>
              <p:tags r:id="rId5"/>
            </p:custDataLst>
          </p:nvPr>
        </p:nvSpPr>
        <p:spPr>
          <a:xfrm>
            <a:off x="7308304" y="6463688"/>
            <a:ext cx="191275" cy="155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37" name="原创设计师QQ598969553        _17"/>
          <p:cNvSpPr/>
          <p:nvPr>
            <p:custDataLst>
              <p:tags r:id="rId6"/>
            </p:custDataLst>
          </p:nvPr>
        </p:nvSpPr>
        <p:spPr>
          <a:xfrm>
            <a:off x="8028384" y="5911321"/>
            <a:ext cx="294269" cy="24227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38" name="原创设计师QQ598969553        _18"/>
          <p:cNvSpPr/>
          <p:nvPr>
            <p:custDataLst>
              <p:tags r:id="rId7"/>
            </p:custDataLst>
          </p:nvPr>
        </p:nvSpPr>
        <p:spPr>
          <a:xfrm>
            <a:off x="8055215" y="4324317"/>
            <a:ext cx="264842" cy="2180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44" name="原创设计师QQ598969553        _19"/>
          <p:cNvSpPr/>
          <p:nvPr>
            <p:custDataLst>
              <p:tags r:id="rId8"/>
            </p:custDataLst>
          </p:nvPr>
        </p:nvSpPr>
        <p:spPr>
          <a:xfrm>
            <a:off x="2224488" y="4231212"/>
            <a:ext cx="235415" cy="19382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45" name="原创设计师QQ598969553        _21"/>
          <p:cNvSpPr/>
          <p:nvPr>
            <p:custDataLst>
              <p:tags r:id="rId9"/>
            </p:custDataLst>
          </p:nvPr>
        </p:nvSpPr>
        <p:spPr>
          <a:xfrm>
            <a:off x="8580103" y="4885544"/>
            <a:ext cx="88281" cy="7268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46" name="原创设计师QQ598969553        _22"/>
          <p:cNvSpPr/>
          <p:nvPr>
            <p:custDataLst>
              <p:tags r:id="rId10"/>
            </p:custDataLst>
          </p:nvPr>
        </p:nvSpPr>
        <p:spPr>
          <a:xfrm>
            <a:off x="1616339" y="6530881"/>
            <a:ext cx="147134" cy="12114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47" name="原创设计师QQ598969553        _23"/>
          <p:cNvSpPr/>
          <p:nvPr>
            <p:custDataLst>
              <p:tags r:id="rId11"/>
            </p:custDataLst>
          </p:nvPr>
        </p:nvSpPr>
        <p:spPr>
          <a:xfrm>
            <a:off x="8630824" y="5426124"/>
            <a:ext cx="117708" cy="969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48" name="原创设计师QQ598969553        _24"/>
          <p:cNvSpPr/>
          <p:nvPr>
            <p:custDataLst>
              <p:tags r:id="rId12"/>
            </p:custDataLst>
          </p:nvPr>
        </p:nvSpPr>
        <p:spPr>
          <a:xfrm>
            <a:off x="5407816" y="4077072"/>
            <a:ext cx="205988" cy="16959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49" name="原创设计师QQ598969553        _20"/>
          <p:cNvSpPr/>
          <p:nvPr>
            <p:custDataLst>
              <p:tags r:id="rId13"/>
            </p:custDataLst>
          </p:nvPr>
        </p:nvSpPr>
        <p:spPr>
          <a:xfrm>
            <a:off x="762199" y="4895067"/>
            <a:ext cx="164115" cy="13512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50" name="原创设计师QQ598969553        _20"/>
          <p:cNvSpPr/>
          <p:nvPr>
            <p:custDataLst>
              <p:tags r:id="rId14"/>
            </p:custDataLst>
          </p:nvPr>
        </p:nvSpPr>
        <p:spPr>
          <a:xfrm>
            <a:off x="7204636" y="5845040"/>
            <a:ext cx="164115" cy="13512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94" name="原创设计师QQ598969553        _16"/>
          <p:cNvSpPr/>
          <p:nvPr>
            <p:custDataLst>
              <p:tags r:id="rId15"/>
            </p:custDataLst>
          </p:nvPr>
        </p:nvSpPr>
        <p:spPr>
          <a:xfrm>
            <a:off x="2201173" y="5865626"/>
            <a:ext cx="191275" cy="155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95" name="原创设计师QQ598969553        _24"/>
          <p:cNvSpPr/>
          <p:nvPr>
            <p:custDataLst>
              <p:tags r:id="rId16"/>
            </p:custDataLst>
          </p:nvPr>
        </p:nvSpPr>
        <p:spPr>
          <a:xfrm>
            <a:off x="3770506" y="4051492"/>
            <a:ext cx="205988" cy="16959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44761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7504" y="1342552"/>
            <a:ext cx="4307194" cy="4773341"/>
            <a:chOff x="4750845" y="941108"/>
            <a:chExt cx="4307194" cy="477334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845" y="941108"/>
              <a:ext cx="4307194" cy="4773341"/>
            </a:xfrm>
            <a:prstGeom prst="rect">
              <a:avLst/>
            </a:prstGeom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6012160" y="4941168"/>
              <a:ext cx="792088" cy="155796"/>
            </a:xfrm>
            <a:prstGeom prst="roundRect">
              <a:avLst/>
            </a:prstGeom>
            <a:noFill/>
            <a:ln w="28575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452303" y="939199"/>
            <a:ext cx="4572000" cy="55861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6088" algn="just" hangingPunct="0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Муниципальный округ город Первомайск Нижегородской области образован в соответствии с Законом Нижегородской области от 03.07.2012 № 82-З «О преобразовании муниципальных образований Первомайского муниципального района Нижегородской области», путем объединения поселений Первомайского района, образованного в 1929 году. Он расположен в южной части Нижегородской области, административным центром является г. Первомайск. Связь с областным центром осуществляется по железной дороге Нижний Новгород – Первомайск и автомагистралью Нижний Новгород – Первомайск. Первомайск – самый южный город области. Первомайск как город существует с 18 апреля 1951 года. В этот день Президиум Верховного Совета РСФСР своим указом преобразовал рабочий поселок Ташино в город Первомайск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Овал 8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5"/>
            <a:ext cx="579316" cy="7623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315" y="69339"/>
            <a:ext cx="85646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Характеристика муниципального округа</a:t>
            </a:r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010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13" descr="https://d-a.d-cd.net/eda9412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15" descr="https://d-a.d-cd.net/eda9412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17" descr="https://d-a.d-cd.net/eda9412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84973328"/>
              </p:ext>
            </p:extLst>
          </p:nvPr>
        </p:nvGraphicFramePr>
        <p:xfrm>
          <a:off x="266542" y="749679"/>
          <a:ext cx="82552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95165" y="-106943"/>
            <a:ext cx="8176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Расходы бюджета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округа, млн.рублей</a:t>
            </a:r>
          </a:p>
        </p:txBody>
      </p:sp>
      <p:sp>
        <p:nvSpPr>
          <p:cNvPr id="77" name="原创设计师QQ598969553        _16"/>
          <p:cNvSpPr/>
          <p:nvPr>
            <p:custDataLst>
              <p:tags r:id="rId1"/>
            </p:custDataLst>
          </p:nvPr>
        </p:nvSpPr>
        <p:spPr>
          <a:xfrm>
            <a:off x="2201173" y="5674578"/>
            <a:ext cx="191275" cy="155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364664" y="3840163"/>
            <a:ext cx="6592491" cy="1667027"/>
            <a:chOff x="1667036" y="4133133"/>
            <a:chExt cx="6592491" cy="1667027"/>
          </a:xfrm>
        </p:grpSpPr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1667036" y="4706312"/>
              <a:ext cx="1095239" cy="1093848"/>
              <a:chOff x="1610" y="1344"/>
              <a:chExt cx="2041" cy="2223"/>
            </a:xfrm>
          </p:grpSpPr>
          <p:sp>
            <p:nvSpPr>
              <p:cNvPr id="28" name="Oval 5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Oval 6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Oval 7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Oval 8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79216"/>
                      <a:invGamma/>
                    </a:schemeClr>
                  </a:gs>
                  <a:gs pos="100000">
                    <a:schemeClr val="bg2"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Oval 9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>
                      <a:alpha val="3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" name="Group 4"/>
            <p:cNvGrpSpPr>
              <a:grpSpLocks/>
            </p:cNvGrpSpPr>
            <p:nvPr/>
          </p:nvGrpSpPr>
          <p:grpSpPr bwMode="auto">
            <a:xfrm>
              <a:off x="7164288" y="4687187"/>
              <a:ext cx="1095239" cy="1093848"/>
              <a:chOff x="1610" y="1344"/>
              <a:chExt cx="2041" cy="2223"/>
            </a:xfrm>
          </p:grpSpPr>
          <p:sp>
            <p:nvSpPr>
              <p:cNvPr id="34" name="Oval 5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Oval 6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Oval 7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Oval 8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79216"/>
                      <a:invGamma/>
                    </a:schemeClr>
                  </a:gs>
                  <a:gs pos="100000">
                    <a:schemeClr val="bg2"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Oval 9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>
                      <a:alpha val="3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"/>
            <p:cNvGrpSpPr>
              <a:grpSpLocks/>
            </p:cNvGrpSpPr>
            <p:nvPr/>
          </p:nvGrpSpPr>
          <p:grpSpPr bwMode="auto">
            <a:xfrm>
              <a:off x="5916975" y="4267461"/>
              <a:ext cx="1095239" cy="1093848"/>
              <a:chOff x="1610" y="1344"/>
              <a:chExt cx="2041" cy="2223"/>
            </a:xfrm>
          </p:grpSpPr>
          <p:sp>
            <p:nvSpPr>
              <p:cNvPr id="40" name="Oval 5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Oval 6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7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Oval 8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79216"/>
                      <a:invGamma/>
                    </a:schemeClr>
                  </a:gs>
                  <a:gs pos="100000">
                    <a:schemeClr val="bg2"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9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>
                      <a:alpha val="3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" name="Group 4"/>
            <p:cNvGrpSpPr>
              <a:grpSpLocks/>
            </p:cNvGrpSpPr>
            <p:nvPr/>
          </p:nvGrpSpPr>
          <p:grpSpPr bwMode="auto">
            <a:xfrm>
              <a:off x="2977639" y="4272382"/>
              <a:ext cx="1095239" cy="1093848"/>
              <a:chOff x="1610" y="1344"/>
              <a:chExt cx="2041" cy="2223"/>
            </a:xfrm>
          </p:grpSpPr>
          <p:sp>
            <p:nvSpPr>
              <p:cNvPr id="46" name="Oval 5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6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7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Oval 8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79216"/>
                      <a:invGamma/>
                    </a:schemeClr>
                  </a:gs>
                  <a:gs pos="100000">
                    <a:schemeClr val="bg2"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9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>
                      <a:alpha val="3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" name="Group 4"/>
            <p:cNvGrpSpPr>
              <a:grpSpLocks/>
            </p:cNvGrpSpPr>
            <p:nvPr/>
          </p:nvGrpSpPr>
          <p:grpSpPr bwMode="auto">
            <a:xfrm>
              <a:off x="4477990" y="4133133"/>
              <a:ext cx="1130656" cy="1050547"/>
              <a:chOff x="1701" y="1344"/>
              <a:chExt cx="2107" cy="2135"/>
            </a:xfrm>
          </p:grpSpPr>
          <p:sp>
            <p:nvSpPr>
              <p:cNvPr id="52" name="Oval 5"/>
              <p:cNvSpPr>
                <a:spLocks noChangeArrowheads="1"/>
              </p:cNvSpPr>
              <p:nvPr/>
            </p:nvSpPr>
            <p:spPr bwMode="gray">
              <a:xfrm>
                <a:off x="1767" y="2616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Oval 6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7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Oval 8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79216"/>
                      <a:invGamma/>
                    </a:schemeClr>
                  </a:gs>
                  <a:gs pos="100000">
                    <a:schemeClr val="bg2"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9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>
                      <a:alpha val="3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1862635" y="4930614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69,48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163043" y="450252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68,78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24756" y="4379265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67,29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12574" y="451359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66,26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359887" y="4897334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68,90</a:t>
              </a:r>
            </a:p>
          </p:txBody>
        </p:sp>
      </p:grpSp>
      <p:sp>
        <p:nvSpPr>
          <p:cNvPr id="63" name="原创设计师QQ598969553        _10"/>
          <p:cNvSpPr/>
          <p:nvPr>
            <p:custDataLst>
              <p:tags r:id="rId2"/>
            </p:custDataLst>
          </p:nvPr>
        </p:nvSpPr>
        <p:spPr>
          <a:xfrm>
            <a:off x="2445625" y="6435701"/>
            <a:ext cx="110151" cy="8964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64" name="原创设计师QQ598969553        _12"/>
          <p:cNvSpPr/>
          <p:nvPr>
            <p:custDataLst>
              <p:tags r:id="rId3"/>
            </p:custDataLst>
          </p:nvPr>
        </p:nvSpPr>
        <p:spPr>
          <a:xfrm>
            <a:off x="1027267" y="5570306"/>
            <a:ext cx="304373" cy="3149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66" name="原创设计师QQ598969553        _14"/>
          <p:cNvSpPr/>
          <p:nvPr>
            <p:custDataLst>
              <p:tags r:id="rId4"/>
            </p:custDataLst>
          </p:nvPr>
        </p:nvSpPr>
        <p:spPr>
          <a:xfrm>
            <a:off x="6977450" y="3974491"/>
            <a:ext cx="235415" cy="19382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67" name="原创设计师QQ598969553        _15"/>
          <p:cNvSpPr/>
          <p:nvPr>
            <p:custDataLst>
              <p:tags r:id="rId5"/>
            </p:custDataLst>
          </p:nvPr>
        </p:nvSpPr>
        <p:spPr>
          <a:xfrm>
            <a:off x="1077060" y="3991580"/>
            <a:ext cx="287604" cy="23405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68" name="原创设计师QQ598969553        _16"/>
          <p:cNvSpPr/>
          <p:nvPr>
            <p:custDataLst>
              <p:tags r:id="rId6"/>
            </p:custDataLst>
          </p:nvPr>
        </p:nvSpPr>
        <p:spPr>
          <a:xfrm>
            <a:off x="7308304" y="6225666"/>
            <a:ext cx="191275" cy="155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69" name="原创设计师QQ598969553        _17"/>
          <p:cNvSpPr/>
          <p:nvPr>
            <p:custDataLst>
              <p:tags r:id="rId7"/>
            </p:custDataLst>
          </p:nvPr>
        </p:nvSpPr>
        <p:spPr>
          <a:xfrm>
            <a:off x="8028384" y="5673299"/>
            <a:ext cx="294269" cy="24227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70" name="原创设计师QQ598969553        _18"/>
          <p:cNvSpPr/>
          <p:nvPr>
            <p:custDataLst>
              <p:tags r:id="rId8"/>
            </p:custDataLst>
          </p:nvPr>
        </p:nvSpPr>
        <p:spPr>
          <a:xfrm>
            <a:off x="8055215" y="4086295"/>
            <a:ext cx="264842" cy="2180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71" name="原创设计师QQ598969553        _19"/>
          <p:cNvSpPr/>
          <p:nvPr>
            <p:custDataLst>
              <p:tags r:id="rId9"/>
            </p:custDataLst>
          </p:nvPr>
        </p:nvSpPr>
        <p:spPr>
          <a:xfrm>
            <a:off x="2224488" y="3993190"/>
            <a:ext cx="235415" cy="19382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72" name="原创设计师QQ598969553        _21"/>
          <p:cNvSpPr/>
          <p:nvPr>
            <p:custDataLst>
              <p:tags r:id="rId10"/>
            </p:custDataLst>
          </p:nvPr>
        </p:nvSpPr>
        <p:spPr>
          <a:xfrm>
            <a:off x="8580103" y="4647522"/>
            <a:ext cx="88281" cy="7268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73" name="原创设计师QQ598969553        _22"/>
          <p:cNvSpPr/>
          <p:nvPr>
            <p:custDataLst>
              <p:tags r:id="rId11"/>
            </p:custDataLst>
          </p:nvPr>
        </p:nvSpPr>
        <p:spPr>
          <a:xfrm>
            <a:off x="1616339" y="6292859"/>
            <a:ext cx="147134" cy="12114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74" name="原创设计师QQ598969553        _23"/>
          <p:cNvSpPr/>
          <p:nvPr>
            <p:custDataLst>
              <p:tags r:id="rId12"/>
            </p:custDataLst>
          </p:nvPr>
        </p:nvSpPr>
        <p:spPr>
          <a:xfrm>
            <a:off x="8630824" y="5188102"/>
            <a:ext cx="117708" cy="969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75" name="原创设计师QQ598969553        _24"/>
          <p:cNvSpPr/>
          <p:nvPr>
            <p:custDataLst>
              <p:tags r:id="rId13"/>
            </p:custDataLst>
          </p:nvPr>
        </p:nvSpPr>
        <p:spPr>
          <a:xfrm>
            <a:off x="5407816" y="3839050"/>
            <a:ext cx="205988" cy="16959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76" name="原创设计师QQ598969553        _20"/>
          <p:cNvSpPr/>
          <p:nvPr>
            <p:custDataLst>
              <p:tags r:id="rId14"/>
            </p:custDataLst>
          </p:nvPr>
        </p:nvSpPr>
        <p:spPr>
          <a:xfrm>
            <a:off x="762199" y="4657045"/>
            <a:ext cx="164115" cy="13512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78" name="原创设计师QQ598969553        _20"/>
          <p:cNvSpPr/>
          <p:nvPr>
            <p:custDataLst>
              <p:tags r:id="rId15"/>
            </p:custDataLst>
          </p:nvPr>
        </p:nvSpPr>
        <p:spPr>
          <a:xfrm>
            <a:off x="7204636" y="5607018"/>
            <a:ext cx="164115" cy="13512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84" name="TextBox 9"/>
          <p:cNvSpPr txBox="1"/>
          <p:nvPr/>
        </p:nvSpPr>
        <p:spPr>
          <a:xfrm>
            <a:off x="3223691" y="5225573"/>
            <a:ext cx="3143011" cy="646331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Up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Расходы на душу населения,</a:t>
            </a:r>
          </a:p>
          <a:p>
            <a:pPr algn="ctr"/>
            <a:r>
              <a:rPr lang="ru-RU" sz="1600" b="1" dirty="0" smtClean="0"/>
              <a:t> </a:t>
            </a:r>
            <a:r>
              <a:rPr lang="ru-RU" sz="1600" b="1" dirty="0" err="1" smtClean="0"/>
              <a:t>тыс.рублей</a:t>
            </a:r>
            <a:r>
              <a:rPr lang="ru-RU" sz="1600" b="1" dirty="0" smtClean="0"/>
              <a:t> на 1 жителя</a:t>
            </a:r>
            <a:endParaRPr lang="ru-RU" sz="1600" b="1" dirty="0"/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62937" y1="9990" x2="63446" y2="6294"/>
                        <a14:foregroundMark x1="46345" y1="9790" x2="46345" y2="9790"/>
                        <a14:foregroundMark x1="46217" y1="8392" x2="46217" y2="8392"/>
                        <a14:foregroundMark x1="40687" y1="6294" x2="40687" y2="6294"/>
                        <a14:foregroundMark x1="83725" y1="18781" x2="83725" y2="18781"/>
                        <a14:foregroundMark x1="83980" y1="16683" x2="83980" y2="16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99" y="5397605"/>
            <a:ext cx="4252019" cy="148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原创设计师QQ598969553        _24"/>
          <p:cNvSpPr/>
          <p:nvPr>
            <p:custDataLst>
              <p:tags r:id="rId16"/>
            </p:custDataLst>
          </p:nvPr>
        </p:nvSpPr>
        <p:spPr>
          <a:xfrm>
            <a:off x="3770506" y="3842443"/>
            <a:ext cx="205988" cy="16959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550484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52326" y="-99392"/>
            <a:ext cx="893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Основные параметры бюджета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округа, млн. рублей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07504" y="702615"/>
            <a:ext cx="9265096" cy="6145894"/>
            <a:chOff x="107504" y="702615"/>
            <a:chExt cx="9265096" cy="6145894"/>
          </a:xfrm>
        </p:grpSpPr>
        <p:sp>
          <p:nvSpPr>
            <p:cNvPr id="24" name="TextBox 23"/>
            <p:cNvSpPr txBox="1"/>
            <p:nvPr/>
          </p:nvSpPr>
          <p:spPr>
            <a:xfrm>
              <a:off x="1037069" y="6286817"/>
              <a:ext cx="93006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2024 год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(факт)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13716" y="6202178"/>
              <a:ext cx="14847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2025 год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(первоначальный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бюджет)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15124" y="6331318"/>
              <a:ext cx="93006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2026 год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(прогноз)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05163" y="6309703"/>
              <a:ext cx="93006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2027 год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(прогноз)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71579" y="6286816"/>
              <a:ext cx="93006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2028 год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(прогноз)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29" name="Диаграмма 2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89955728"/>
                </p:ext>
              </p:extLst>
            </p:nvPr>
          </p:nvGraphicFramePr>
          <p:xfrm>
            <a:off x="107504" y="702615"/>
            <a:ext cx="8424000" cy="54726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4115124" y="803091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Доходы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31419" y="849600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Расходы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81562" y="745224"/>
              <a:ext cx="19910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Дефицит 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профицит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43000" y="4991427"/>
              <a:ext cx="914400" cy="3482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+27,9</a:t>
              </a:r>
              <a:endPara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2643175" y="5904265"/>
              <a:ext cx="914246" cy="36128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-94,6</a:t>
              </a:r>
              <a:endPara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130787" y="5751419"/>
              <a:ext cx="914400" cy="3482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-74,3</a:t>
              </a:r>
              <a:endPara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5627097" y="4941168"/>
              <a:ext cx="914400" cy="3482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-10,0</a:t>
              </a:r>
              <a:endPara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7169094" y="4807477"/>
              <a:ext cx="914400" cy="3482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-1,0</a:t>
              </a:r>
              <a:endPara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653665" y="889629"/>
              <a:ext cx="385185" cy="165477"/>
            </a:xfrm>
            <a:prstGeom prst="roundRect">
              <a:avLst/>
            </a:prstGeom>
            <a:solidFill>
              <a:srgbClr val="FFD243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5276867" y="916640"/>
              <a:ext cx="385185" cy="165477"/>
            </a:xfrm>
            <a:prstGeom prst="roundRect">
              <a:avLst/>
            </a:prstGeom>
            <a:gradFill>
              <a:gsLst>
                <a:gs pos="0">
                  <a:srgbClr val="F5801F"/>
                </a:gs>
                <a:gs pos="51000">
                  <a:srgbClr val="F79443"/>
                </a:gs>
                <a:gs pos="100000">
                  <a:srgbClr val="F57E1B"/>
                </a:gs>
              </a:gsLst>
              <a:lin ang="0" scaled="1"/>
            </a:gra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946089" y="946866"/>
              <a:ext cx="385185" cy="165477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1000">
                  <a:srgbClr val="FF0101"/>
                </a:gs>
                <a:gs pos="100000">
                  <a:srgbClr val="C00000"/>
                </a:gs>
              </a:gsLst>
              <a:lin ang="0" scaled="1"/>
            </a:gradFill>
            <a:ln>
              <a:solidFill>
                <a:srgbClr val="FF010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53979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89725"/>
              </p:ext>
            </p:extLst>
          </p:nvPr>
        </p:nvGraphicFramePr>
        <p:xfrm>
          <a:off x="185495" y="1268760"/>
          <a:ext cx="8773007" cy="339246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42864"/>
                <a:gridCol w="787732"/>
                <a:gridCol w="845269"/>
                <a:gridCol w="840375"/>
                <a:gridCol w="792627"/>
                <a:gridCol w="792627"/>
                <a:gridCol w="1098217"/>
                <a:gridCol w="1273296"/>
              </a:tblGrid>
              <a:tr h="8772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Факт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248285">
                        <a:lnSpc>
                          <a:spcPct val="100000"/>
                        </a:lnSpc>
                      </a:pPr>
                      <a:r>
                        <a:rPr sz="1300" b="1" spc="-2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 smtClean="0">
                          <a:latin typeface="Calibri"/>
                          <a:cs typeface="Calibri"/>
                        </a:rPr>
                        <a:t>4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года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Бюджет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2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 smtClean="0">
                          <a:latin typeface="Calibri"/>
                          <a:cs typeface="Calibri"/>
                        </a:rPr>
                        <a:t>5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года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marL="128905" marR="117475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Прогноз </a:t>
                      </a:r>
                      <a:r>
                        <a:rPr sz="1300" b="1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 smtClean="0">
                          <a:latin typeface="Calibri"/>
                          <a:cs typeface="Calibri"/>
                        </a:rPr>
                        <a:t>6</a:t>
                      </a:r>
                      <a:r>
                        <a:rPr sz="13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год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marL="105410" marR="9271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Прогноз </a:t>
                      </a:r>
                      <a:r>
                        <a:rPr sz="1300" b="1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 smtClean="0">
                          <a:latin typeface="Calibri"/>
                          <a:cs typeface="Calibri"/>
                        </a:rPr>
                        <a:t>7</a:t>
                      </a:r>
                      <a:r>
                        <a:rPr sz="13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год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marL="106045" marR="9271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Прогноз </a:t>
                      </a:r>
                      <a:r>
                        <a:rPr sz="1300" b="1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 smtClean="0">
                          <a:latin typeface="Calibri"/>
                          <a:cs typeface="Calibri"/>
                        </a:rPr>
                        <a:t>8</a:t>
                      </a:r>
                      <a:r>
                        <a:rPr sz="13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год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marL="130175" marR="102870" indent="-18415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Абсолютное </a:t>
                      </a:r>
                      <a:r>
                        <a:rPr sz="1300" b="1" spc="-10" dirty="0" err="1">
                          <a:latin typeface="Calibri"/>
                          <a:cs typeface="Calibri"/>
                        </a:rPr>
                        <a:t>отклонение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dirty="0" smtClean="0">
                          <a:latin typeface="Calibri"/>
                          <a:cs typeface="Calibri"/>
                        </a:rPr>
                        <a:t>6</a:t>
                      </a:r>
                      <a:r>
                        <a:rPr sz="1300" b="1" spc="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 smtClean="0">
                          <a:latin typeface="Calibri"/>
                          <a:cs typeface="Calibri"/>
                        </a:rPr>
                        <a:t>5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году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3980" marR="8636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Относительное отклонение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38735" algn="ctr">
                        <a:lnSpc>
                          <a:spcPct val="100000"/>
                        </a:lnSpc>
                      </a:pPr>
                      <a:r>
                        <a:rPr sz="1300" b="1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dirty="0" smtClean="0">
                          <a:latin typeface="Calibri"/>
                          <a:cs typeface="Calibri"/>
                        </a:rPr>
                        <a:t>6</a:t>
                      </a:r>
                      <a:r>
                        <a:rPr sz="13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sz="1300" b="1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году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(%)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</a:tr>
              <a:tr h="490923"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700" spc="-20" dirty="0">
                          <a:latin typeface="Calibri"/>
                          <a:cs typeface="Calibri"/>
                        </a:rPr>
                        <a:t>Доходы,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всего,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них: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1 197,1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041,5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1 028,5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1 068,7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1 114,1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-13,0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700" spc="-20" dirty="0" smtClean="0">
                          <a:latin typeface="Calibri"/>
                          <a:cs typeface="Calibri"/>
                        </a:rPr>
                        <a:t>-1,2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solidFill>
                      <a:srgbClr val="A9DA74"/>
                    </a:solidFill>
                  </a:tcPr>
                </a:tc>
              </a:tr>
              <a:tr h="5769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Налоговые</a:t>
                      </a:r>
                      <a:r>
                        <a:rPr sz="17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0" dirty="0">
                          <a:latin typeface="Calibri"/>
                          <a:cs typeface="Calibri"/>
                        </a:rPr>
                        <a:t>и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неналоговые</a:t>
                      </a:r>
                      <a:r>
                        <a:rPr sz="1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доходы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620,2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618,5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650,3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703,4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758,9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700" spc="-10" dirty="0" smtClean="0">
                          <a:latin typeface="Calibri"/>
                          <a:cs typeface="Calibri"/>
                        </a:rPr>
                        <a:t>+</a:t>
                      </a:r>
                      <a:r>
                        <a:rPr lang="ru-RU" sz="1700" spc="-10" dirty="0" smtClean="0">
                          <a:latin typeface="Calibri"/>
                          <a:cs typeface="Calibri"/>
                        </a:rPr>
                        <a:t>31,8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700" spc="-10" dirty="0" smtClean="0">
                          <a:latin typeface="Calibri"/>
                          <a:cs typeface="Calibri"/>
                        </a:rPr>
                        <a:t>+</a:t>
                      </a:r>
                      <a:r>
                        <a:rPr lang="ru-RU" sz="1700" spc="-10" dirty="0" smtClean="0">
                          <a:latin typeface="Calibri"/>
                          <a:cs typeface="Calibri"/>
                        </a:rPr>
                        <a:t>5,1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</a:tr>
              <a:tr h="576972">
                <a:tc>
                  <a:txBody>
                    <a:bodyPr/>
                    <a:lstStyle/>
                    <a:p>
                      <a:pPr marL="591185" marR="438150" indent="-14668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Безвозмездные поступления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576,9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423,0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378,2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365,3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355,2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700" spc="-1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lang="ru-RU" sz="1700" spc="-20" dirty="0" smtClean="0">
                          <a:latin typeface="Calibri"/>
                          <a:cs typeface="Calibri"/>
                        </a:rPr>
                        <a:t>44,8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700" spc="-2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lang="ru-RU" sz="1700" spc="-20" dirty="0" smtClean="0">
                          <a:latin typeface="Calibri"/>
                          <a:cs typeface="Calibri"/>
                        </a:rPr>
                        <a:t>0,6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</a:tr>
              <a:tr h="293395">
                <a:tc>
                  <a:txBody>
                    <a:bodyPr/>
                    <a:lstStyle/>
                    <a:p>
                      <a:pPr marL="8845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Расходы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1 169,2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136,1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1 102,8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1 078,7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1 115,1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700" spc="-10" dirty="0" smtClean="0">
                          <a:latin typeface="Calibri"/>
                          <a:cs typeface="Calibri"/>
                        </a:rPr>
                        <a:t>-33,3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00" spc="-10" dirty="0" smtClean="0">
                          <a:latin typeface="Calibri"/>
                          <a:cs typeface="Calibri"/>
                        </a:rPr>
                        <a:t>+</a:t>
                      </a:r>
                      <a:r>
                        <a:rPr lang="ru-RU" sz="1700" spc="-10" dirty="0" smtClean="0">
                          <a:latin typeface="Calibri"/>
                          <a:cs typeface="Calibri"/>
                        </a:rPr>
                        <a:t>2,9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A9DA74"/>
                    </a:solidFill>
                  </a:tcPr>
                </a:tc>
              </a:tr>
              <a:tr h="576972">
                <a:tc>
                  <a:txBody>
                    <a:bodyPr/>
                    <a:lstStyle/>
                    <a:p>
                      <a:pPr marL="570230" marR="565785" indent="393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Дефицит</a:t>
                      </a:r>
                      <a:r>
                        <a:rPr sz="17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(-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),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профицит</a:t>
                      </a:r>
                      <a:r>
                        <a:rPr sz="17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(+)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+27,9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94,6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-74,3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-10,0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-1,0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lang="ru-RU" sz="1700" spc="-10" dirty="0" smtClean="0">
                          <a:latin typeface="Calibri"/>
                          <a:cs typeface="Calibri"/>
                        </a:rPr>
                        <a:t>+20,3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+21,5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05752" y="-99392"/>
            <a:ext cx="893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Основные параметры бюджета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округа, млн. рублей</a:t>
            </a:r>
          </a:p>
        </p:txBody>
      </p:sp>
      <p:sp>
        <p:nvSpPr>
          <p:cNvPr id="18" name="Овал 17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14831"/>
            <a:ext cx="1839646" cy="1853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45678"/>
            <a:ext cx="1842824" cy="179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945677"/>
            <a:ext cx="1769556" cy="1823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71233"/>
            <a:ext cx="1800200" cy="190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868768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7211" y="-14610"/>
            <a:ext cx="9367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каких поступлений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формируются доходы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2026-2028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годах, млн.рублей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aphicFrame>
        <p:nvGraphicFramePr>
          <p:cNvPr id="29" name="object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758540"/>
              </p:ext>
            </p:extLst>
          </p:nvPr>
        </p:nvGraphicFramePr>
        <p:xfrm>
          <a:off x="227211" y="1062275"/>
          <a:ext cx="8862060" cy="3295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295"/>
                <a:gridCol w="1511935"/>
                <a:gridCol w="1511935"/>
                <a:gridCol w="1445895"/>
              </a:tblGrid>
              <a:tr h="503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Показатель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rgbClr val="FFC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6075" marR="334010" indent="1187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Прогноз </a:t>
                      </a:r>
                      <a:r>
                        <a:rPr sz="1300" b="1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dirty="0" smtClean="0">
                          <a:latin typeface="Calibri"/>
                          <a:cs typeface="Calibri"/>
                        </a:rPr>
                        <a:t>6</a:t>
                      </a:r>
                      <a:r>
                        <a:rPr sz="1300" b="1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30" dirty="0">
                          <a:latin typeface="Calibri"/>
                          <a:cs typeface="Calibri"/>
                        </a:rPr>
                        <a:t>год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rgbClr val="FFC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6710" marR="333375" indent="1187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Прогноз </a:t>
                      </a:r>
                      <a:r>
                        <a:rPr sz="1300" b="1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dirty="0" smtClean="0">
                          <a:latin typeface="Calibri"/>
                          <a:cs typeface="Calibri"/>
                        </a:rPr>
                        <a:t>7</a:t>
                      </a:r>
                      <a:r>
                        <a:rPr sz="1300" b="1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год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rgbClr val="FFC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13690" marR="300355" indent="1187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Прогноз </a:t>
                      </a:r>
                      <a:r>
                        <a:rPr sz="1300" b="1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dirty="0" smtClean="0">
                          <a:latin typeface="Calibri"/>
                          <a:cs typeface="Calibri"/>
                        </a:rPr>
                        <a:t>8</a:t>
                      </a:r>
                      <a:r>
                        <a:rPr sz="1300" b="1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30" dirty="0">
                          <a:latin typeface="Calibri"/>
                          <a:cs typeface="Calibri"/>
                        </a:rPr>
                        <a:t>год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rgbClr val="FFC000"/>
                        </a:gs>
                      </a:gsLst>
                      <a:lin ang="5400000" scaled="0"/>
                    </a:gra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Доходы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бюджета,</a:t>
                      </a:r>
                      <a:r>
                        <a:rPr sz="13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ВСЕГО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1 028,5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1 068,7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1 114,1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Налоговые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неналоговые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доходы,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650,3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703,4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758,9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8255" marR="14224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том</a:t>
                      </a:r>
                      <a:r>
                        <a:rPr sz="13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числе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налоговые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неналоговые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доходы,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являющиеся источниками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формирования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дорожного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 err="1">
                          <a:latin typeface="Calibri"/>
                          <a:cs typeface="Calibri"/>
                        </a:rPr>
                        <a:t>фонда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300" spc="-10" dirty="0" smtClean="0">
                          <a:latin typeface="Calibri"/>
                          <a:cs typeface="Calibri"/>
                        </a:rPr>
                        <a:t>муниципального</a:t>
                      </a:r>
                      <a:r>
                        <a:rPr sz="13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округа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300" spc="-20" dirty="0" smtClean="0">
                          <a:latin typeface="Calibri"/>
                          <a:cs typeface="Calibri"/>
                        </a:rPr>
                        <a:t>15,1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300" dirty="0" smtClean="0">
                          <a:latin typeface="Calibri"/>
                          <a:cs typeface="Calibri"/>
                        </a:rPr>
                        <a:t>20,2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300" dirty="0" smtClean="0">
                          <a:latin typeface="Calibri"/>
                          <a:cs typeface="Calibri"/>
                        </a:rPr>
                        <a:t>21,0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3234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Безвозмездные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поступления,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ВСЕГО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378,2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365,3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355,2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EC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7938" indent="-7938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300" spc="-20" dirty="0" smtClean="0">
                          <a:latin typeface="Calibri"/>
                          <a:cs typeface="Calibri"/>
                        </a:rPr>
                        <a:t>В</a:t>
                      </a:r>
                      <a:r>
                        <a:rPr sz="13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том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числе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межбюджетные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трансферты: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300" spc="-10" dirty="0" smtClean="0">
                          <a:latin typeface="Calibri"/>
                          <a:cs typeface="Calibri"/>
                        </a:rPr>
                        <a:t>376,7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365,3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355,2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marL="266700" indent="0">
                        <a:lnSpc>
                          <a:spcPts val="1525"/>
                        </a:lnSpc>
                        <a:spcBef>
                          <a:spcPts val="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нецелевые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(дотации)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25"/>
                        </a:lnSpc>
                        <a:spcBef>
                          <a:spcPts val="5"/>
                        </a:spcBef>
                      </a:pPr>
                      <a:r>
                        <a:rPr lang="ru-RU" sz="1300" spc="-20" dirty="0" smtClean="0">
                          <a:latin typeface="Calibri"/>
                          <a:cs typeface="Calibri"/>
                        </a:rPr>
                        <a:t>41,9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25"/>
                        </a:lnSpc>
                        <a:spcBef>
                          <a:spcPts val="5"/>
                        </a:spcBef>
                      </a:pPr>
                      <a:r>
                        <a:rPr lang="ru-RU" sz="1300" dirty="0" smtClean="0">
                          <a:latin typeface="Calibri"/>
                          <a:cs typeface="Calibri"/>
                        </a:rPr>
                        <a:t>24,7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25"/>
                        </a:lnSpc>
                        <a:spcBef>
                          <a:spcPts val="5"/>
                        </a:spcBef>
                      </a:pPr>
                      <a:r>
                        <a:rPr lang="ru-RU" sz="1300" dirty="0" smtClean="0">
                          <a:latin typeface="Calibri"/>
                          <a:cs typeface="Calibri"/>
                        </a:rPr>
                        <a:t>6,0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 marL="0" marR="268605" indent="265113">
                        <a:lnSpc>
                          <a:spcPct val="100000"/>
                        </a:lnSpc>
                      </a:pPr>
                      <a:r>
                        <a:rPr sz="1300" dirty="0" err="1" smtClean="0">
                          <a:latin typeface="Calibri"/>
                          <a:cs typeface="Calibri"/>
                        </a:rPr>
                        <a:t>целевые</a:t>
                      </a:r>
                      <a:r>
                        <a:rPr sz="1300" spc="-5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(субсидии,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субвенции,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иные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межбюджетные трансферты)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ru-RU" sz="1300" spc="-10" dirty="0" smtClean="0">
                          <a:latin typeface="Calibri"/>
                          <a:cs typeface="Calibri"/>
                        </a:rPr>
                        <a:t>334,8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ru-RU" sz="1300" spc="-10" dirty="0" smtClean="0">
                          <a:latin typeface="Calibri"/>
                          <a:cs typeface="Calibri"/>
                        </a:rPr>
                        <a:t>340,6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ru-RU" sz="1300" spc="-10" dirty="0" smtClean="0">
                          <a:latin typeface="Calibri"/>
                          <a:cs typeface="Calibri"/>
                        </a:rPr>
                        <a:t>349,2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marL="8255">
                        <a:lnSpc>
                          <a:spcPts val="1520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Прочие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безвозмездные</a:t>
                      </a:r>
                      <a:r>
                        <a:rPr sz="13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поступления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20"/>
                        </a:lnSpc>
                        <a:spcBef>
                          <a:spcPts val="5"/>
                        </a:spcBef>
                      </a:pPr>
                      <a:r>
                        <a:rPr lang="ru-RU" sz="1300" spc="-25" dirty="0" smtClean="0">
                          <a:latin typeface="Calibri"/>
                          <a:cs typeface="Calibri"/>
                        </a:rPr>
                        <a:t>1,5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520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0,0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520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0,0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936674516"/>
              </p:ext>
            </p:extLst>
          </p:nvPr>
        </p:nvGraphicFramePr>
        <p:xfrm>
          <a:off x="1046127" y="4369958"/>
          <a:ext cx="2664296" cy="229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240340990"/>
              </p:ext>
            </p:extLst>
          </p:nvPr>
        </p:nvGraphicFramePr>
        <p:xfrm>
          <a:off x="3598508" y="4385182"/>
          <a:ext cx="2664296" cy="229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509315276"/>
              </p:ext>
            </p:extLst>
          </p:nvPr>
        </p:nvGraphicFramePr>
        <p:xfrm>
          <a:off x="6051308" y="4406334"/>
          <a:ext cx="2664296" cy="229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3" name="Группа 32"/>
          <p:cNvGrpSpPr/>
          <p:nvPr/>
        </p:nvGrpSpPr>
        <p:grpSpPr>
          <a:xfrm>
            <a:off x="1231270" y="6543826"/>
            <a:ext cx="7257524" cy="314867"/>
            <a:chOff x="1231270" y="6436373"/>
            <a:chExt cx="7257524" cy="314867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1475656" y="6440280"/>
              <a:ext cx="4418593" cy="307777"/>
              <a:chOff x="1475656" y="6440280"/>
              <a:chExt cx="4418593" cy="307777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5649863" y="6531081"/>
                <a:ext cx="244386" cy="144016"/>
              </a:xfrm>
              <a:prstGeom prst="rect">
                <a:avLst/>
              </a:prstGeom>
              <a:solidFill>
                <a:srgbClr val="E27AEA"/>
              </a:solidFill>
              <a:ln>
                <a:solidFill>
                  <a:srgbClr val="CF28DC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475656" y="6440280"/>
                <a:ext cx="25922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Налоговые доходы</a:t>
                </a:r>
                <a:endPara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1231270" y="6443463"/>
              <a:ext cx="4418593" cy="307777"/>
              <a:chOff x="-907805" y="6440280"/>
              <a:chExt cx="4418593" cy="307777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-907805" y="6515070"/>
                <a:ext cx="244386" cy="144016"/>
              </a:xfrm>
              <a:prstGeom prst="rect">
                <a:avLst/>
              </a:prstGeom>
              <a:solidFill>
                <a:srgbClr val="66FF33"/>
              </a:solidFill>
              <a:ln>
                <a:solidFill>
                  <a:srgbClr val="66FF33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475656" y="6440280"/>
                <a:ext cx="20351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Неналоговые доходы</a:t>
                </a:r>
                <a:endPara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3275856" y="6436373"/>
              <a:ext cx="5212938" cy="307777"/>
              <a:chOff x="-1144994" y="6440280"/>
              <a:chExt cx="5212938" cy="307777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-1144994" y="6525344"/>
                <a:ext cx="244386" cy="14401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475656" y="6440280"/>
                <a:ext cx="25922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Безвозмездные поступления</a:t>
                </a:r>
                <a:endPara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404956" y="4357290"/>
            <a:ext cx="8743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3175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округа в 2026-2028 годах, %</a:t>
            </a:r>
          </a:p>
        </p:txBody>
      </p:sp>
    </p:spTree>
    <p:extLst>
      <p:ext uri="{BB962C8B-B14F-4D97-AF65-F5344CB8AC3E}">
        <p14:creationId xmlns:p14="http://schemas.microsoft.com/office/powerpoint/2010/main" val="24747846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49063"/>
              </p:ext>
            </p:extLst>
          </p:nvPr>
        </p:nvGraphicFramePr>
        <p:xfrm>
          <a:off x="453308" y="1177839"/>
          <a:ext cx="8283557" cy="53173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1673"/>
                <a:gridCol w="1087449"/>
                <a:gridCol w="1025662"/>
                <a:gridCol w="1087449"/>
                <a:gridCol w="1025662"/>
                <a:gridCol w="1025662"/>
              </a:tblGrid>
              <a:tr h="30694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gradFill>
                      <a:gsLst>
                        <a:gs pos="0">
                          <a:srgbClr val="7030A0"/>
                        </a:gs>
                        <a:gs pos="49000">
                          <a:srgbClr val="C9A4E4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Факт 2024 года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gradFill>
                      <a:gsLst>
                        <a:gs pos="0">
                          <a:srgbClr val="7030A0"/>
                        </a:gs>
                        <a:gs pos="49000">
                          <a:srgbClr val="C9A4E4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Бюджет 2025 года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gradFill>
                      <a:gsLst>
                        <a:gs pos="0">
                          <a:srgbClr val="7030A0"/>
                        </a:gs>
                        <a:gs pos="49000">
                          <a:srgbClr val="C9A4E4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Прогноз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gradFill>
                      <a:gsLst>
                        <a:gs pos="0">
                          <a:srgbClr val="7030A0"/>
                        </a:gs>
                        <a:gs pos="49000">
                          <a:srgbClr val="C9A4E4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2027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2028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</a:tr>
              <a:tr h="3687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Налоговые и неналоговые 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620,2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618,5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650,3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703,4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758,9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/>
                </a:tc>
              </a:tr>
              <a:tr h="2231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Налоговые доходы всего</a:t>
                      </a:r>
                      <a:r>
                        <a:rPr lang="ru-RU" sz="1400" u="none" strike="noStrike" dirty="0">
                          <a:effectLst/>
                        </a:rPr>
                        <a:t>,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 rowSpan="2"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600,4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07314" marB="0"/>
                </a:tc>
                <a:tc rowSpan="2"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603,0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07314" marB="0"/>
                </a:tc>
                <a:tc rowSpan="2"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lang="ru-RU" sz="1400" dirty="0" smtClean="0">
                          <a:latin typeface="+mn-lt"/>
                          <a:cs typeface="Calibri"/>
                        </a:rPr>
                        <a:t>634,5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07314" marB="0"/>
                </a:tc>
                <a:tc rowSpan="2"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689,3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07314" marB="0"/>
                </a:tc>
                <a:tc rowSpan="2"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744,7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07314" marB="0"/>
                </a:tc>
              </a:tr>
              <a:tr h="2231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из них</a:t>
                      </a:r>
                      <a:r>
                        <a:rPr lang="ru-RU" sz="1400" u="none" strike="noStrike" dirty="0">
                          <a:effectLst/>
                        </a:rPr>
                        <a:t>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4" marB="0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107314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4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4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4" marB="0"/>
                </a:tc>
              </a:tr>
              <a:tr h="3517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Налог на доходы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552,8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548,8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580,8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629,0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682,0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0325" marB="0"/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Акцизы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12,6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13,4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15,1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20,2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21,0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</a:tr>
              <a:tr h="4941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Единый налог на вмененный доход для отдельных видов деятельности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144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144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ru-RU" sz="1400" spc="-25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0,0</a:t>
                      </a:r>
                      <a:endParaRPr lang="ru-RU" sz="1400" spc="-2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ru-RU" sz="1400" spc="-25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0,0</a:t>
                      </a:r>
                      <a:endParaRPr lang="ru-RU" sz="1400" spc="-2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ru-RU" sz="1400" spc="-25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0,0</a:t>
                      </a:r>
                      <a:endParaRPr lang="ru-RU" sz="1400" spc="-2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anchor="ctr"/>
                </a:tc>
              </a:tr>
              <a:tr h="5404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7,4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7,1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9,9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10,3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10,6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69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Единый сельскохозяйственный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0,1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7184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Налог</a:t>
                      </a:r>
                      <a:r>
                        <a:rPr lang="ru-RU" sz="1400" u="none" strike="noStrike" dirty="0" smtClean="0">
                          <a:effectLst/>
                        </a:rPr>
                        <a:t>, взимаемый в связи с применением патентной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2,1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2,6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624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8,9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9,5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8,6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9,3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10,1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2995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13,1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11,6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13,4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13,7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14,0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Государственная пошлина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3,4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9,9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6,5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-99392"/>
            <a:ext cx="870734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основные налоговые и неналоговые доходы поступят в бюджет 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endParaRPr lang="ru-RU" sz="2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2026-2028 </a:t>
            </a: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годах, млн.рублей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19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72400" y="6453336"/>
            <a:ext cx="870384" cy="36004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33.1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583" y="1"/>
            <a:ext cx="809617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основные налоговые и неналоговые доходы поступят в бюджет 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endParaRPr lang="ru-RU" sz="2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2026-2028 </a:t>
            </a: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годах, млн.рублей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738652"/>
              </p:ext>
            </p:extLst>
          </p:nvPr>
        </p:nvGraphicFramePr>
        <p:xfrm>
          <a:off x="434075" y="1484785"/>
          <a:ext cx="8275849" cy="43648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8853"/>
                <a:gridCol w="1086436"/>
                <a:gridCol w="1024708"/>
                <a:gridCol w="1086436"/>
                <a:gridCol w="1024708"/>
                <a:gridCol w="1024708"/>
              </a:tblGrid>
              <a:tr h="2915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gradFill>
                      <a:gsLst>
                        <a:gs pos="0">
                          <a:srgbClr val="7030A0"/>
                        </a:gs>
                        <a:gs pos="49000">
                          <a:srgbClr val="C9A4E4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Факт 2024 года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gradFill>
                      <a:gsLst>
                        <a:gs pos="0">
                          <a:srgbClr val="7030A0"/>
                        </a:gs>
                        <a:gs pos="49000">
                          <a:srgbClr val="C9A4E4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Бюджет 2025 года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gradFill>
                      <a:gsLst>
                        <a:gs pos="0">
                          <a:srgbClr val="7030A0"/>
                        </a:gs>
                        <a:gs pos="49000">
                          <a:srgbClr val="C9A4E4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Прогноз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gradFill>
                      <a:gsLst>
                        <a:gs pos="0">
                          <a:srgbClr val="7030A0"/>
                        </a:gs>
                        <a:gs pos="49000">
                          <a:srgbClr val="C9A4E4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2027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2028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</a:tr>
              <a:tr h="331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Неналоговые доходы всего</a:t>
                      </a:r>
                      <a:r>
                        <a:rPr lang="ru-RU" sz="1400" u="none" strike="noStrike" dirty="0">
                          <a:effectLst/>
                        </a:rPr>
                        <a:t>,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19,8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60020" marB="0"/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15,5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60020" marB="0"/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15,8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60020" marB="0"/>
                </a:tc>
                <a:tc row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14,1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60020" marB="0"/>
                </a:tc>
                <a:tc row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14,2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60020" marB="0"/>
                </a:tc>
              </a:tr>
              <a:tr h="168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из них</a:t>
                      </a:r>
                      <a:r>
                        <a:rPr lang="ru-RU" sz="1400" u="none" strike="noStrike" dirty="0">
                          <a:effectLst/>
                        </a:rPr>
                        <a:t>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0020" marB="0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16002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002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002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0020" marB="0"/>
                </a:tc>
              </a:tr>
              <a:tr h="9536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7,9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8,1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568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8,3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8,6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9,0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4950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Плата за негативное воздействие на окружающую среду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0,2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208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41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5621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5,1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3,7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4,1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3,7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3,3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31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Штрафы</a:t>
                      </a:r>
                      <a:r>
                        <a:rPr lang="ru-RU" sz="1400" u="none" strike="noStrike" dirty="0" smtClean="0">
                          <a:effectLst/>
                        </a:rPr>
                        <a:t>, санкции, возмещение ущерба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3,7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0,5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31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Прочие 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1,7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1,7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314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312155"/>
              </p:ext>
            </p:extLst>
          </p:nvPr>
        </p:nvGraphicFramePr>
        <p:xfrm>
          <a:off x="3098967" y="2735262"/>
          <a:ext cx="2335047" cy="1629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4" name="Лист" r:id="rId5" imgW="3743257" imgH="2628900" progId="Excel.Sheet.8">
                  <p:embed/>
                </p:oleObj>
              </mc:Choice>
              <mc:Fallback>
                <p:oleObj name="Лист" r:id="rId5" imgW="3743257" imgH="26289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967" y="2735262"/>
                        <a:ext cx="2335047" cy="16298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76902" y="5003704"/>
            <a:ext cx="360040" cy="288032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59119" y="3541820"/>
            <a:ext cx="360039" cy="288032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4110" name="Группа 50"/>
          <p:cNvGrpSpPr>
            <a:grpSpLocks/>
          </p:cNvGrpSpPr>
          <p:nvPr/>
        </p:nvGrpSpPr>
        <p:grpSpPr bwMode="auto">
          <a:xfrm>
            <a:off x="3635896" y="3646022"/>
            <a:ext cx="785109" cy="431050"/>
            <a:chOff x="3263976" y="2248510"/>
            <a:chExt cx="786990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144" name="TextBox 52"/>
            <p:cNvSpPr txBox="1">
              <a:spLocks noChangeArrowheads="1"/>
            </p:cNvSpPr>
            <p:nvPr/>
          </p:nvSpPr>
          <p:spPr bwMode="auto">
            <a:xfrm>
              <a:off x="3263976" y="2348835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white"/>
                  </a:solidFill>
                  <a:latin typeface="Times New Roman" pitchFamily="18" charset="0"/>
                </a:rPr>
                <a:t>97,6%</a:t>
              </a:r>
              <a:endParaRPr lang="ru-RU" sz="1100" b="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12" name="Группа 50"/>
          <p:cNvGrpSpPr>
            <a:grpSpLocks/>
          </p:cNvGrpSpPr>
          <p:nvPr/>
        </p:nvGrpSpPr>
        <p:grpSpPr bwMode="auto">
          <a:xfrm>
            <a:off x="4270252" y="2895954"/>
            <a:ext cx="701028" cy="415302"/>
            <a:chOff x="3576673" y="1985453"/>
            <a:chExt cx="786935" cy="432048"/>
          </a:xfrm>
        </p:grpSpPr>
        <p:sp>
          <p:nvSpPr>
            <p:cNvPr id="24" name="Овал 23"/>
            <p:cNvSpPr/>
            <p:nvPr/>
          </p:nvSpPr>
          <p:spPr>
            <a:xfrm>
              <a:off x="3580121" y="1985453"/>
              <a:ext cx="504056" cy="432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136" name="TextBox 52"/>
            <p:cNvSpPr txBox="1">
              <a:spLocks noChangeArrowheads="1"/>
            </p:cNvSpPr>
            <p:nvPr/>
          </p:nvSpPr>
          <p:spPr bwMode="auto">
            <a:xfrm>
              <a:off x="3576673" y="2073683"/>
              <a:ext cx="786935" cy="272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white"/>
                  </a:solidFill>
                  <a:latin typeface="Times New Roman" pitchFamily="18" charset="0"/>
                </a:rPr>
                <a:t>2,4%</a:t>
              </a:r>
              <a:endParaRPr lang="ru-RU" sz="1100" b="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4115" name="TextBox 31"/>
          <p:cNvSpPr txBox="1">
            <a:spLocks noChangeArrowheads="1"/>
          </p:cNvSpPr>
          <p:nvPr/>
        </p:nvSpPr>
        <p:spPr bwMode="auto">
          <a:xfrm>
            <a:off x="6908950" y="5003704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smtClean="0">
                <a:solidFill>
                  <a:prstClr val="black"/>
                </a:solidFill>
              </a:rPr>
              <a:t>Неналоговые доходы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116" name="TextBox 32"/>
          <p:cNvSpPr txBox="1">
            <a:spLocks noChangeArrowheads="1"/>
          </p:cNvSpPr>
          <p:nvPr/>
        </p:nvSpPr>
        <p:spPr bwMode="auto">
          <a:xfrm>
            <a:off x="6880432" y="3525610"/>
            <a:ext cx="1774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smtClean="0">
                <a:solidFill>
                  <a:prstClr val="black"/>
                </a:solidFill>
              </a:rPr>
              <a:t>Налоговые доходы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117" name="Rectangle 37"/>
          <p:cNvSpPr>
            <a:spLocks noChangeArrowheads="1"/>
          </p:cNvSpPr>
          <p:nvPr/>
        </p:nvSpPr>
        <p:spPr bwMode="auto">
          <a:xfrm>
            <a:off x="563219" y="1705856"/>
            <a:ext cx="3000375" cy="154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prstClr val="black"/>
                </a:solidFill>
              </a:rPr>
              <a:t>ДОХОДЫ всего: </a:t>
            </a:r>
          </a:p>
          <a:p>
            <a:r>
              <a:rPr lang="ru-RU" sz="1400" b="1" dirty="0" smtClean="0">
                <a:solidFill>
                  <a:prstClr val="black"/>
                </a:solidFill>
              </a:rPr>
              <a:t>2024 год – 620,2 млн.рублей</a:t>
            </a:r>
            <a:r>
              <a:rPr lang="ru-RU" sz="1400" b="1" dirty="0">
                <a:solidFill>
                  <a:prstClr val="black"/>
                </a:solidFill>
              </a:rPr>
              <a:t/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 smtClean="0">
                <a:solidFill>
                  <a:prstClr val="black"/>
                </a:solidFill>
              </a:rPr>
              <a:t>2025 год – 618,5 млн.рублей     </a:t>
            </a:r>
            <a:endParaRPr lang="ru-RU" sz="1400" b="1" dirty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2026 год – 650,3 млн.рублей</a:t>
            </a:r>
          </a:p>
          <a:p>
            <a:r>
              <a:rPr lang="ru-RU" sz="1400" b="1" dirty="0" smtClean="0">
                <a:solidFill>
                  <a:prstClr val="black"/>
                </a:solidFill>
              </a:rPr>
              <a:t>2027 год – 703,4 млн.рублей     </a:t>
            </a:r>
            <a:endParaRPr lang="ru-RU" sz="1400" b="1" dirty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2028 год – 758,9 млн.рублей</a:t>
            </a:r>
            <a:endParaRPr lang="ru-RU" sz="14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4118" name="TextBox 40"/>
          <p:cNvSpPr txBox="1">
            <a:spLocks noChangeArrowheads="1"/>
          </p:cNvSpPr>
          <p:nvPr/>
        </p:nvSpPr>
        <p:spPr bwMode="auto">
          <a:xfrm>
            <a:off x="6354294" y="3829852"/>
            <a:ext cx="26280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2024 год </a:t>
            </a:r>
            <a:r>
              <a:rPr lang="ru-RU" sz="1400" b="1" dirty="0" smtClean="0">
                <a:solidFill>
                  <a:prstClr val="black"/>
                </a:solidFill>
              </a:rPr>
              <a:t>– 600,4 млн.рублей</a:t>
            </a:r>
            <a:endParaRPr lang="ru-RU" sz="1400" dirty="0" smtClean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2025 год – </a:t>
            </a:r>
            <a:r>
              <a:rPr lang="ru-RU" sz="1400" b="1" dirty="0" smtClean="0">
                <a:solidFill>
                  <a:prstClr val="black"/>
                </a:solidFill>
              </a:rPr>
              <a:t>603,0 млн.рублей</a:t>
            </a:r>
            <a:endParaRPr lang="ru-RU" sz="1400" dirty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2026 год – </a:t>
            </a:r>
            <a:r>
              <a:rPr lang="ru-RU" sz="1400" b="1" dirty="0" smtClean="0">
                <a:solidFill>
                  <a:prstClr val="black"/>
                </a:solidFill>
              </a:rPr>
              <a:t>634,5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млн.рублей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2027 год – </a:t>
            </a:r>
            <a:r>
              <a:rPr lang="ru-RU" sz="1400" b="1" dirty="0" smtClean="0">
                <a:solidFill>
                  <a:prstClr val="black"/>
                </a:solidFill>
              </a:rPr>
              <a:t>689,3 млн.рублей</a:t>
            </a:r>
            <a:endParaRPr lang="ru-RU" sz="1400" b="1" dirty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2028 год – </a:t>
            </a:r>
            <a:r>
              <a:rPr lang="ru-RU" sz="1400" b="1" dirty="0" smtClean="0">
                <a:solidFill>
                  <a:prstClr val="black"/>
                </a:solidFill>
              </a:rPr>
              <a:t>744,7 млн.рублей</a:t>
            </a:r>
            <a:endParaRPr lang="ru-RU" sz="1400" dirty="0">
              <a:solidFill>
                <a:prstClr val="black"/>
              </a:solidFill>
            </a:endParaRPr>
          </a:p>
          <a:p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120" name="TextBox 42"/>
          <p:cNvSpPr txBox="1">
            <a:spLocks noChangeArrowheads="1"/>
          </p:cNvSpPr>
          <p:nvPr/>
        </p:nvSpPr>
        <p:spPr bwMode="auto">
          <a:xfrm>
            <a:off x="2595619" y="5909790"/>
            <a:ext cx="13706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2025 год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0585" y="1"/>
            <a:ext cx="8903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 бюджета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graphicFrame>
        <p:nvGraphicFramePr>
          <p:cNvPr id="3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867527"/>
              </p:ext>
            </p:extLst>
          </p:nvPr>
        </p:nvGraphicFramePr>
        <p:xfrm>
          <a:off x="1720763" y="4244188"/>
          <a:ext cx="2848550" cy="169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5" name="Лист" r:id="rId8" imgW="3505200" imgH="2047965" progId="Excel.Sheet.8">
                  <p:embed/>
                </p:oleObj>
              </mc:Choice>
              <mc:Fallback>
                <p:oleObj name="Лист" r:id="rId8" imgW="3505200" imgH="204796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763" y="4244188"/>
                        <a:ext cx="2848550" cy="16947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Овал 31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566671"/>
              </p:ext>
            </p:extLst>
          </p:nvPr>
        </p:nvGraphicFramePr>
        <p:xfrm>
          <a:off x="-183003" y="4661752"/>
          <a:ext cx="2706543" cy="160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6" name="Лист" r:id="rId11" imgW="3505200" imgH="2047965" progId="Excel.Sheet.8">
                  <p:embed/>
                </p:oleObj>
              </mc:Choice>
              <mc:Fallback>
                <p:oleObj name="Лист" r:id="rId11" imgW="3505200" imgH="204796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3003" y="4661752"/>
                        <a:ext cx="2706543" cy="1607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42"/>
          <p:cNvSpPr txBox="1">
            <a:spLocks noChangeArrowheads="1"/>
          </p:cNvSpPr>
          <p:nvPr/>
        </p:nvSpPr>
        <p:spPr bwMode="auto">
          <a:xfrm>
            <a:off x="280585" y="6217567"/>
            <a:ext cx="1927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2024 год (факт)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pSp>
        <p:nvGrpSpPr>
          <p:cNvPr id="34" name="Группа 50"/>
          <p:cNvGrpSpPr>
            <a:grpSpLocks/>
          </p:cNvGrpSpPr>
          <p:nvPr/>
        </p:nvGrpSpPr>
        <p:grpSpPr bwMode="auto">
          <a:xfrm>
            <a:off x="1142641" y="4816260"/>
            <a:ext cx="780015" cy="432037"/>
            <a:chOff x="3951830" y="2138920"/>
            <a:chExt cx="914358" cy="432048"/>
          </a:xfrm>
        </p:grpSpPr>
        <p:sp>
          <p:nvSpPr>
            <p:cNvPr id="35" name="Овал 34"/>
            <p:cNvSpPr/>
            <p:nvPr/>
          </p:nvSpPr>
          <p:spPr>
            <a:xfrm>
              <a:off x="3951830" y="2138920"/>
              <a:ext cx="504056" cy="432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7" name="TextBox 52"/>
            <p:cNvSpPr txBox="1">
              <a:spLocks noChangeArrowheads="1"/>
            </p:cNvSpPr>
            <p:nvPr/>
          </p:nvSpPr>
          <p:spPr bwMode="auto">
            <a:xfrm>
              <a:off x="3951830" y="2227812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white"/>
                  </a:solidFill>
                  <a:latin typeface="Times New Roman" pitchFamily="18" charset="0"/>
                </a:rPr>
                <a:t>3,2%</a:t>
              </a:r>
              <a:endParaRPr lang="ru-RU" sz="1100" b="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8" name="Группа 50"/>
          <p:cNvGrpSpPr>
            <a:grpSpLocks/>
          </p:cNvGrpSpPr>
          <p:nvPr/>
        </p:nvGrpSpPr>
        <p:grpSpPr bwMode="auto">
          <a:xfrm>
            <a:off x="618953" y="5592144"/>
            <a:ext cx="913695" cy="432037"/>
            <a:chOff x="3913702" y="2138920"/>
            <a:chExt cx="914358" cy="432048"/>
          </a:xfrm>
        </p:grpSpPr>
        <p:sp>
          <p:nvSpPr>
            <p:cNvPr id="39" name="Овал 38"/>
            <p:cNvSpPr/>
            <p:nvPr/>
          </p:nvSpPr>
          <p:spPr>
            <a:xfrm>
              <a:off x="3951830" y="2138920"/>
              <a:ext cx="504056" cy="432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0" name="TextBox 52"/>
            <p:cNvSpPr txBox="1">
              <a:spLocks noChangeArrowheads="1"/>
            </p:cNvSpPr>
            <p:nvPr/>
          </p:nvSpPr>
          <p:spPr bwMode="auto">
            <a:xfrm>
              <a:off x="3913702" y="2224135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white"/>
                  </a:solidFill>
                  <a:latin typeface="Times New Roman" pitchFamily="18" charset="0"/>
                </a:rPr>
                <a:t>96,8%</a:t>
              </a:r>
              <a:endParaRPr lang="ru-RU" sz="1100" b="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354294" y="5311481"/>
            <a:ext cx="25287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2024 год – </a:t>
            </a:r>
            <a:r>
              <a:rPr lang="ru-RU" sz="1400" b="1" dirty="0" smtClean="0">
                <a:solidFill>
                  <a:prstClr val="black"/>
                </a:solidFill>
              </a:rPr>
              <a:t>19,8 млн.рублей</a:t>
            </a:r>
            <a:endParaRPr lang="ru-RU" sz="1400" dirty="0" smtClean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2025 год – </a:t>
            </a:r>
            <a:r>
              <a:rPr lang="ru-RU" sz="1400" b="1" dirty="0" smtClean="0">
                <a:solidFill>
                  <a:prstClr val="black"/>
                </a:solidFill>
              </a:rPr>
              <a:t>15,5 млн.рублей</a:t>
            </a:r>
            <a:endParaRPr lang="ru-RU" sz="1400" dirty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2026 год – </a:t>
            </a:r>
            <a:r>
              <a:rPr lang="ru-RU" sz="1400" b="1" dirty="0" smtClean="0">
                <a:solidFill>
                  <a:prstClr val="black"/>
                </a:solidFill>
              </a:rPr>
              <a:t>15,8 млн.рублей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2027 год – </a:t>
            </a:r>
            <a:r>
              <a:rPr lang="ru-RU" sz="1400" b="1" dirty="0" smtClean="0">
                <a:solidFill>
                  <a:prstClr val="black"/>
                </a:solidFill>
              </a:rPr>
              <a:t>14,1 млн.рублей</a:t>
            </a:r>
            <a:endParaRPr lang="ru-RU" sz="1400" dirty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2028 год – </a:t>
            </a:r>
            <a:r>
              <a:rPr lang="ru-RU" sz="1400" b="1" dirty="0" smtClean="0">
                <a:solidFill>
                  <a:prstClr val="black"/>
                </a:solidFill>
              </a:rPr>
              <a:t>14,2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млн.рублей</a:t>
            </a:r>
            <a:endParaRPr lang="ru-RU" sz="1400" dirty="0">
              <a:solidFill>
                <a:prstClr val="black"/>
              </a:solidFill>
            </a:endParaRPr>
          </a:p>
          <a:p>
            <a:endParaRPr lang="ru-RU" sz="1400" dirty="0">
              <a:solidFill>
                <a:prstClr val="black"/>
              </a:solidFill>
            </a:endParaRPr>
          </a:p>
        </p:txBody>
      </p:sp>
      <p:grpSp>
        <p:nvGrpSpPr>
          <p:cNvPr id="42" name="Группа 50"/>
          <p:cNvGrpSpPr>
            <a:grpSpLocks/>
          </p:cNvGrpSpPr>
          <p:nvPr/>
        </p:nvGrpSpPr>
        <p:grpSpPr bwMode="auto">
          <a:xfrm>
            <a:off x="2480271" y="5212654"/>
            <a:ext cx="913695" cy="432037"/>
            <a:chOff x="3913702" y="2138920"/>
            <a:chExt cx="914358" cy="432048"/>
          </a:xfrm>
        </p:grpSpPr>
        <p:sp>
          <p:nvSpPr>
            <p:cNvPr id="43" name="Овал 42"/>
            <p:cNvSpPr/>
            <p:nvPr/>
          </p:nvSpPr>
          <p:spPr>
            <a:xfrm>
              <a:off x="3951830" y="2138920"/>
              <a:ext cx="504056" cy="432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4" name="TextBox 52"/>
            <p:cNvSpPr txBox="1">
              <a:spLocks noChangeArrowheads="1"/>
            </p:cNvSpPr>
            <p:nvPr/>
          </p:nvSpPr>
          <p:spPr bwMode="auto">
            <a:xfrm>
              <a:off x="3913702" y="2224135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white"/>
                  </a:solidFill>
                  <a:latin typeface="Times New Roman" pitchFamily="18" charset="0"/>
                </a:rPr>
                <a:t>97,5%</a:t>
              </a:r>
              <a:endParaRPr lang="ru-RU" sz="1100" b="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5" name="Группа 50"/>
          <p:cNvGrpSpPr>
            <a:grpSpLocks/>
          </p:cNvGrpSpPr>
          <p:nvPr/>
        </p:nvGrpSpPr>
        <p:grpSpPr bwMode="auto">
          <a:xfrm>
            <a:off x="3103960" y="4407945"/>
            <a:ext cx="780013" cy="432037"/>
            <a:chOff x="3873671" y="2148445"/>
            <a:chExt cx="914358" cy="432048"/>
          </a:xfrm>
        </p:grpSpPr>
        <p:sp>
          <p:nvSpPr>
            <p:cNvPr id="46" name="Овал 45"/>
            <p:cNvSpPr/>
            <p:nvPr/>
          </p:nvSpPr>
          <p:spPr>
            <a:xfrm>
              <a:off x="3896000" y="2148445"/>
              <a:ext cx="504056" cy="432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8" name="TextBox 52"/>
            <p:cNvSpPr txBox="1">
              <a:spLocks noChangeArrowheads="1"/>
            </p:cNvSpPr>
            <p:nvPr/>
          </p:nvSpPr>
          <p:spPr bwMode="auto">
            <a:xfrm>
              <a:off x="3873671" y="2227812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white"/>
                  </a:solidFill>
                  <a:latin typeface="Times New Roman" pitchFamily="18" charset="0"/>
                </a:rPr>
                <a:t>2,5%</a:t>
              </a:r>
              <a:endParaRPr lang="ru-RU" sz="1100" b="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49" name="TextBox 42"/>
          <p:cNvSpPr txBox="1">
            <a:spLocks noChangeArrowheads="1"/>
          </p:cNvSpPr>
          <p:nvPr/>
        </p:nvSpPr>
        <p:spPr bwMode="auto">
          <a:xfrm>
            <a:off x="3735664" y="4283502"/>
            <a:ext cx="13706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2026 год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877422"/>
              </p:ext>
            </p:extLst>
          </p:nvPr>
        </p:nvGraphicFramePr>
        <p:xfrm>
          <a:off x="4606360" y="1550988"/>
          <a:ext cx="2391911" cy="166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7" name="Лист" r:id="rId14" imgW="3743257" imgH="2628900" progId="Excel.Sheet.8">
                  <p:embed/>
                </p:oleObj>
              </mc:Choice>
              <mc:Fallback>
                <p:oleObj name="Лист" r:id="rId14" imgW="3743257" imgH="26289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360" y="1550988"/>
                        <a:ext cx="2391911" cy="1666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434318"/>
              </p:ext>
            </p:extLst>
          </p:nvPr>
        </p:nvGraphicFramePr>
        <p:xfrm>
          <a:off x="6740063" y="1455043"/>
          <a:ext cx="2338869" cy="164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8" name="Лист" r:id="rId17" imgW="3743257" imgH="2628900" progId="Excel.Sheet.8">
                  <p:embed/>
                </p:oleObj>
              </mc:Choice>
              <mc:Fallback>
                <p:oleObj name="Лист" r:id="rId17" imgW="3743257" imgH="26289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063" y="1455043"/>
                        <a:ext cx="2338869" cy="164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2"/>
          <p:cNvSpPr txBox="1">
            <a:spLocks noChangeArrowheads="1"/>
          </p:cNvSpPr>
          <p:nvPr/>
        </p:nvSpPr>
        <p:spPr bwMode="auto">
          <a:xfrm>
            <a:off x="5350232" y="3159772"/>
            <a:ext cx="13706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2027 год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51" name="TextBox 42"/>
          <p:cNvSpPr txBox="1">
            <a:spLocks noChangeArrowheads="1"/>
          </p:cNvSpPr>
          <p:nvPr/>
        </p:nvSpPr>
        <p:spPr bwMode="auto">
          <a:xfrm>
            <a:off x="7430939" y="3005883"/>
            <a:ext cx="13706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2028 год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pSp>
        <p:nvGrpSpPr>
          <p:cNvPr id="52" name="Группа 50"/>
          <p:cNvGrpSpPr>
            <a:grpSpLocks/>
          </p:cNvGrpSpPr>
          <p:nvPr/>
        </p:nvGrpSpPr>
        <p:grpSpPr bwMode="auto">
          <a:xfrm>
            <a:off x="5217320" y="2474428"/>
            <a:ext cx="785109" cy="431050"/>
            <a:chOff x="3271272" y="2248510"/>
            <a:chExt cx="786990" cy="432048"/>
          </a:xfrm>
        </p:grpSpPr>
        <p:sp>
          <p:nvSpPr>
            <p:cNvPr id="53" name="Овал 52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4" name="TextBox 52"/>
            <p:cNvSpPr txBox="1">
              <a:spLocks noChangeArrowheads="1"/>
            </p:cNvSpPr>
            <p:nvPr/>
          </p:nvSpPr>
          <p:spPr bwMode="auto">
            <a:xfrm>
              <a:off x="3271272" y="2341529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white"/>
                  </a:solidFill>
                  <a:latin typeface="Times New Roman" pitchFamily="18" charset="0"/>
                </a:rPr>
                <a:t>98,0%</a:t>
              </a:r>
              <a:endParaRPr lang="ru-RU" sz="1100" b="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5" name="Группа 50"/>
          <p:cNvGrpSpPr>
            <a:grpSpLocks/>
          </p:cNvGrpSpPr>
          <p:nvPr/>
        </p:nvGrpSpPr>
        <p:grpSpPr bwMode="auto">
          <a:xfrm>
            <a:off x="5813412" y="1678683"/>
            <a:ext cx="645707" cy="431050"/>
            <a:chOff x="3273524" y="2248510"/>
            <a:chExt cx="786990" cy="432048"/>
          </a:xfrm>
        </p:grpSpPr>
        <p:sp>
          <p:nvSpPr>
            <p:cNvPr id="56" name="Овал 55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7" name="TextBox 52"/>
            <p:cNvSpPr txBox="1">
              <a:spLocks noChangeArrowheads="1"/>
            </p:cNvSpPr>
            <p:nvPr/>
          </p:nvSpPr>
          <p:spPr bwMode="auto">
            <a:xfrm>
              <a:off x="3273524" y="2320194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white"/>
                  </a:solidFill>
                  <a:latin typeface="Times New Roman" pitchFamily="18" charset="0"/>
                </a:rPr>
                <a:t>2,0%</a:t>
              </a:r>
              <a:endParaRPr lang="ru-RU" sz="1100" b="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8" name="Группа 50"/>
          <p:cNvGrpSpPr>
            <a:grpSpLocks/>
          </p:cNvGrpSpPr>
          <p:nvPr/>
        </p:nvGrpSpPr>
        <p:grpSpPr bwMode="auto">
          <a:xfrm>
            <a:off x="7309674" y="2386031"/>
            <a:ext cx="785109" cy="431050"/>
            <a:chOff x="3263976" y="2248510"/>
            <a:chExt cx="786990" cy="432048"/>
          </a:xfrm>
        </p:grpSpPr>
        <p:sp>
          <p:nvSpPr>
            <p:cNvPr id="59" name="Овал 58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0" name="TextBox 52"/>
            <p:cNvSpPr txBox="1">
              <a:spLocks noChangeArrowheads="1"/>
            </p:cNvSpPr>
            <p:nvPr/>
          </p:nvSpPr>
          <p:spPr bwMode="auto">
            <a:xfrm>
              <a:off x="3263976" y="2339288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white"/>
                  </a:solidFill>
                  <a:latin typeface="Times New Roman" pitchFamily="18" charset="0"/>
                </a:rPr>
                <a:t>98,1%</a:t>
              </a:r>
              <a:endParaRPr lang="ru-RU" sz="1100" b="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1" name="Группа 50"/>
          <p:cNvGrpSpPr>
            <a:grpSpLocks/>
          </p:cNvGrpSpPr>
          <p:nvPr/>
        </p:nvGrpSpPr>
        <p:grpSpPr bwMode="auto">
          <a:xfrm>
            <a:off x="7894120" y="1612008"/>
            <a:ext cx="645707" cy="431050"/>
            <a:chOff x="3273524" y="2248510"/>
            <a:chExt cx="786990" cy="432048"/>
          </a:xfrm>
        </p:grpSpPr>
        <p:sp>
          <p:nvSpPr>
            <p:cNvPr id="62" name="Овал 61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3" name="TextBox 52"/>
            <p:cNvSpPr txBox="1">
              <a:spLocks noChangeArrowheads="1"/>
            </p:cNvSpPr>
            <p:nvPr/>
          </p:nvSpPr>
          <p:spPr bwMode="auto">
            <a:xfrm>
              <a:off x="3273524" y="2320194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white"/>
                  </a:solidFill>
                  <a:latin typeface="Times New Roman" pitchFamily="18" charset="0"/>
                </a:rPr>
                <a:t>1,9%</a:t>
              </a:r>
              <a:endParaRPr lang="ru-RU" sz="1100" b="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4319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513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31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9154" name="AutoShape 2" descr="https://taxcom.su/images/nalog-us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9156" name="AutoShape 4" descr="https://taxcom.su/images/nalog-us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489640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539552" y="7937"/>
            <a:ext cx="8755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годы, (%)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53827" y="5131931"/>
            <a:ext cx="723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 зачисления в доход бюджета муниципального округа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" name="Диаграмма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100969"/>
              </p:ext>
            </p:extLst>
          </p:nvPr>
        </p:nvGraphicFramePr>
        <p:xfrm>
          <a:off x="611560" y="1244690"/>
          <a:ext cx="7991142" cy="3915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928775"/>
              </p:ext>
            </p:extLst>
          </p:nvPr>
        </p:nvGraphicFramePr>
        <p:xfrm>
          <a:off x="61280" y="5616867"/>
          <a:ext cx="8399152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2328"/>
                <a:gridCol w="936104"/>
                <a:gridCol w="1008112"/>
                <a:gridCol w="1152128"/>
                <a:gridCol w="1152128"/>
                <a:gridCol w="1022228"/>
                <a:gridCol w="1073062"/>
                <a:gridCol w="1073062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2026 год, 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0,8853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2027 год, %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+mn-lt"/>
                          <a:cs typeface="Times New Roman" pitchFamily="18" charset="0"/>
                        </a:rPr>
                        <a:t>86,0</a:t>
                      </a:r>
                      <a:endParaRPr lang="ru-RU" sz="1200" b="1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0,8853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2028</a:t>
                      </a:r>
                      <a:r>
                        <a:rPr lang="ru-RU" sz="1200" b="1" baseline="0" dirty="0" smtClean="0"/>
                        <a:t> год, %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+mn-lt"/>
                          <a:cs typeface="Times New Roman" pitchFamily="18" charset="0"/>
                        </a:rPr>
                        <a:t>86,1</a:t>
                      </a:r>
                      <a:endParaRPr lang="ru-RU" sz="1200" b="1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0,8853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0058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971600" y="9755"/>
            <a:ext cx="8244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годы, (%)</a:t>
            </a:r>
          </a:p>
        </p:txBody>
      </p:sp>
      <p:sp>
        <p:nvSpPr>
          <p:cNvPr id="8" name="Овал 7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630087"/>
              </p:ext>
            </p:extLst>
          </p:nvPr>
        </p:nvGraphicFramePr>
        <p:xfrm>
          <a:off x="290339" y="1052736"/>
          <a:ext cx="842526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8576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51" y="-136560"/>
            <a:ext cx="961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действующих налоговых льгот, установленных решениями органа местного самоуправления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218900"/>
              </p:ext>
            </p:extLst>
          </p:nvPr>
        </p:nvGraphicFramePr>
        <p:xfrm>
          <a:off x="149927" y="1345190"/>
          <a:ext cx="8844146" cy="532417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80120"/>
                <a:gridCol w="3384376"/>
                <a:gridCol w="792088"/>
                <a:gridCol w="864096"/>
                <a:gridCol w="936104"/>
                <a:gridCol w="864096"/>
                <a:gridCol w="923266"/>
              </a:tblGrid>
              <a:tr h="43829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Наименование льготы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Дата и № решения городской Думы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Сумма льгот, млн.рублей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Факт за 2024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Оценка 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2025 года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Прогноз на 2026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Прогноз на 2027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Прогноз на 2028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</a:tr>
              <a:tr h="1861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>
                          <a:effectLst/>
                        </a:rPr>
                        <a:t>Земельный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</a:rPr>
                        <a:t>Решение городской Думы городского округа город Первомайск Нижегородской области от 19.11.2012 № 28 (в ред.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реш</a:t>
                      </a:r>
                      <a:r>
                        <a:rPr lang="ru-RU" sz="1200" u="none" strike="noStrike" dirty="0" smtClean="0">
                          <a:effectLst/>
                        </a:rPr>
                        <a:t>. от 24.07.2013 № 128, от 09.09.2013 № 134, от 10.10.2013 № 143, от 05.12.2012 № 173, от 24.04.2014 № 210, от 18.12.2015 № 352, от 23.08.2018 №1106, от 20.11.2018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 №123, от 05.12.2018 № 126, от 26.09.2019 № 187, от 29.10.2019 № 194, от 29.10.2023 № 78, от 09.04.2024 № 108, от 27.08.2024 № 133)</a:t>
                      </a:r>
                    </a:p>
                    <a:p>
                      <a:pPr algn="l" rtl="0" fontAlgn="ctr"/>
                      <a:r>
                        <a:rPr lang="ru-RU" sz="1200" u="none" strike="noStrike" baseline="0" dirty="0" smtClean="0">
                          <a:effectLst/>
                        </a:rPr>
                        <a:t>Решение городской Думы муниципального округа город Первомайск Нижегородской области от 23.10.2025 № 213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</a:tr>
              <a:tr h="124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Налог на имущество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</a:rPr>
                        <a:t>Решение городской Думы городского округа город Первомайск Нижегородской области от 18.11.2014 № 263 (в ред.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реш</a:t>
                      </a:r>
                      <a:r>
                        <a:rPr lang="ru-RU" sz="1200" u="none" strike="noStrike" dirty="0" smtClean="0">
                          <a:effectLst/>
                        </a:rPr>
                        <a:t>.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от 27.02.2018 № 57, от 23.08.2018 № 105, от 06.06.2019 № 162, от 29.10.2019 № 195, от 11.03.2020 № 223, от 22.11.2022 № 16, от 27.08.2024 № 132)</a:t>
                      </a:r>
                    </a:p>
                    <a:p>
                      <a:pPr algn="l" rtl="0" fontAlgn="ctr"/>
                      <a:r>
                        <a:rPr lang="ru-RU" sz="1200" u="none" strike="noStrike" baseline="0" dirty="0" smtClean="0">
                          <a:effectLst/>
                        </a:rPr>
                        <a:t>Решение городской Думы муниципального округа город Первомайск Нижегородской области от 23.10.2025 № 212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 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</a:tr>
              <a:tr h="343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94" marR="5394" marT="53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8474684" y="6559848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94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4585" y="687256"/>
            <a:ext cx="854793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just" defTabSz="914400" eaLnBrk="1" fontAlgn="base" hangingPunct="1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Территория муниципального округа занимает 122,7 тыс. га и граничит</a:t>
            </a:r>
            <a:r>
              <a:rPr b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 </a:t>
            </a: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с Дивеевским, Арзамасским, Шатковским, Лукояновским районами Нижегородской области и республикой Мордовия.</a:t>
            </a:r>
            <a:r>
              <a:rPr dirty="0" lang="ru-RU" smtClean="0" sz="1600">
                <a:latin charset="0" pitchFamily="18" typeface="Times New Roman"/>
                <a:cs charset="0" pitchFamily="18" typeface="Times New Roman"/>
              </a:rPr>
              <a:t> </a:t>
            </a:r>
          </a:p>
          <a:p>
            <a:pPr algn="just" defTabSz="914400" eaLnBrk="1" fontAlgn="base" hangingPunct="1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Территория муниципального округа расположена на приволжской возвышенности и представляет собой волнистое плато, расчлененное</a:t>
            </a:r>
            <a:r>
              <a:rPr b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 </a:t>
            </a: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речной и овражно-балочной сетью. Максимальная высота над уровнем моря 228 метров. Часто встречаются довольно большие овраги, поросшие травой, кустарниками, а порой и могучими деревьями.</a:t>
            </a:r>
          </a:p>
          <a:p>
            <a:pPr algn="just" defTabSz="914400" eaLnBrk="1" fontAlgn="base" hangingPunct="1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Эти углубления есть не что иное, как заброшенные рудные шахты.</a:t>
            </a:r>
          </a:p>
          <a:p>
            <a:pPr algn="just" defTabSz="914400" eaLnBrk="1" fontAlgn="base" hangingPunct="1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Муниципальный округ находится на водоразделе бассейнов рек Оки и Волги.</a:t>
            </a:r>
          </a:p>
          <a:p>
            <a:pPr algn="just" defTabSz="914400" eaLnBrk="1" fontAlgn="base" hangingPunct="1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Основные реки: Алатырь, Сатис с небольшими притоками.</a:t>
            </a:r>
            <a:endParaRPr dirty="0" lang="ru-RU" sz="1600">
              <a:latin charset="0" pitchFamily="18" typeface="Times New Roman"/>
              <a:cs charset="0" pitchFamily="18" typeface="Times New Roman"/>
            </a:endParaRPr>
          </a:p>
          <a:p>
            <a:pPr algn="just" defTabSz="914400" eaLnBrk="1" fontAlgn="base" hangingPunct="1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Климат </a:t>
            </a:r>
            <a:r>
              <a:rPr dirty="0" lang="ru-RU" smtClean="0" sz="1600"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–</a:t>
            </a: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 умеренно-континентальный.</a:t>
            </a:r>
          </a:p>
          <a:p>
            <a:pPr algn="just" defTabSz="914400" eaLnBrk="1" fontAlgn="base" hangingPunct="1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На территории муниципального округа расположено 45</a:t>
            </a:r>
            <a:r>
              <a:rPr b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 </a:t>
            </a: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населенных пунктов, в том числе город Первомайск, рабочий</a:t>
            </a:r>
            <a:r>
              <a:rPr b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 </a:t>
            </a: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поселок Сатис, 43 сельских населённых пункта.</a:t>
            </a:r>
            <a:endParaRPr b="0" baseline="0" cap="none" dirty="0" i="0" kumimoji="0" lang="ru-RU" normalizeH="0" smtClean="0" strike="noStrike" sz="1600" u="none">
              <a:ln>
                <a:noFill/>
              </a:ln>
              <a:solidFill>
                <a:schemeClr val="tx1"/>
              </a:solidFill>
              <a:effectLst/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316416" y="6525344"/>
            <a:ext cx="726368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3.1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2093" cy="765965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07708" y="53457"/>
            <a:ext cx="8640960" cy="63094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ru-RU"/>
            </a:defPPr>
            <a:lvl1pPr>
              <a:defRPr b="1" sz="3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defRPr>
            </a:lvl1pPr>
          </a:lstStyle>
          <a:p>
            <a:r>
              <a:rPr dirty="0" lang="ru-RU">
                <a:solidFill>
                  <a:srgbClr val="002060"/>
                </a:solidFill>
              </a:rPr>
              <a:t>Характеристика </a:t>
            </a:r>
            <a:r>
              <a:rPr dirty="0" lang="ru-RU" smtClean="0">
                <a:solidFill>
                  <a:srgbClr val="002060"/>
                </a:solidFill>
              </a:rPr>
              <a:t>муниципального </a:t>
            </a:r>
            <a:r>
              <a:rPr dirty="0" lang="ru-RU">
                <a:solidFill>
                  <a:srgbClr val="002060"/>
                </a:solidFill>
              </a:rPr>
              <a:t>округа</a:t>
            </a:r>
          </a:p>
        </p:txBody>
      </p:sp>
      <p:pic>
        <p:nvPicPr>
          <p:cNvPr descr="C:\Users\fu9\Desktop\collage (1).png" id="30722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" l="1" r="64" t="1"/>
          <a:stretch/>
        </p:blipFill>
        <p:spPr bwMode="auto">
          <a:xfrm>
            <a:off x="1331640" y="3956228"/>
            <a:ext cx="2952328" cy="2917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fu9\Desktop\i.jpg" id="7" name="Picture 13">
            <a:extLst>
              <a:ext uri="{FF2B5EF4-FFF2-40B4-BE49-F238E27FC236}">
                <a16:creationId xmlns:a16="http://schemas.microsoft.com/office/drawing/2014/main" xmlns="" id="{D008785E-296F-5677-95BC-9EEC4647AFA6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"/>
          <a:stretch/>
        </p:blipFill>
        <p:spPr bwMode="auto">
          <a:xfrm>
            <a:off x="4973361" y="3956229"/>
            <a:ext cx="3377723" cy="2901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38167"/>
      </p:ext>
    </p:extLst>
  </p:cSld>
  <p:clrMapOvr>
    <a:masterClrMapping/>
  </p:clrMapOvr>
  <p:transition spd="med">
    <p:cover/>
  </p:transition>
  <p:timing>
    <p:tnLst>
      <p:par>
        <p:cTn dur="indefinite" id="1" nodeType="tmRoot" restart="never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0375" y="-15814"/>
            <a:ext cx="8903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Какую помощь из областного бюджета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получает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округ, млн.рублей</a:t>
            </a: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568550"/>
              </p:ext>
            </p:extLst>
          </p:nvPr>
        </p:nvGraphicFramePr>
        <p:xfrm>
          <a:off x="1411412" y="3573016"/>
          <a:ext cx="6400948" cy="3258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5401" y="3789040"/>
            <a:ext cx="74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безвозмездные поступления из областного бюджета,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554957"/>
              </p:ext>
            </p:extLst>
          </p:nvPr>
        </p:nvGraphicFramePr>
        <p:xfrm>
          <a:off x="892424" y="1196752"/>
          <a:ext cx="7776865" cy="255907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311424"/>
                <a:gridCol w="1152128"/>
                <a:gridCol w="1224136"/>
                <a:gridCol w="1008112"/>
                <a:gridCol w="1008112"/>
                <a:gridCol w="1072953"/>
              </a:tblGrid>
              <a:tr h="3905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00B050"/>
                        </a:gs>
                        <a:gs pos="50000">
                          <a:srgbClr val="92D050"/>
                        </a:gs>
                        <a:gs pos="100000">
                          <a:srgbClr val="00B050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Факт 2024 года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00B050"/>
                        </a:gs>
                        <a:gs pos="50000">
                          <a:srgbClr val="92D050"/>
                        </a:gs>
                        <a:gs pos="100000">
                          <a:srgbClr val="00B050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Бюджет 2025 года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00B050"/>
                        </a:gs>
                        <a:gs pos="50000">
                          <a:srgbClr val="92D050"/>
                        </a:gs>
                        <a:gs pos="100000">
                          <a:srgbClr val="00B050"/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Прогноз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00B050"/>
                        </a:gs>
                        <a:gs pos="50000">
                          <a:srgbClr val="92D050"/>
                        </a:gs>
                        <a:gs pos="100000">
                          <a:srgbClr val="00B050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2027 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2028 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4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</a:rPr>
                        <a:t>   Дотации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58,7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14,8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9" marR="8909" marT="890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9" marR="8909" marT="890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9" marR="8909" marT="890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9" marR="8909" marT="890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49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</a:rPr>
                        <a:t>   Субсидии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81,6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9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</a:rPr>
                        <a:t>   Субвенции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311,7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320,5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04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</a:rPr>
                        <a:t>   Иные межбюджетные    трансферты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404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effectLst/>
                        </a:rPr>
                        <a:t>   Всего безвозмездных поступлений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573,5</a:t>
                      </a:r>
                    </a:p>
                  </a:txBody>
                  <a:tcPr marL="8971" marR="8971" marT="89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422,4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9" marR="8909" marT="890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600" b="1" spc="-10" dirty="0" smtClean="0">
                          <a:latin typeface="+mn-lt"/>
                          <a:cs typeface="Calibri"/>
                        </a:rPr>
                        <a:t>376,7</a:t>
                      </a:r>
                      <a:endParaRPr sz="1600" b="1" dirty="0">
                        <a:latin typeface="+mn-lt"/>
                        <a:cs typeface="Calibri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600" b="1" dirty="0" smtClean="0">
                          <a:latin typeface="+mn-lt"/>
                          <a:cs typeface="Calibri"/>
                        </a:rPr>
                        <a:t>365,3</a:t>
                      </a:r>
                      <a:endParaRPr sz="1600" b="1" dirty="0">
                        <a:latin typeface="+mn-lt"/>
                        <a:cs typeface="Calibri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600" b="1" dirty="0" smtClean="0">
                          <a:latin typeface="+mn-lt"/>
                          <a:cs typeface="Calibri"/>
                        </a:rPr>
                        <a:t>355,2</a:t>
                      </a:r>
                      <a:endParaRPr sz="1600" b="1" dirty="0">
                        <a:latin typeface="+mn-lt"/>
                        <a:cs typeface="Calibri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2" name="AutoShape 2" descr="https://catherineasquithgallery.com/uploads/posts/2021-02/1612706321_9-p-dengi-na-zelenom-fone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921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630154" y="-63689"/>
            <a:ext cx="8316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формирования бюджета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по расходам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4"/>
            <a:ext cx="539552" cy="709986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6139" y="961508"/>
            <a:ext cx="9182728" cy="3331588"/>
            <a:chOff x="6139" y="831227"/>
            <a:chExt cx="9182728" cy="3331588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6350040" y="831227"/>
              <a:ext cx="2838827" cy="3331588"/>
              <a:chOff x="6156176" y="1059219"/>
              <a:chExt cx="3312368" cy="3953957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6156176" y="1059219"/>
                <a:ext cx="3312368" cy="3953957"/>
                <a:chOff x="5911850" y="1916113"/>
                <a:chExt cx="2619375" cy="4073525"/>
              </a:xfrm>
            </p:grpSpPr>
            <p:sp>
              <p:nvSpPr>
                <p:cNvPr id="5" name="Freeform 11">
                  <a:extLst>
                    <a:ext uri="{FF2B5EF4-FFF2-40B4-BE49-F238E27FC236}">
                      <a16:creationId xmlns:a16="http://schemas.microsoft.com/office/drawing/2014/main" xmlns="" id="{4860CD0C-BF44-41BB-A741-EA0501C98A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1850" y="2032000"/>
                  <a:ext cx="2232025" cy="3957638"/>
                </a:xfrm>
                <a:custGeom>
                  <a:avLst/>
                  <a:gdLst>
                    <a:gd name="T0" fmla="*/ 7 w 90"/>
                    <a:gd name="T1" fmla="*/ 0 h 169"/>
                    <a:gd name="T2" fmla="*/ 84 w 90"/>
                    <a:gd name="T3" fmla="*/ 0 h 169"/>
                    <a:gd name="T4" fmla="*/ 90 w 90"/>
                    <a:gd name="T5" fmla="*/ 7 h 169"/>
                    <a:gd name="T6" fmla="*/ 90 w 90"/>
                    <a:gd name="T7" fmla="*/ 162 h 169"/>
                    <a:gd name="T8" fmla="*/ 84 w 90"/>
                    <a:gd name="T9" fmla="*/ 169 h 169"/>
                    <a:gd name="T10" fmla="*/ 7 w 90"/>
                    <a:gd name="T11" fmla="*/ 169 h 169"/>
                    <a:gd name="T12" fmla="*/ 0 w 90"/>
                    <a:gd name="T13" fmla="*/ 162 h 169"/>
                    <a:gd name="T14" fmla="*/ 0 w 90"/>
                    <a:gd name="T15" fmla="*/ 7 h 169"/>
                    <a:gd name="T16" fmla="*/ 7 w 90"/>
                    <a:gd name="T17" fmla="*/ 0 h 16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0"/>
                    <a:gd name="T28" fmla="*/ 0 h 169"/>
                    <a:gd name="T29" fmla="*/ 90 w 90"/>
                    <a:gd name="T30" fmla="*/ 169 h 16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0" h="169">
                      <a:moveTo>
                        <a:pt x="7" y="0"/>
                      </a:moveTo>
                      <a:lnTo>
                        <a:pt x="84" y="0"/>
                      </a:lnTo>
                      <a:cubicBezTo>
                        <a:pt x="87" y="0"/>
                        <a:pt x="90" y="3"/>
                        <a:pt x="90" y="7"/>
                      </a:cubicBezTo>
                      <a:lnTo>
                        <a:pt x="90" y="162"/>
                      </a:lnTo>
                      <a:cubicBezTo>
                        <a:pt x="90" y="166"/>
                        <a:pt x="87" y="169"/>
                        <a:pt x="84" y="169"/>
                      </a:cubicBezTo>
                      <a:lnTo>
                        <a:pt x="7" y="169"/>
                      </a:lnTo>
                      <a:cubicBezTo>
                        <a:pt x="3" y="169"/>
                        <a:pt x="0" y="166"/>
                        <a:pt x="0" y="162"/>
                      </a:cubicBezTo>
                      <a:lnTo>
                        <a:pt x="0" y="7"/>
                      </a:lnTo>
                      <a:cubicBezTo>
                        <a:pt x="0" y="3"/>
                        <a:pt x="3" y="0"/>
                        <a:pt x="7" y="0"/>
                      </a:cubicBezTo>
                    </a:path>
                  </a:pathLst>
                </a:custGeom>
                <a:gradFill>
                  <a:gsLst>
                    <a:gs pos="34000">
                      <a:srgbClr val="D65CB6"/>
                    </a:gs>
                    <a:gs pos="13000">
                      <a:srgbClr val="00B0F0"/>
                    </a:gs>
                    <a:gs pos="0">
                      <a:srgbClr val="00B0F0"/>
                    </a:gs>
                    <a:gs pos="48000">
                      <a:srgbClr val="2C2799"/>
                    </a:gs>
                    <a:gs pos="85000">
                      <a:srgbClr val="B2DE82"/>
                    </a:gs>
                    <a:gs pos="72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19050">
                  <a:solidFill>
                    <a:srgbClr val="1C1C1C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" name="Rectangle 12">
                  <a:extLst>
                    <a:ext uri="{FF2B5EF4-FFF2-40B4-BE49-F238E27FC236}">
                      <a16:creationId xmlns:a16="http://schemas.microsoft.com/office/drawing/2014/main" xmlns="" id="{DD2EF125-F8CE-4FE1-81C3-46CBBF7ED7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45317" y="2286870"/>
                  <a:ext cx="1978819" cy="335986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B"/>
                    </a:gs>
                    <a:gs pos="100000">
                      <a:srgbClr val="F3F9DB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" name="Freeform 26">
                  <a:extLst>
                    <a:ext uri="{FF2B5EF4-FFF2-40B4-BE49-F238E27FC236}">
                      <a16:creationId xmlns:a16="http://schemas.microsoft.com/office/drawing/2014/main" xmlns="" id="{11600168-03F4-45D0-9877-3D1A72066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37431" y="2063750"/>
                  <a:ext cx="2232026" cy="3582987"/>
                </a:xfrm>
                <a:custGeom>
                  <a:avLst/>
                  <a:gdLst>
                    <a:gd name="T0" fmla="*/ 7 w 90"/>
                    <a:gd name="T1" fmla="*/ 0 h 153"/>
                    <a:gd name="T2" fmla="*/ 84 w 90"/>
                    <a:gd name="T3" fmla="*/ 0 h 153"/>
                    <a:gd name="T4" fmla="*/ 90 w 90"/>
                    <a:gd name="T5" fmla="*/ 7 h 153"/>
                    <a:gd name="T6" fmla="*/ 90 w 90"/>
                    <a:gd name="T7" fmla="*/ 34 h 153"/>
                    <a:gd name="T8" fmla="*/ 71 w 90"/>
                    <a:gd name="T9" fmla="*/ 54 h 153"/>
                    <a:gd name="T10" fmla="*/ 0 w 90"/>
                    <a:gd name="T11" fmla="*/ 153 h 153"/>
                    <a:gd name="T12" fmla="*/ 0 w 90"/>
                    <a:gd name="T13" fmla="*/ 7 h 153"/>
                    <a:gd name="T14" fmla="*/ 7 w 90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0"/>
                    <a:gd name="T25" fmla="*/ 0 h 153"/>
                    <a:gd name="T26" fmla="*/ 90 w 90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0" h="153">
                      <a:moveTo>
                        <a:pt x="7" y="0"/>
                      </a:moveTo>
                      <a:lnTo>
                        <a:pt x="84" y="0"/>
                      </a:lnTo>
                      <a:cubicBezTo>
                        <a:pt x="87" y="0"/>
                        <a:pt x="90" y="3"/>
                        <a:pt x="90" y="7"/>
                      </a:cubicBezTo>
                      <a:lnTo>
                        <a:pt x="90" y="34"/>
                      </a:lnTo>
                      <a:cubicBezTo>
                        <a:pt x="87" y="42"/>
                        <a:pt x="81" y="49"/>
                        <a:pt x="71" y="54"/>
                      </a:cubicBezTo>
                      <a:cubicBezTo>
                        <a:pt x="49" y="64"/>
                        <a:pt x="18" y="78"/>
                        <a:pt x="0" y="153"/>
                      </a:cubicBezTo>
                      <a:lnTo>
                        <a:pt x="0" y="7"/>
                      </a:lnTo>
                      <a:cubicBezTo>
                        <a:pt x="0" y="3"/>
                        <a:pt x="3" y="0"/>
                        <a:pt x="7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60001"/>
                      </a:schemeClr>
                    </a:gs>
                    <a:gs pos="100000">
                      <a:schemeClr val="bg1">
                        <a:alpha val="26999"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grpSp>
              <p:nvGrpSpPr>
                <p:cNvPr id="8" name="Group 108">
                  <a:extLst>
                    <a:ext uri="{FF2B5EF4-FFF2-40B4-BE49-F238E27FC236}">
                      <a16:creationId xmlns:a16="http://schemas.microsoft.com/office/drawing/2014/main" xmlns="" id="{B5526EC3-7D97-4099-9EFB-4F306A2911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812088" y="1916113"/>
                  <a:ext cx="719137" cy="936625"/>
                  <a:chOff x="4921" y="1207"/>
                  <a:chExt cx="453" cy="590"/>
                </a:xfrm>
              </p:grpSpPr>
              <p:sp>
                <p:nvSpPr>
                  <p:cNvPr id="9" name="Freeform 104">
                    <a:extLst>
                      <a:ext uri="{FF2B5EF4-FFF2-40B4-BE49-F238E27FC236}">
                        <a16:creationId xmlns:a16="http://schemas.microsoft.com/office/drawing/2014/main" xmlns="" id="{62A6F648-40EB-4E31-B7BF-14923BB069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21" y="1616"/>
                    <a:ext cx="212" cy="181"/>
                  </a:xfrm>
                  <a:custGeom>
                    <a:avLst/>
                    <a:gdLst>
                      <a:gd name="T0" fmla="*/ 0 w 212"/>
                      <a:gd name="T1" fmla="*/ 0 h 181"/>
                      <a:gd name="T2" fmla="*/ 212 w 212"/>
                      <a:gd name="T3" fmla="*/ 85 h 181"/>
                      <a:gd name="T4" fmla="*/ 212 w 212"/>
                      <a:gd name="T5" fmla="*/ 181 h 181"/>
                      <a:gd name="T6" fmla="*/ 0 w 212"/>
                      <a:gd name="T7" fmla="*/ 0 h 1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2"/>
                      <a:gd name="T13" fmla="*/ 0 h 181"/>
                      <a:gd name="T14" fmla="*/ 212 w 212"/>
                      <a:gd name="T15" fmla="*/ 181 h 18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2" h="181">
                        <a:moveTo>
                          <a:pt x="0" y="0"/>
                        </a:moveTo>
                        <a:lnTo>
                          <a:pt x="212" y="85"/>
                        </a:lnTo>
                        <a:lnTo>
                          <a:pt x="212" y="1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grpSp>
                <p:nvGrpSpPr>
                  <p:cNvPr id="10" name="Group 107">
                    <a:extLst>
                      <a:ext uri="{FF2B5EF4-FFF2-40B4-BE49-F238E27FC236}">
                        <a16:creationId xmlns:a16="http://schemas.microsoft.com/office/drawing/2014/main" xmlns="" id="{39DD0EF4-D99D-4A28-AC93-8D4E176A66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921" y="1207"/>
                    <a:ext cx="453" cy="430"/>
                    <a:chOff x="4921" y="1207"/>
                    <a:chExt cx="453" cy="430"/>
                  </a:xfrm>
                </p:grpSpPr>
                <p:sp>
                  <p:nvSpPr>
                    <p:cNvPr id="11" name="Freeform 86">
                      <a:extLst>
                        <a:ext uri="{FF2B5EF4-FFF2-40B4-BE49-F238E27FC236}">
                          <a16:creationId xmlns:a16="http://schemas.microsoft.com/office/drawing/2014/main" xmlns="" id="{DB05C212-83BF-4C41-9C08-9A201663CC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44" y="1300"/>
                      <a:ext cx="325" cy="270"/>
                    </a:xfrm>
                    <a:custGeom>
                      <a:avLst/>
                      <a:gdLst>
                        <a:gd name="T0" fmla="*/ 142 w 414"/>
                        <a:gd name="T1" fmla="*/ 6 h 343"/>
                        <a:gd name="T2" fmla="*/ 378 w 414"/>
                        <a:gd name="T3" fmla="*/ 159 h 343"/>
                        <a:gd name="T4" fmla="*/ 272 w 414"/>
                        <a:gd name="T5" fmla="*/ 336 h 343"/>
                        <a:gd name="T6" fmla="*/ 36 w 414"/>
                        <a:gd name="T7" fmla="*/ 184 h 343"/>
                        <a:gd name="T8" fmla="*/ 142 w 414"/>
                        <a:gd name="T9" fmla="*/ 6 h 34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4"/>
                        <a:gd name="T16" fmla="*/ 0 h 343"/>
                        <a:gd name="T17" fmla="*/ 414 w 414"/>
                        <a:gd name="T18" fmla="*/ 343 h 34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4" h="343">
                          <a:moveTo>
                            <a:pt x="142" y="6"/>
                          </a:moveTo>
                          <a:cubicBezTo>
                            <a:pt x="236" y="0"/>
                            <a:pt x="342" y="68"/>
                            <a:pt x="378" y="159"/>
                          </a:cubicBezTo>
                          <a:cubicBezTo>
                            <a:pt x="414" y="250"/>
                            <a:pt x="367" y="329"/>
                            <a:pt x="272" y="336"/>
                          </a:cubicBezTo>
                          <a:cubicBezTo>
                            <a:pt x="178" y="343"/>
                            <a:pt x="72" y="275"/>
                            <a:pt x="36" y="184"/>
                          </a:cubicBezTo>
                          <a:cubicBezTo>
                            <a:pt x="0" y="93"/>
                            <a:pt x="47" y="13"/>
                            <a:pt x="142" y="6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65B1FF"/>
                        </a:gs>
                        <a:gs pos="100000">
                          <a:srgbClr val="004F9E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2" name="Freeform 87">
                      <a:extLst>
                        <a:ext uri="{FF2B5EF4-FFF2-40B4-BE49-F238E27FC236}">
                          <a16:creationId xmlns:a16="http://schemas.microsoft.com/office/drawing/2014/main" xmlns="" id="{11A1262B-A88C-47A0-B667-A7A83DA5D5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68" y="1217"/>
                      <a:ext cx="242" cy="237"/>
                    </a:xfrm>
                    <a:custGeom>
                      <a:avLst/>
                      <a:gdLst>
                        <a:gd name="T0" fmla="*/ 152 w 308"/>
                        <a:gd name="T1" fmla="*/ 0 h 301"/>
                        <a:gd name="T2" fmla="*/ 0 w 308"/>
                        <a:gd name="T3" fmla="*/ 156 h 301"/>
                        <a:gd name="T4" fmla="*/ 158 w 308"/>
                        <a:gd name="T5" fmla="*/ 301 h 301"/>
                        <a:gd name="T6" fmla="*/ 308 w 308"/>
                        <a:gd name="T7" fmla="*/ 143 h 301"/>
                        <a:gd name="T8" fmla="*/ 152 w 308"/>
                        <a:gd name="T9" fmla="*/ 0 h 30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8"/>
                        <a:gd name="T16" fmla="*/ 0 h 301"/>
                        <a:gd name="T17" fmla="*/ 308 w 308"/>
                        <a:gd name="T18" fmla="*/ 301 h 30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8" h="301">
                          <a:moveTo>
                            <a:pt x="152" y="0"/>
                          </a:moveTo>
                          <a:lnTo>
                            <a:pt x="0" y="156"/>
                          </a:lnTo>
                          <a:lnTo>
                            <a:pt x="158" y="301"/>
                          </a:lnTo>
                          <a:lnTo>
                            <a:pt x="308" y="143"/>
                          </a:lnTo>
                          <a:lnTo>
                            <a:pt x="152" y="0"/>
                          </a:lnTo>
                          <a:close/>
                        </a:path>
                      </a:pathLst>
                    </a:custGeom>
                    <a:solidFill>
                      <a:srgbClr val="35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3" name="Freeform 88">
                      <a:extLst>
                        <a:ext uri="{FF2B5EF4-FFF2-40B4-BE49-F238E27FC236}">
                          <a16:creationId xmlns:a16="http://schemas.microsoft.com/office/drawing/2014/main" xmlns="" id="{9973420E-2A42-4E47-A74A-2289A8409D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60" y="1207"/>
                      <a:ext cx="169" cy="142"/>
                    </a:xfrm>
                    <a:custGeom>
                      <a:avLst/>
                      <a:gdLst>
                        <a:gd name="T0" fmla="*/ 76 w 214"/>
                        <a:gd name="T1" fmla="*/ 0 h 181"/>
                        <a:gd name="T2" fmla="*/ 197 w 214"/>
                        <a:gd name="T3" fmla="*/ 90 h 181"/>
                        <a:gd name="T4" fmla="*/ 138 w 214"/>
                        <a:gd name="T5" fmla="*/ 181 h 181"/>
                        <a:gd name="T6" fmla="*/ 17 w 214"/>
                        <a:gd name="T7" fmla="*/ 90 h 181"/>
                        <a:gd name="T8" fmla="*/ 76 w 214"/>
                        <a:gd name="T9" fmla="*/ 0 h 1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4"/>
                        <a:gd name="T16" fmla="*/ 0 h 181"/>
                        <a:gd name="T17" fmla="*/ 214 w 214"/>
                        <a:gd name="T18" fmla="*/ 181 h 1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4" h="181">
                          <a:moveTo>
                            <a:pt x="76" y="0"/>
                          </a:moveTo>
                          <a:cubicBezTo>
                            <a:pt x="125" y="0"/>
                            <a:pt x="180" y="40"/>
                            <a:pt x="197" y="90"/>
                          </a:cubicBezTo>
                          <a:cubicBezTo>
                            <a:pt x="214" y="140"/>
                            <a:pt x="188" y="181"/>
                            <a:pt x="138" y="181"/>
                          </a:cubicBezTo>
                          <a:cubicBezTo>
                            <a:pt x="89" y="181"/>
                            <a:pt x="35" y="140"/>
                            <a:pt x="17" y="90"/>
                          </a:cubicBezTo>
                          <a:cubicBezTo>
                            <a:pt x="0" y="40"/>
                            <a:pt x="26" y="0"/>
                            <a:pt x="76" y="0"/>
                          </a:cubicBezTo>
                          <a:close/>
                        </a:path>
                      </a:pathLst>
                    </a:custGeom>
                    <a:solidFill>
                      <a:srgbClr val="1F8E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4" name="Oval 89">
                      <a:extLst>
                        <a:ext uri="{FF2B5EF4-FFF2-40B4-BE49-F238E27FC236}">
                          <a16:creationId xmlns:a16="http://schemas.microsoft.com/office/drawing/2014/main" xmlns="" id="{1A4EDFDE-2B7B-4316-818D-3965BB9A6A2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1612"/>
                      <a:ext cx="24" cy="25"/>
                    </a:xfrm>
                    <a:prstGeom prst="ellipse">
                      <a:avLst/>
                    </a:prstGeom>
                    <a:solidFill>
                      <a:srgbClr val="34343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5" name="Freeform 90">
                      <a:extLst>
                        <a:ext uri="{FF2B5EF4-FFF2-40B4-BE49-F238E27FC236}">
                          <a16:creationId xmlns:a16="http://schemas.microsoft.com/office/drawing/2014/main" xmlns="" id="{4ECC662D-5614-4EA6-AB20-A964576F9A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36" y="1517"/>
                      <a:ext cx="111" cy="105"/>
                    </a:xfrm>
                    <a:custGeom>
                      <a:avLst/>
                      <a:gdLst>
                        <a:gd name="T0" fmla="*/ 113 w 141"/>
                        <a:gd name="T1" fmla="*/ 0 h 134"/>
                        <a:gd name="T2" fmla="*/ 141 w 141"/>
                        <a:gd name="T3" fmla="*/ 20 h 134"/>
                        <a:gd name="T4" fmla="*/ 0 w 141"/>
                        <a:gd name="T5" fmla="*/ 134 h 134"/>
                        <a:gd name="T6" fmla="*/ 113 w 141"/>
                        <a:gd name="T7" fmla="*/ 0 h 1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41"/>
                        <a:gd name="T13" fmla="*/ 0 h 134"/>
                        <a:gd name="T14" fmla="*/ 141 w 141"/>
                        <a:gd name="T15" fmla="*/ 134 h 13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41" h="134">
                          <a:moveTo>
                            <a:pt x="113" y="0"/>
                          </a:moveTo>
                          <a:cubicBezTo>
                            <a:pt x="122" y="7"/>
                            <a:pt x="131" y="14"/>
                            <a:pt x="141" y="20"/>
                          </a:cubicBezTo>
                          <a:lnTo>
                            <a:pt x="0" y="134"/>
                          </a:lnTo>
                          <a:cubicBezTo>
                            <a:pt x="38" y="90"/>
                            <a:pt x="76" y="44"/>
                            <a:pt x="113" y="0"/>
                          </a:cubicBezTo>
                          <a:close/>
                        </a:path>
                      </a:pathLst>
                    </a:custGeom>
                    <a:solidFill>
                      <a:srgbClr val="C8C8C8"/>
                    </a:solidFill>
                    <a:ln w="0">
                      <a:solidFill>
                        <a:srgbClr val="9493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6" name="Freeform 91">
                      <a:extLst>
                        <a:ext uri="{FF2B5EF4-FFF2-40B4-BE49-F238E27FC236}">
                          <a16:creationId xmlns:a16="http://schemas.microsoft.com/office/drawing/2014/main" xmlns="" id="{A693C731-196F-4624-B563-230057A8C1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86" y="1525"/>
                      <a:ext cx="52" cy="52"/>
                    </a:xfrm>
                    <a:custGeom>
                      <a:avLst/>
                      <a:gdLst>
                        <a:gd name="T0" fmla="*/ 55 w 66"/>
                        <a:gd name="T1" fmla="*/ 0 h 65"/>
                        <a:gd name="T2" fmla="*/ 66 w 66"/>
                        <a:gd name="T3" fmla="*/ 10 h 65"/>
                        <a:gd name="T4" fmla="*/ 0 w 66"/>
                        <a:gd name="T5" fmla="*/ 65 h 65"/>
                        <a:gd name="T6" fmla="*/ 55 w 66"/>
                        <a:gd name="T7" fmla="*/ 0 h 6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6"/>
                        <a:gd name="T13" fmla="*/ 0 h 65"/>
                        <a:gd name="T14" fmla="*/ 66 w 66"/>
                        <a:gd name="T15" fmla="*/ 65 h 6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6" h="65">
                          <a:moveTo>
                            <a:pt x="55" y="0"/>
                          </a:moveTo>
                          <a:lnTo>
                            <a:pt x="66" y="10"/>
                          </a:lnTo>
                          <a:lnTo>
                            <a:pt x="0" y="65"/>
                          </a:lnTo>
                          <a:lnTo>
                            <a:pt x="55" y="0"/>
                          </a:lnTo>
                          <a:close/>
                        </a:path>
                      </a:pathLst>
                    </a:custGeom>
                    <a:solidFill>
                      <a:srgbClr val="EDEDE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7" name="Freeform 92">
                      <a:extLst>
                        <a:ext uri="{FF2B5EF4-FFF2-40B4-BE49-F238E27FC236}">
                          <a16:creationId xmlns:a16="http://schemas.microsoft.com/office/drawing/2014/main" xmlns="" id="{B0D57D78-592A-4263-A33E-03D1B8B46D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85" y="1320"/>
                      <a:ext cx="101" cy="96"/>
                    </a:xfrm>
                    <a:custGeom>
                      <a:avLst/>
                      <a:gdLst>
                        <a:gd name="T0" fmla="*/ 129 w 129"/>
                        <a:gd name="T1" fmla="*/ 0 h 121"/>
                        <a:gd name="T2" fmla="*/ 93 w 129"/>
                        <a:gd name="T3" fmla="*/ 81 h 121"/>
                        <a:gd name="T4" fmla="*/ 0 w 129"/>
                        <a:gd name="T5" fmla="*/ 121 h 121"/>
                        <a:gd name="T6" fmla="*/ 129 w 129"/>
                        <a:gd name="T7" fmla="*/ 0 h 12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29"/>
                        <a:gd name="T13" fmla="*/ 0 h 121"/>
                        <a:gd name="T14" fmla="*/ 129 w 129"/>
                        <a:gd name="T15" fmla="*/ 121 h 12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29" h="121">
                          <a:moveTo>
                            <a:pt x="129" y="0"/>
                          </a:moveTo>
                          <a:cubicBezTo>
                            <a:pt x="103" y="23"/>
                            <a:pt x="87" y="43"/>
                            <a:pt x="93" y="81"/>
                          </a:cubicBezTo>
                          <a:cubicBezTo>
                            <a:pt x="66" y="92"/>
                            <a:pt x="27" y="109"/>
                            <a:pt x="0" y="121"/>
                          </a:cubicBezTo>
                          <a:cubicBezTo>
                            <a:pt x="1" y="33"/>
                            <a:pt x="57" y="0"/>
                            <a:pt x="129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45A1FF">
                            <a:alpha val="17000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8" name="Freeform 93">
                      <a:extLst>
                        <a:ext uri="{FF2B5EF4-FFF2-40B4-BE49-F238E27FC236}">
                          <a16:creationId xmlns:a16="http://schemas.microsoft.com/office/drawing/2014/main" xmlns="" id="{9BEB7AD9-2560-4156-814A-2309A244E2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98" y="1397"/>
                      <a:ext cx="69" cy="49"/>
                    </a:xfrm>
                    <a:custGeom>
                      <a:avLst/>
                      <a:gdLst>
                        <a:gd name="T0" fmla="*/ 78 w 88"/>
                        <a:gd name="T1" fmla="*/ 0 h 63"/>
                        <a:gd name="T2" fmla="*/ 88 w 88"/>
                        <a:gd name="T3" fmla="*/ 21 h 63"/>
                        <a:gd name="T4" fmla="*/ 4 w 88"/>
                        <a:gd name="T5" fmla="*/ 63 h 63"/>
                        <a:gd name="T6" fmla="*/ 0 w 88"/>
                        <a:gd name="T7" fmla="*/ 41 h 63"/>
                        <a:gd name="T8" fmla="*/ 78 w 88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8"/>
                        <a:gd name="T16" fmla="*/ 0 h 63"/>
                        <a:gd name="T17" fmla="*/ 88 w 88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8" h="63">
                          <a:moveTo>
                            <a:pt x="78" y="0"/>
                          </a:moveTo>
                          <a:lnTo>
                            <a:pt x="88" y="21"/>
                          </a:lnTo>
                          <a:lnTo>
                            <a:pt x="4" y="63"/>
                          </a:lnTo>
                          <a:lnTo>
                            <a:pt x="0" y="41"/>
                          </a:lnTo>
                          <a:lnTo>
                            <a:pt x="78" y="0"/>
                          </a:lnTo>
                          <a:close/>
                        </a:path>
                      </a:pathLst>
                    </a:custGeom>
                    <a:solidFill>
                      <a:srgbClr val="8BC4FF">
                        <a:alpha val="5686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9" name="Freeform 94">
                      <a:extLst>
                        <a:ext uri="{FF2B5EF4-FFF2-40B4-BE49-F238E27FC236}">
                          <a16:creationId xmlns:a16="http://schemas.microsoft.com/office/drawing/2014/main" xmlns="" id="{BBC6A686-DE2B-40AE-9C88-01D704BE28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6" y="1495"/>
                      <a:ext cx="318" cy="78"/>
                    </a:xfrm>
                    <a:custGeom>
                      <a:avLst/>
                      <a:gdLst>
                        <a:gd name="T0" fmla="*/ 117 w 407"/>
                        <a:gd name="T1" fmla="*/ 12 h 100"/>
                        <a:gd name="T2" fmla="*/ 63 w 407"/>
                        <a:gd name="T3" fmla="*/ 37 h 100"/>
                        <a:gd name="T4" fmla="*/ 117 w 407"/>
                        <a:gd name="T5" fmla="*/ 12 h 100"/>
                        <a:gd name="T6" fmla="*/ 0 60000 65536"/>
                        <a:gd name="T7" fmla="*/ 0 60000 65536"/>
                        <a:gd name="T8" fmla="*/ 0 60000 65536"/>
                        <a:gd name="T9" fmla="*/ 0 w 407"/>
                        <a:gd name="T10" fmla="*/ 0 h 100"/>
                        <a:gd name="T11" fmla="*/ 407 w 407"/>
                        <a:gd name="T12" fmla="*/ 100 h 1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07" h="100">
                          <a:moveTo>
                            <a:pt x="117" y="12"/>
                          </a:moveTo>
                          <a:cubicBezTo>
                            <a:pt x="407" y="0"/>
                            <a:pt x="0" y="100"/>
                            <a:pt x="63" y="37"/>
                          </a:cubicBezTo>
                          <a:cubicBezTo>
                            <a:pt x="81" y="29"/>
                            <a:pt x="99" y="20"/>
                            <a:pt x="117" y="12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FF">
                            <a:alpha val="43999"/>
                          </a:srgbClr>
                        </a:gs>
                        <a:gs pos="100000">
                          <a:srgbClr val="FFFFFF">
                            <a:alpha val="0"/>
                          </a:srgbClr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20" name="Freeform 95">
                      <a:extLst>
                        <a:ext uri="{FF2B5EF4-FFF2-40B4-BE49-F238E27FC236}">
                          <a16:creationId xmlns:a16="http://schemas.microsoft.com/office/drawing/2014/main" xmlns="" id="{5F491DC6-80FE-46B1-9DD3-189A307FEF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76" y="1214"/>
                      <a:ext cx="114" cy="72"/>
                    </a:xfrm>
                    <a:custGeom>
                      <a:avLst/>
                      <a:gdLst>
                        <a:gd name="T0" fmla="*/ 54 w 146"/>
                        <a:gd name="T1" fmla="*/ 2 h 92"/>
                        <a:gd name="T2" fmla="*/ 15 w 146"/>
                        <a:gd name="T3" fmla="*/ 92 h 92"/>
                        <a:gd name="T4" fmla="*/ 146 w 146"/>
                        <a:gd name="T5" fmla="*/ 47 h 92"/>
                        <a:gd name="T6" fmla="*/ 54 w 146"/>
                        <a:gd name="T7" fmla="*/ 2 h 9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46"/>
                        <a:gd name="T13" fmla="*/ 0 h 92"/>
                        <a:gd name="T14" fmla="*/ 146 w 146"/>
                        <a:gd name="T15" fmla="*/ 92 h 9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46" h="92">
                          <a:moveTo>
                            <a:pt x="54" y="2"/>
                          </a:moveTo>
                          <a:cubicBezTo>
                            <a:pt x="0" y="11"/>
                            <a:pt x="0" y="48"/>
                            <a:pt x="15" y="92"/>
                          </a:cubicBezTo>
                          <a:cubicBezTo>
                            <a:pt x="60" y="76"/>
                            <a:pt x="101" y="62"/>
                            <a:pt x="146" y="47"/>
                          </a:cubicBezTo>
                          <a:cubicBezTo>
                            <a:pt x="126" y="21"/>
                            <a:pt x="100" y="0"/>
                            <a:pt x="54" y="2"/>
                          </a:cubicBezTo>
                          <a:close/>
                        </a:path>
                      </a:pathLst>
                    </a:custGeom>
                    <a:solidFill>
                      <a:srgbClr val="83C0FF">
                        <a:alpha val="4196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21" name="Freeform 96">
                      <a:extLst>
                        <a:ext uri="{FF2B5EF4-FFF2-40B4-BE49-F238E27FC236}">
                          <a16:creationId xmlns:a16="http://schemas.microsoft.com/office/drawing/2014/main" xmlns="" id="{62407FE4-8DA5-4987-9C89-2965E447BE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10" y="1280"/>
                      <a:ext cx="107" cy="72"/>
                    </a:xfrm>
                    <a:custGeom>
                      <a:avLst/>
                      <a:gdLst>
                        <a:gd name="T0" fmla="*/ 106 w 135"/>
                        <a:gd name="T1" fmla="*/ 68 h 91"/>
                        <a:gd name="T2" fmla="*/ 0 w 135"/>
                        <a:gd name="T3" fmla="*/ 42 h 91"/>
                        <a:gd name="T4" fmla="*/ 119 w 135"/>
                        <a:gd name="T5" fmla="*/ 0 h 91"/>
                        <a:gd name="T6" fmla="*/ 106 w 135"/>
                        <a:gd name="T7" fmla="*/ 68 h 9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35"/>
                        <a:gd name="T13" fmla="*/ 0 h 91"/>
                        <a:gd name="T14" fmla="*/ 135 w 135"/>
                        <a:gd name="T15" fmla="*/ 91 h 9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35" h="91">
                          <a:moveTo>
                            <a:pt x="106" y="68"/>
                          </a:moveTo>
                          <a:cubicBezTo>
                            <a:pt x="66" y="91"/>
                            <a:pt x="33" y="72"/>
                            <a:pt x="0" y="42"/>
                          </a:cubicBezTo>
                          <a:cubicBezTo>
                            <a:pt x="41" y="27"/>
                            <a:pt x="78" y="14"/>
                            <a:pt x="119" y="0"/>
                          </a:cubicBezTo>
                          <a:cubicBezTo>
                            <a:pt x="131" y="23"/>
                            <a:pt x="135" y="46"/>
                            <a:pt x="106" y="68"/>
                          </a:cubicBezTo>
                          <a:close/>
                        </a:path>
                      </a:pathLst>
                    </a:custGeom>
                    <a:solidFill>
                      <a:srgbClr val="83C0FF">
                        <a:alpha val="4196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22" name="Freeform 97">
                      <a:extLst>
                        <a:ext uri="{FF2B5EF4-FFF2-40B4-BE49-F238E27FC236}">
                          <a16:creationId xmlns:a16="http://schemas.microsoft.com/office/drawing/2014/main" xmlns="" id="{2EED426F-EA10-4720-B560-6DE6783894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74" y="1338"/>
                      <a:ext cx="129" cy="126"/>
                    </a:xfrm>
                    <a:custGeom>
                      <a:avLst/>
                      <a:gdLst>
                        <a:gd name="T0" fmla="*/ 143 w 164"/>
                        <a:gd name="T1" fmla="*/ 11 h 160"/>
                        <a:gd name="T2" fmla="*/ 0 w 164"/>
                        <a:gd name="T3" fmla="*/ 160 h 160"/>
                        <a:gd name="T4" fmla="*/ 28 w 164"/>
                        <a:gd name="T5" fmla="*/ 142 h 160"/>
                        <a:gd name="T6" fmla="*/ 164 w 164"/>
                        <a:gd name="T7" fmla="*/ 0 h 160"/>
                        <a:gd name="T8" fmla="*/ 143 w 164"/>
                        <a:gd name="T9" fmla="*/ 11 h 1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4"/>
                        <a:gd name="T16" fmla="*/ 0 h 160"/>
                        <a:gd name="T17" fmla="*/ 164 w 164"/>
                        <a:gd name="T18" fmla="*/ 160 h 1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4" h="160">
                          <a:moveTo>
                            <a:pt x="143" y="11"/>
                          </a:moveTo>
                          <a:cubicBezTo>
                            <a:pt x="96" y="60"/>
                            <a:pt x="48" y="110"/>
                            <a:pt x="0" y="160"/>
                          </a:cubicBezTo>
                          <a:cubicBezTo>
                            <a:pt x="10" y="157"/>
                            <a:pt x="19" y="151"/>
                            <a:pt x="28" y="142"/>
                          </a:cubicBezTo>
                          <a:cubicBezTo>
                            <a:pt x="74" y="95"/>
                            <a:pt x="119" y="47"/>
                            <a:pt x="164" y="0"/>
                          </a:cubicBezTo>
                          <a:cubicBezTo>
                            <a:pt x="158" y="5"/>
                            <a:pt x="150" y="9"/>
                            <a:pt x="143" y="11"/>
                          </a:cubicBezTo>
                          <a:close/>
                        </a:path>
                      </a:pathLst>
                    </a:custGeom>
                    <a:solidFill>
                      <a:srgbClr val="0054A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23" name="Freeform 100">
                      <a:extLst>
                        <a:ext uri="{FF2B5EF4-FFF2-40B4-BE49-F238E27FC236}">
                          <a16:creationId xmlns:a16="http://schemas.microsoft.com/office/drawing/2014/main" xmlns="" id="{C696E3CC-97FA-4716-88DE-980BE22C35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82" y="1316"/>
                      <a:ext cx="130" cy="131"/>
                    </a:xfrm>
                    <a:custGeom>
                      <a:avLst/>
                      <a:gdLst>
                        <a:gd name="T0" fmla="*/ 23 w 130"/>
                        <a:gd name="T1" fmla="*/ 131 h 131"/>
                        <a:gd name="T2" fmla="*/ 0 w 130"/>
                        <a:gd name="T3" fmla="*/ 115 h 131"/>
                        <a:gd name="T4" fmla="*/ 116 w 130"/>
                        <a:gd name="T5" fmla="*/ 0 h 131"/>
                        <a:gd name="T6" fmla="*/ 130 w 130"/>
                        <a:gd name="T7" fmla="*/ 9 h 131"/>
                        <a:gd name="T8" fmla="*/ 23 w 130"/>
                        <a:gd name="T9" fmla="*/ 131 h 1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0"/>
                        <a:gd name="T16" fmla="*/ 0 h 131"/>
                        <a:gd name="T17" fmla="*/ 130 w 130"/>
                        <a:gd name="T18" fmla="*/ 131 h 1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0" h="131">
                          <a:moveTo>
                            <a:pt x="23" y="131"/>
                          </a:moveTo>
                          <a:lnTo>
                            <a:pt x="0" y="115"/>
                          </a:lnTo>
                          <a:lnTo>
                            <a:pt x="116" y="0"/>
                          </a:lnTo>
                          <a:lnTo>
                            <a:pt x="130" y="9"/>
                          </a:lnTo>
                          <a:lnTo>
                            <a:pt x="23" y="131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3B9CFF"/>
                        </a:gs>
                        <a:gs pos="100000">
                          <a:srgbClr val="FFFFFF"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</p:grpSp>
            </p:grpSp>
          </p:grpSp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1146" y="1419307"/>
                <a:ext cx="504056" cy="663276"/>
              </a:xfrm>
              <a:prstGeom prst="rect">
                <a:avLst/>
              </a:prstGeom>
            </p:spPr>
          </p:pic>
          <p:sp>
            <p:nvSpPr>
              <p:cNvPr id="25" name="Прямоугольник 24"/>
              <p:cNvSpPr/>
              <p:nvPr/>
            </p:nvSpPr>
            <p:spPr>
              <a:xfrm>
                <a:off x="6238763" y="2200667"/>
                <a:ext cx="2728838" cy="2410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</a:rPr>
                  <a:t>Бюджет </a:t>
                </a:r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муниципального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округа </a:t>
                </a:r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</a:rPr>
                  <a:t>город </a:t>
                </a:r>
                <a:endParaRPr lang="ru-RU" sz="1400" b="1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algn="ctr"/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Первомайск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Нижегородской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области </a:t>
                </a:r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</a:rPr>
                  <a:t>на </a:t>
                </a:r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2026 </a:t>
                </a:r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</a:rPr>
                  <a:t>год </a:t>
                </a:r>
                <a:endParaRPr lang="ru-RU" sz="1400" b="1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algn="ctr"/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и </a:t>
                </a:r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</a:rPr>
                  <a:t>на </a:t>
                </a:r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плановый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</a:rPr>
                  <a:t>период </a:t>
                </a:r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2027 </a:t>
                </a:r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</a:rPr>
                  <a:t>и </a:t>
                </a:r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2028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</a:rPr>
                  <a:t>годов</a:t>
                </a: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6139" y="1059312"/>
              <a:ext cx="6327352" cy="3103409"/>
              <a:chOff x="6139" y="1059312"/>
              <a:chExt cx="6327352" cy="3103409"/>
            </a:xfrm>
          </p:grpSpPr>
          <p:grpSp>
            <p:nvGrpSpPr>
              <p:cNvPr id="136" name="Группа 135"/>
              <p:cNvGrpSpPr/>
              <p:nvPr/>
            </p:nvGrpSpPr>
            <p:grpSpPr>
              <a:xfrm>
                <a:off x="8640" y="3415315"/>
                <a:ext cx="6324851" cy="705508"/>
                <a:chOff x="19050" y="1133710"/>
                <a:chExt cx="6209134" cy="855130"/>
              </a:xfrm>
              <a:gradFill>
                <a:gsLst>
                  <a:gs pos="8352">
                    <a:schemeClr val="accent3">
                      <a:lumMod val="40000"/>
                      <a:lumOff val="60000"/>
                    </a:schemeClr>
                  </a:gs>
                  <a:gs pos="0">
                    <a:srgbClr val="F2F6EA"/>
                  </a:gs>
                  <a:gs pos="48000">
                    <a:srgbClr val="B2DE82"/>
                  </a:gs>
                  <a:gs pos="93000">
                    <a:schemeClr val="accent3">
                      <a:lumMod val="40000"/>
                      <a:lumOff val="60000"/>
                    </a:schemeClr>
                  </a:gs>
                  <a:gs pos="100000">
                    <a:srgbClr val="F1F5E7"/>
                  </a:gs>
                </a:gsLst>
                <a:lin ang="5400000" scaled="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perspectiveFront"/>
                <a:lightRig rig="threePt" dir="t"/>
              </a:scene3d>
            </p:grpSpPr>
            <p:sp>
              <p:nvSpPr>
                <p:cNvPr id="137" name="Пятиугольник 136"/>
                <p:cNvSpPr/>
                <p:nvPr/>
              </p:nvSpPr>
              <p:spPr>
                <a:xfrm>
                  <a:off x="395536" y="1133710"/>
                  <a:ext cx="5832648" cy="855130"/>
                </a:xfrm>
                <a:prstGeom prst="homePlat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" name="Нашивка 137"/>
                <p:cNvSpPr/>
                <p:nvPr/>
              </p:nvSpPr>
              <p:spPr>
                <a:xfrm>
                  <a:off x="19050" y="1169897"/>
                  <a:ext cx="332928" cy="809418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0" name="Группа 129"/>
              <p:cNvGrpSpPr/>
              <p:nvPr/>
            </p:nvGrpSpPr>
            <p:grpSpPr>
              <a:xfrm>
                <a:off x="6139" y="2688705"/>
                <a:ext cx="6324851" cy="705508"/>
                <a:chOff x="19050" y="1133710"/>
                <a:chExt cx="6209134" cy="855130"/>
              </a:xfrm>
              <a:gradFill>
                <a:gsLst>
                  <a:gs pos="8352">
                    <a:srgbClr val="E9F4C2"/>
                  </a:gs>
                  <a:gs pos="0">
                    <a:srgbClr val="FBFDE7"/>
                  </a:gs>
                  <a:gs pos="48000">
                    <a:srgbClr val="F6F248"/>
                  </a:gs>
                  <a:gs pos="93000">
                    <a:srgbClr val="E8F2AC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perspectiveFront"/>
                <a:lightRig rig="threePt" dir="t"/>
              </a:scene3d>
            </p:grpSpPr>
            <p:sp>
              <p:nvSpPr>
                <p:cNvPr id="131" name="Пятиугольник 130"/>
                <p:cNvSpPr/>
                <p:nvPr/>
              </p:nvSpPr>
              <p:spPr>
                <a:xfrm>
                  <a:off x="395536" y="1133710"/>
                  <a:ext cx="5832648" cy="855130"/>
                </a:xfrm>
                <a:prstGeom prst="homePlat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" name="Нашивка 131"/>
                <p:cNvSpPr/>
                <p:nvPr/>
              </p:nvSpPr>
              <p:spPr>
                <a:xfrm>
                  <a:off x="19050" y="1169897"/>
                  <a:ext cx="332928" cy="809418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649" name="Группа 27648"/>
              <p:cNvGrpSpPr/>
              <p:nvPr/>
            </p:nvGrpSpPr>
            <p:grpSpPr>
              <a:xfrm>
                <a:off x="19049" y="1059312"/>
                <a:ext cx="6311941" cy="793573"/>
                <a:chOff x="19050" y="1133710"/>
                <a:chExt cx="6209134" cy="855130"/>
              </a:xfrm>
              <a:gradFill>
                <a:gsLst>
                  <a:gs pos="8352">
                    <a:srgbClr val="B3E0FF"/>
                  </a:gs>
                  <a:gs pos="0">
                    <a:schemeClr val="accent1">
                      <a:lumMod val="20000"/>
                      <a:lumOff val="80000"/>
                    </a:schemeClr>
                  </a:gs>
                  <a:gs pos="48000">
                    <a:srgbClr val="8FD2FF"/>
                  </a:gs>
                  <a:gs pos="90000">
                    <a:srgbClr val="C1E6FF"/>
                  </a:gs>
                  <a:gs pos="100000">
                    <a:srgbClr val="B3E0FF"/>
                  </a:gs>
                </a:gsLst>
                <a:lin ang="5400000" scaled="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perspectiveFront"/>
                <a:lightRig rig="threePt" dir="t"/>
              </a:scene3d>
            </p:grpSpPr>
            <p:sp>
              <p:nvSpPr>
                <p:cNvPr id="92" name="Пятиугольник 91"/>
                <p:cNvSpPr/>
                <p:nvPr/>
              </p:nvSpPr>
              <p:spPr>
                <a:xfrm>
                  <a:off x="395536" y="1133710"/>
                  <a:ext cx="5832648" cy="855130"/>
                </a:xfrm>
                <a:prstGeom prst="homePlat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648" name="Нашивка 27647"/>
                <p:cNvSpPr/>
                <p:nvPr/>
              </p:nvSpPr>
              <p:spPr>
                <a:xfrm>
                  <a:off x="19050" y="1169897"/>
                  <a:ext cx="332928" cy="809418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5" name="TextBox 124"/>
              <p:cNvSpPr txBox="1"/>
              <p:nvPr/>
            </p:nvSpPr>
            <p:spPr>
              <a:xfrm>
                <a:off x="431328" y="1095171"/>
                <a:ext cx="546695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50" dirty="0" smtClean="0">
                    <a:latin typeface="Times New Roman" pitchFamily="18" charset="0"/>
                    <a:cs typeface="Times New Roman" pitchFamily="18" charset="0"/>
                  </a:rPr>
                  <a:t>Фонд оплаты труда отдельных категорий работников, установленных Указами Президента РФ, рассчитан с учетом прогноза среднемесячного дохода от трудовой деятельности 64 310 рублей</a:t>
                </a:r>
                <a:endParaRPr lang="ru-RU" sz="135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6" name="Группа 125"/>
              <p:cNvGrpSpPr/>
              <p:nvPr/>
            </p:nvGrpSpPr>
            <p:grpSpPr>
              <a:xfrm>
                <a:off x="8833" y="1893584"/>
                <a:ext cx="6322157" cy="767711"/>
                <a:chOff x="19050" y="1133710"/>
                <a:chExt cx="6209134" cy="855130"/>
              </a:xfrm>
              <a:gradFill>
                <a:gsLst>
                  <a:gs pos="8352">
                    <a:srgbClr val="ECB2E1"/>
                  </a:gs>
                  <a:gs pos="0">
                    <a:schemeClr val="accent1">
                      <a:lumMod val="20000"/>
                      <a:lumOff val="80000"/>
                    </a:schemeClr>
                  </a:gs>
                  <a:gs pos="48000">
                    <a:srgbClr val="D264D5"/>
                  </a:gs>
                  <a:gs pos="90000">
                    <a:srgbClr val="E7A1E2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perspectiveFront"/>
                <a:lightRig rig="threePt" dir="t"/>
              </a:scene3d>
            </p:grpSpPr>
            <p:sp>
              <p:nvSpPr>
                <p:cNvPr id="127" name="Пятиугольник 126"/>
                <p:cNvSpPr/>
                <p:nvPr/>
              </p:nvSpPr>
              <p:spPr>
                <a:xfrm>
                  <a:off x="395536" y="1133710"/>
                  <a:ext cx="5832648" cy="855130"/>
                </a:xfrm>
                <a:prstGeom prst="homePlat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" name="Нашивка 127"/>
                <p:cNvSpPr/>
                <p:nvPr/>
              </p:nvSpPr>
              <p:spPr>
                <a:xfrm>
                  <a:off x="19050" y="1169897"/>
                  <a:ext cx="332928" cy="809418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9" name="Прямоугольник 128"/>
              <p:cNvSpPr/>
              <p:nvPr/>
            </p:nvSpPr>
            <p:spPr>
              <a:xfrm>
                <a:off x="492420" y="2109394"/>
                <a:ext cx="546695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Фонд оплаты труда прочих категорий рассчитан на уровне 2025 года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TextBox 68"/>
              <p:cNvSpPr txBox="1"/>
              <p:nvPr/>
            </p:nvSpPr>
            <p:spPr>
              <a:xfrm>
                <a:off x="551384" y="2785235"/>
                <a:ext cx="540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Фонд оплаты труда предусмотрен с учетом доведения до минимального размера оплаты труда 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27 093 рублей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" name="TextBox 63"/>
              <p:cNvSpPr txBox="1"/>
              <p:nvPr/>
            </p:nvSpPr>
            <p:spPr>
              <a:xfrm>
                <a:off x="382719" y="3424057"/>
                <a:ext cx="58326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350" dirty="0">
                    <a:latin typeface="Times New Roman" pitchFamily="18" charset="0"/>
                    <a:cs typeface="Times New Roman" pitchFamily="18" charset="0"/>
                  </a:rPr>
                  <a:t>Расходы на оплату коммунальных услуг предусмотрены в соответствии с лимитами потребления, с учетом фактического </a:t>
                </a:r>
                <a:r>
                  <a:rPr lang="ru-RU" sz="1350" dirty="0" smtClean="0">
                    <a:latin typeface="Times New Roman" pitchFamily="18" charset="0"/>
                    <a:cs typeface="Times New Roman" pitchFamily="18" charset="0"/>
                  </a:rPr>
                  <a:t>потребления </a:t>
                </a:r>
                <a:r>
                  <a:rPr lang="ru-RU" sz="1350" dirty="0">
                    <a:latin typeface="Times New Roman" pitchFamily="18" charset="0"/>
                    <a:cs typeface="Times New Roman" pitchFamily="18" charset="0"/>
                  </a:rPr>
                  <a:t>и прогнозными </a:t>
                </a:r>
                <a:r>
                  <a:rPr lang="ru-RU" sz="1350" dirty="0" smtClean="0">
                    <a:latin typeface="Times New Roman" pitchFamily="18" charset="0"/>
                    <a:cs typeface="Times New Roman" pitchFamily="18" charset="0"/>
                  </a:rPr>
                  <a:t>тарифами</a:t>
                </a:r>
                <a:endParaRPr lang="ru-RU" sz="135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1" name="Группа 30"/>
          <p:cNvGrpSpPr/>
          <p:nvPr/>
        </p:nvGrpSpPr>
        <p:grpSpPr>
          <a:xfrm>
            <a:off x="596788" y="4526603"/>
            <a:ext cx="8944144" cy="1738942"/>
            <a:chOff x="35496" y="4526603"/>
            <a:chExt cx="8944144" cy="1738942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377545" y="4526603"/>
              <a:ext cx="8602095" cy="1738942"/>
              <a:chOff x="377545" y="4173463"/>
              <a:chExt cx="8602095" cy="1738942"/>
            </a:xfrm>
          </p:grpSpPr>
          <p:sp>
            <p:nvSpPr>
              <p:cNvPr id="140" name="Rectangle 22"/>
              <p:cNvSpPr>
                <a:spLocks noChangeArrowheads="1"/>
              </p:cNvSpPr>
              <p:nvPr/>
            </p:nvSpPr>
            <p:spPr bwMode="auto">
              <a:xfrm>
                <a:off x="559580" y="4173463"/>
                <a:ext cx="7582172" cy="731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sz="1900" b="1" dirty="0" smtClean="0">
                    <a:solidFill>
                      <a:schemeClr val="bg1"/>
                    </a:solidFill>
                  </a:rPr>
                  <a:t>Основные приоритеты формирования бюджета муниципального округа по расходам </a:t>
                </a:r>
                <a:endParaRPr lang="ru-RU" sz="1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377545" y="5589240"/>
                <a:ext cx="860209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latin typeface="Times New Roman" pitchFamily="18" charset="0"/>
                    <a:cs typeface="Times New Roman" pitchFamily="18" charset="0"/>
                  </a:rPr>
                  <a:t>Расходы в рамках софинансирования областных программ</a:t>
                </a:r>
                <a:endParaRPr lang="ru-RU" sz="1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35496" y="5279499"/>
              <a:ext cx="8910780" cy="940330"/>
              <a:chOff x="35496" y="5078675"/>
              <a:chExt cx="8910780" cy="940330"/>
            </a:xfrm>
          </p:grpSpPr>
          <p:sp>
            <p:nvSpPr>
              <p:cNvPr id="27652" name="TextBox 27651"/>
              <p:cNvSpPr txBox="1"/>
              <p:nvPr/>
            </p:nvSpPr>
            <p:spPr>
              <a:xfrm>
                <a:off x="344181" y="5078675"/>
                <a:ext cx="86020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latin typeface="Times New Roman" pitchFamily="18" charset="0"/>
                    <a:cs typeface="Times New Roman" pitchFamily="18" charset="0"/>
                  </a:rPr>
                  <a:t>Выполнение параметров по уровню заработной платы отдельных категорий  работников в рамках реализации «майских» указов Президента Российской Федерации</a:t>
                </a:r>
                <a:endParaRPr lang="ru-RU" sz="1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6" name="Группа 25"/>
              <p:cNvGrpSpPr/>
              <p:nvPr/>
            </p:nvGrpSpPr>
            <p:grpSpPr>
              <a:xfrm>
                <a:off x="35496" y="5246341"/>
                <a:ext cx="252607" cy="772664"/>
                <a:chOff x="35496" y="5246341"/>
                <a:chExt cx="252607" cy="772664"/>
              </a:xfrm>
            </p:grpSpPr>
            <p:sp>
              <p:nvSpPr>
                <p:cNvPr id="143" name="Нашивка 142"/>
                <p:cNvSpPr/>
                <p:nvPr/>
              </p:nvSpPr>
              <p:spPr>
                <a:xfrm>
                  <a:off x="35496" y="5246341"/>
                  <a:ext cx="237768" cy="242316"/>
                </a:xfrm>
                <a:prstGeom prst="chevron">
                  <a:avLst/>
                </a:prstGeom>
                <a:solidFill>
                  <a:srgbClr val="E27AEA"/>
                </a:solidFill>
                <a:ln>
                  <a:solidFill>
                    <a:schemeClr val="bg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Нашивка 53"/>
                <p:cNvSpPr/>
                <p:nvPr/>
              </p:nvSpPr>
              <p:spPr>
                <a:xfrm>
                  <a:off x="50335" y="5776689"/>
                  <a:ext cx="237768" cy="242316"/>
                </a:xfrm>
                <a:prstGeom prst="chevron">
                  <a:avLst/>
                </a:prstGeom>
                <a:solidFill>
                  <a:srgbClr val="E27AEA"/>
                </a:solidFill>
                <a:ln>
                  <a:solidFill>
                    <a:schemeClr val="bg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51" name="Овал 50"/>
          <p:cNvSpPr/>
          <p:nvPr/>
        </p:nvSpPr>
        <p:spPr>
          <a:xfrm>
            <a:off x="8408371" y="6488469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8857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656768"/>
              </p:ext>
            </p:extLst>
          </p:nvPr>
        </p:nvGraphicFramePr>
        <p:xfrm>
          <a:off x="179512" y="1903915"/>
          <a:ext cx="2952328" cy="267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Мои активы" descr="Трехмерная круговая диаграмма, показывающая деление активов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745781"/>
              </p:ext>
            </p:extLst>
          </p:nvPr>
        </p:nvGraphicFramePr>
        <p:xfrm>
          <a:off x="-396552" y="1515432"/>
          <a:ext cx="468052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351440" y="6517569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0739" y="-99393"/>
            <a:ext cx="8725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 по основным отраслям, %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06" b="92562" l="9220" r="92908">
                        <a14:foregroundMark x1="25532" y1="77686" x2="25532" y2="77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" y="885478"/>
            <a:ext cx="905652" cy="77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object 35">
            <a:extLst>
              <a:ext uri="{FF2B5EF4-FFF2-40B4-BE49-F238E27FC236}">
                <a16:creationId xmlns="" xmlns:a16="http://schemas.microsoft.com/office/drawing/2014/main" id="{35E9F259-C843-4B93-3196-F551D3AB67F5}"/>
              </a:ext>
            </a:extLst>
          </p:cNvPr>
          <p:cNvSpPr txBox="1"/>
          <p:nvPr/>
        </p:nvSpPr>
        <p:spPr>
          <a:xfrm>
            <a:off x="881620" y="986735"/>
            <a:ext cx="8003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соответствии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требованиями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Бюджетного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кодекса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РФ при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формировании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расходов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 err="1">
                <a:latin typeface="Times New Roman"/>
                <a:cs typeface="Times New Roman"/>
              </a:rPr>
              <a:t>на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202</a:t>
            </a:r>
            <a:r>
              <a:rPr lang="ru-RU" sz="1200" dirty="0">
                <a:latin typeface="Times New Roman"/>
                <a:cs typeface="Times New Roman"/>
              </a:rPr>
              <a:t>7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202</a:t>
            </a:r>
            <a:r>
              <a:rPr lang="ru-RU" sz="1200" dirty="0">
                <a:latin typeface="Times New Roman"/>
                <a:cs typeface="Times New Roman"/>
              </a:rPr>
              <a:t>8</a:t>
            </a:r>
            <a:r>
              <a:rPr sz="1200" spc="-10" dirty="0">
                <a:latin typeface="Times New Roman"/>
                <a:cs typeface="Times New Roman"/>
              </a:rPr>
              <a:t> годы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предусмотрены </a:t>
            </a:r>
            <a:r>
              <a:rPr sz="1200" dirty="0">
                <a:latin typeface="Times New Roman"/>
                <a:cs typeface="Times New Roman"/>
              </a:rPr>
              <a:t>условно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утверждаемые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расходы </a:t>
            </a:r>
            <a:r>
              <a:rPr sz="1200" dirty="0">
                <a:latin typeface="Times New Roman"/>
                <a:cs typeface="Times New Roman"/>
              </a:rPr>
              <a:t>местного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бюджета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размере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2,6%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от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общего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объема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расходов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за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исключением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субвенций, субсидий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иных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МБТ в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202</a:t>
            </a:r>
            <a:r>
              <a:rPr lang="ru-RU" sz="1200" dirty="0">
                <a:latin typeface="Times New Roman"/>
                <a:cs typeface="Times New Roman"/>
              </a:rPr>
              <a:t>7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году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lang="ru-RU" sz="1200" spc="-30" dirty="0">
                <a:latin typeface="Times New Roman"/>
                <a:cs typeface="Times New Roman"/>
              </a:rPr>
              <a:t>19,2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млн.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рублей,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202</a:t>
            </a:r>
            <a:r>
              <a:rPr lang="ru-RU" sz="1200" dirty="0">
                <a:latin typeface="Times New Roman"/>
                <a:cs typeface="Times New Roman"/>
              </a:rPr>
              <a:t>8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году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размере</a:t>
            </a:r>
            <a:r>
              <a:rPr sz="1200" spc="2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5,1%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dirty="0" err="1">
                <a:latin typeface="Times New Roman"/>
                <a:cs typeface="Times New Roman"/>
              </a:rPr>
              <a:t>или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lang="ru-RU" sz="1200" dirty="0">
                <a:latin typeface="Times New Roman"/>
                <a:cs typeface="Times New Roman"/>
              </a:rPr>
              <a:t>39,1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млн.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рублей.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="" xmlns:a16="http://schemas.microsoft.com/office/drawing/2014/main" id="{831FDA0F-70B3-8060-7E87-A42D688F8412}"/>
              </a:ext>
            </a:extLst>
          </p:cNvPr>
          <p:cNvGrpSpPr/>
          <p:nvPr/>
        </p:nvGrpSpPr>
        <p:grpSpPr>
          <a:xfrm>
            <a:off x="-860224" y="1532063"/>
            <a:ext cx="10022256" cy="5321076"/>
            <a:chOff x="-792596" y="1515432"/>
            <a:chExt cx="10022256" cy="5321076"/>
          </a:xfrm>
        </p:grpSpPr>
        <p:graphicFrame>
          <p:nvGraphicFramePr>
            <p:cNvPr id="57" name="Мои активы" descr="Трехмерная круговая диаграмма, показывающая деление активов">
              <a:extLst>
                <a:ext uri="{FF2B5EF4-FFF2-40B4-BE49-F238E27FC236}">
                  <a16:creationId xmlns="" xmlns:a16="http://schemas.microsoft.com/office/drawing/2014/main" id="{0CF7BE72-CA16-55DE-5F87-77D5C3B5AF9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30703975"/>
                </p:ext>
              </p:extLst>
            </p:nvPr>
          </p:nvGraphicFramePr>
          <p:xfrm>
            <a:off x="3491880" y="1601889"/>
            <a:ext cx="4680520" cy="29523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58" name="Мои активы" descr="Трехмерная круговая диаграмма, показывающая деление активов">
              <a:extLst>
                <a:ext uri="{FF2B5EF4-FFF2-40B4-BE49-F238E27FC236}">
                  <a16:creationId xmlns="" xmlns:a16="http://schemas.microsoft.com/office/drawing/2014/main" id="{40F4E813-F68B-A91B-8FA3-042FA3124DB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00709745"/>
                </p:ext>
              </p:extLst>
            </p:nvPr>
          </p:nvGraphicFramePr>
          <p:xfrm>
            <a:off x="-396552" y="1515432"/>
            <a:ext cx="4680520" cy="29523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59" name="Диаграмма 58">
              <a:extLst>
                <a:ext uri="{FF2B5EF4-FFF2-40B4-BE49-F238E27FC236}">
                  <a16:creationId xmlns="" xmlns:a16="http://schemas.microsoft.com/office/drawing/2014/main" id="{A3B6C842-B8E0-5A44-AC8D-95654FEB43E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16756658"/>
                </p:ext>
              </p:extLst>
            </p:nvPr>
          </p:nvGraphicFramePr>
          <p:xfrm>
            <a:off x="-792596" y="1666386"/>
            <a:ext cx="2952328" cy="26772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pSp>
          <p:nvGrpSpPr>
            <p:cNvPr id="60" name="Группа 59">
              <a:extLst>
                <a:ext uri="{FF2B5EF4-FFF2-40B4-BE49-F238E27FC236}">
                  <a16:creationId xmlns="" xmlns:a16="http://schemas.microsoft.com/office/drawing/2014/main" id="{4DB142BF-3E71-5D88-0F0B-1F0158004D67}"/>
                </a:ext>
              </a:extLst>
            </p:cNvPr>
            <p:cNvGrpSpPr/>
            <p:nvPr/>
          </p:nvGrpSpPr>
          <p:grpSpPr>
            <a:xfrm>
              <a:off x="0" y="2138333"/>
              <a:ext cx="9229660" cy="4698175"/>
              <a:chOff x="0" y="2138333"/>
              <a:chExt cx="9229660" cy="4698175"/>
            </a:xfrm>
          </p:grpSpPr>
          <p:graphicFrame>
            <p:nvGraphicFramePr>
              <p:cNvPr id="61" name="Мои активы" descr="Трехмерная круговая диаграмма, показывающая деление активов">
                <a:extLst>
                  <a:ext uri="{FF2B5EF4-FFF2-40B4-BE49-F238E27FC236}">
                    <a16:creationId xmlns="" xmlns:a16="http://schemas.microsoft.com/office/drawing/2014/main" id="{6FE13B92-08D2-6A99-D019-CC645567E75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27117418"/>
                  </p:ext>
                </p:extLst>
              </p:nvPr>
            </p:nvGraphicFramePr>
            <p:xfrm>
              <a:off x="1475656" y="3884180"/>
              <a:ext cx="4680520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sp>
            <p:nvSpPr>
              <p:cNvPr id="62" name="Rectangle 35">
                <a:extLst>
                  <a:ext uri="{FF2B5EF4-FFF2-40B4-BE49-F238E27FC236}">
                    <a16:creationId xmlns="" xmlns:a16="http://schemas.microsoft.com/office/drawing/2014/main" id="{46B129B9-4965-1E73-204D-FEEF12D5F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338388"/>
                <a:ext cx="9144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grpSp>
            <p:nvGrpSpPr>
              <p:cNvPr id="63" name="Группа 62">
                <a:extLst>
                  <a:ext uri="{FF2B5EF4-FFF2-40B4-BE49-F238E27FC236}">
                    <a16:creationId xmlns="" xmlns:a16="http://schemas.microsoft.com/office/drawing/2014/main" id="{D7CBAC8E-A9EA-853C-8D20-838F3C8C90E0}"/>
                  </a:ext>
                </a:extLst>
              </p:cNvPr>
              <p:cNvGrpSpPr/>
              <p:nvPr/>
            </p:nvGrpSpPr>
            <p:grpSpPr>
              <a:xfrm>
                <a:off x="7766641" y="2138333"/>
                <a:ext cx="1457388" cy="400110"/>
                <a:chOff x="7766641" y="2138333"/>
                <a:chExt cx="1457388" cy="400110"/>
              </a:xfrm>
            </p:grpSpPr>
            <p:sp>
              <p:nvSpPr>
                <p:cNvPr id="91" name="Блок-схема: узел 90">
                  <a:extLst>
                    <a:ext uri="{FF2B5EF4-FFF2-40B4-BE49-F238E27FC236}">
                      <a16:creationId xmlns="" xmlns:a16="http://schemas.microsoft.com/office/drawing/2014/main" id="{0FF8B2E6-F341-7AA6-5719-31DFC152429B}"/>
                    </a:ext>
                  </a:extLst>
                </p:cNvPr>
                <p:cNvSpPr/>
                <p:nvPr/>
              </p:nvSpPr>
              <p:spPr>
                <a:xfrm flipH="1">
                  <a:off x="7766641" y="2292668"/>
                  <a:ext cx="45719" cy="45719"/>
                </a:xfrm>
                <a:prstGeom prst="flowChartConnector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="" xmlns:a16="http://schemas.microsoft.com/office/drawing/2014/main" id="{137FA164-8C8B-D737-1170-58E28B8B8347}"/>
                    </a:ext>
                  </a:extLst>
                </p:cNvPr>
                <p:cNvSpPr txBox="1"/>
                <p:nvPr/>
              </p:nvSpPr>
              <p:spPr>
                <a:xfrm>
                  <a:off x="7783869" y="2138333"/>
                  <a:ext cx="14401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Общегосударственные вопросы</a:t>
                  </a:r>
                </a:p>
              </p:txBody>
            </p:sp>
          </p:grpSp>
          <p:grpSp>
            <p:nvGrpSpPr>
              <p:cNvPr id="64" name="Группа 63">
                <a:extLst>
                  <a:ext uri="{FF2B5EF4-FFF2-40B4-BE49-F238E27FC236}">
                    <a16:creationId xmlns="" xmlns:a16="http://schemas.microsoft.com/office/drawing/2014/main" id="{49D5F22B-B9FA-5A94-E59A-C62FD2F2486D}"/>
                  </a:ext>
                </a:extLst>
              </p:cNvPr>
              <p:cNvGrpSpPr/>
              <p:nvPr/>
            </p:nvGrpSpPr>
            <p:grpSpPr>
              <a:xfrm>
                <a:off x="7740352" y="2530119"/>
                <a:ext cx="1485879" cy="707886"/>
                <a:chOff x="7740352" y="2530119"/>
                <a:chExt cx="1485879" cy="707886"/>
              </a:xfrm>
            </p:grpSpPr>
            <p:sp>
              <p:nvSpPr>
                <p:cNvPr id="89" name="Блок-схема: узел 88">
                  <a:extLst>
                    <a:ext uri="{FF2B5EF4-FFF2-40B4-BE49-F238E27FC236}">
                      <a16:creationId xmlns="" xmlns:a16="http://schemas.microsoft.com/office/drawing/2014/main" id="{D0922AF9-3A80-8063-EE35-01FC413689A8}"/>
                    </a:ext>
                  </a:extLst>
                </p:cNvPr>
                <p:cNvSpPr/>
                <p:nvPr/>
              </p:nvSpPr>
              <p:spPr>
                <a:xfrm flipH="1">
                  <a:off x="7740352" y="2791585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="" xmlns:a16="http://schemas.microsoft.com/office/drawing/2014/main" id="{E959BCC2-B1CA-A78F-5688-81F158B0A55B}"/>
                    </a:ext>
                  </a:extLst>
                </p:cNvPr>
                <p:cNvSpPr txBox="1"/>
                <p:nvPr/>
              </p:nvSpPr>
              <p:spPr>
                <a:xfrm>
                  <a:off x="7786071" y="2530119"/>
                  <a:ext cx="144016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Национальная безопасность и правоохранительная деятельность</a:t>
                  </a:r>
                </a:p>
              </p:txBody>
            </p:sp>
          </p:grpSp>
          <p:grpSp>
            <p:nvGrpSpPr>
              <p:cNvPr id="65" name="Группа 64">
                <a:extLst>
                  <a:ext uri="{FF2B5EF4-FFF2-40B4-BE49-F238E27FC236}">
                    <a16:creationId xmlns="" xmlns:a16="http://schemas.microsoft.com/office/drawing/2014/main" id="{B10FDE50-00F2-4D35-31F1-504B5743D0F0}"/>
                  </a:ext>
                </a:extLst>
              </p:cNvPr>
              <p:cNvGrpSpPr/>
              <p:nvPr/>
            </p:nvGrpSpPr>
            <p:grpSpPr>
              <a:xfrm>
                <a:off x="7738150" y="3140968"/>
                <a:ext cx="1485879" cy="400110"/>
                <a:chOff x="7738150" y="3140968"/>
                <a:chExt cx="1485879" cy="400110"/>
              </a:xfrm>
            </p:grpSpPr>
            <p:sp>
              <p:nvSpPr>
                <p:cNvPr id="87" name="Блок-схема: узел 86">
                  <a:extLst>
                    <a:ext uri="{FF2B5EF4-FFF2-40B4-BE49-F238E27FC236}">
                      <a16:creationId xmlns="" xmlns:a16="http://schemas.microsoft.com/office/drawing/2014/main" id="{15979E7F-4337-9576-52E1-DE7584C023FC}"/>
                    </a:ext>
                  </a:extLst>
                </p:cNvPr>
                <p:cNvSpPr/>
                <p:nvPr/>
              </p:nvSpPr>
              <p:spPr>
                <a:xfrm flipH="1">
                  <a:off x="7738150" y="3295304"/>
                  <a:ext cx="45719" cy="45719"/>
                </a:xfrm>
                <a:prstGeom prst="flowChartConnector">
                  <a:avLst/>
                </a:prstGeom>
                <a:solidFill>
                  <a:srgbClr val="66FF33"/>
                </a:solidFill>
                <a:ln w="25400" cap="flat" cmpd="sng" algn="ctr">
                  <a:solidFill>
                    <a:srgbClr val="66FF33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="" xmlns:a16="http://schemas.microsoft.com/office/drawing/2014/main" id="{99F4A257-0450-EA94-D945-68BD3C000D72}"/>
                    </a:ext>
                  </a:extLst>
                </p:cNvPr>
                <p:cNvSpPr txBox="1"/>
                <p:nvPr/>
              </p:nvSpPr>
              <p:spPr>
                <a:xfrm>
                  <a:off x="7783869" y="3140968"/>
                  <a:ext cx="14401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Национальная экономика</a:t>
                  </a:r>
                </a:p>
              </p:txBody>
            </p:sp>
          </p:grpSp>
          <p:grpSp>
            <p:nvGrpSpPr>
              <p:cNvPr id="66" name="Группа 65">
                <a:extLst>
                  <a:ext uri="{FF2B5EF4-FFF2-40B4-BE49-F238E27FC236}">
                    <a16:creationId xmlns="" xmlns:a16="http://schemas.microsoft.com/office/drawing/2014/main" id="{9089569A-DE9F-71CA-B9E2-B3E7D446FE75}"/>
                  </a:ext>
                </a:extLst>
              </p:cNvPr>
              <p:cNvGrpSpPr/>
              <p:nvPr/>
            </p:nvGrpSpPr>
            <p:grpSpPr>
              <a:xfrm>
                <a:off x="7740352" y="3501008"/>
                <a:ext cx="1485879" cy="553998"/>
                <a:chOff x="7740352" y="3501008"/>
                <a:chExt cx="1485879" cy="553998"/>
              </a:xfrm>
            </p:grpSpPr>
            <p:sp>
              <p:nvSpPr>
                <p:cNvPr id="85" name="Блок-схема: узел 84">
                  <a:extLst>
                    <a:ext uri="{FF2B5EF4-FFF2-40B4-BE49-F238E27FC236}">
                      <a16:creationId xmlns="" xmlns:a16="http://schemas.microsoft.com/office/drawing/2014/main" id="{26079FB5-05C9-5C34-5FAB-D684D89C6E4A}"/>
                    </a:ext>
                  </a:extLst>
                </p:cNvPr>
                <p:cNvSpPr/>
                <p:nvPr/>
              </p:nvSpPr>
              <p:spPr>
                <a:xfrm flipH="1">
                  <a:off x="7740352" y="3663667"/>
                  <a:ext cx="45719" cy="45719"/>
                </a:xfrm>
                <a:prstGeom prst="flowChartConnector">
                  <a:avLst/>
                </a:prstGeom>
                <a:solidFill>
                  <a:srgbClr val="9F5FCF"/>
                </a:solidFill>
                <a:ln w="25400" cap="flat" cmpd="sng" algn="ctr">
                  <a:solidFill>
                    <a:srgbClr val="9F5FC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="" xmlns:a16="http://schemas.microsoft.com/office/drawing/2014/main" id="{C7DFCC0F-682D-1F5B-4527-6635552775D2}"/>
                    </a:ext>
                  </a:extLst>
                </p:cNvPr>
                <p:cNvSpPr txBox="1"/>
                <p:nvPr/>
              </p:nvSpPr>
              <p:spPr>
                <a:xfrm>
                  <a:off x="7786071" y="3501008"/>
                  <a:ext cx="144016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Жилищно-коммунальное хозяйство</a:t>
                  </a:r>
                </a:p>
              </p:txBody>
            </p:sp>
          </p:grpSp>
          <p:grpSp>
            <p:nvGrpSpPr>
              <p:cNvPr id="67" name="Группа 66">
                <a:extLst>
                  <a:ext uri="{FF2B5EF4-FFF2-40B4-BE49-F238E27FC236}">
                    <a16:creationId xmlns="" xmlns:a16="http://schemas.microsoft.com/office/drawing/2014/main" id="{6F2EA70A-055F-BFCF-57C4-C34B20D86024}"/>
                  </a:ext>
                </a:extLst>
              </p:cNvPr>
              <p:cNvGrpSpPr/>
              <p:nvPr/>
            </p:nvGrpSpPr>
            <p:grpSpPr>
              <a:xfrm>
                <a:off x="7740352" y="4077072"/>
                <a:ext cx="1489308" cy="246221"/>
                <a:chOff x="7740352" y="4077072"/>
                <a:chExt cx="1489308" cy="246221"/>
              </a:xfrm>
            </p:grpSpPr>
            <p:sp>
              <p:nvSpPr>
                <p:cNvPr id="83" name="Блок-схема: узел 82">
                  <a:extLst>
                    <a:ext uri="{FF2B5EF4-FFF2-40B4-BE49-F238E27FC236}">
                      <a16:creationId xmlns="" xmlns:a16="http://schemas.microsoft.com/office/drawing/2014/main" id="{8248D1DD-1162-F411-98DE-10C565E96928}"/>
                    </a:ext>
                  </a:extLst>
                </p:cNvPr>
                <p:cNvSpPr/>
                <p:nvPr/>
              </p:nvSpPr>
              <p:spPr>
                <a:xfrm flipH="1">
                  <a:off x="7740352" y="4200183"/>
                  <a:ext cx="45719" cy="45719"/>
                </a:xfrm>
                <a:prstGeom prst="flowChartConnector">
                  <a:avLst/>
                </a:prstGeom>
                <a:solidFill>
                  <a:srgbClr val="00B0F0"/>
                </a:solidFill>
                <a:ln w="254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="" xmlns:a16="http://schemas.microsoft.com/office/drawing/2014/main" id="{BE8F2850-3CA9-3C8A-3CF2-F1EB1345C68E}"/>
                    </a:ext>
                  </a:extLst>
                </p:cNvPr>
                <p:cNvSpPr txBox="1"/>
                <p:nvPr/>
              </p:nvSpPr>
              <p:spPr>
                <a:xfrm>
                  <a:off x="7789500" y="4077072"/>
                  <a:ext cx="14401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Образование</a:t>
                  </a:r>
                </a:p>
              </p:txBody>
            </p:sp>
          </p:grpSp>
          <p:grpSp>
            <p:nvGrpSpPr>
              <p:cNvPr id="68" name="Группа 67">
                <a:extLst>
                  <a:ext uri="{FF2B5EF4-FFF2-40B4-BE49-F238E27FC236}">
                    <a16:creationId xmlns="" xmlns:a16="http://schemas.microsoft.com/office/drawing/2014/main" id="{80CBD645-8B37-7CC1-EE72-9EA42E474ECF}"/>
                  </a:ext>
                </a:extLst>
              </p:cNvPr>
              <p:cNvGrpSpPr/>
              <p:nvPr/>
            </p:nvGrpSpPr>
            <p:grpSpPr>
              <a:xfrm>
                <a:off x="7740352" y="4293096"/>
                <a:ext cx="1485879" cy="400110"/>
                <a:chOff x="7740352" y="4293096"/>
                <a:chExt cx="1485879" cy="400110"/>
              </a:xfrm>
            </p:grpSpPr>
            <p:sp>
              <p:nvSpPr>
                <p:cNvPr id="81" name="Блок-схема: узел 80">
                  <a:extLst>
                    <a:ext uri="{FF2B5EF4-FFF2-40B4-BE49-F238E27FC236}">
                      <a16:creationId xmlns="" xmlns:a16="http://schemas.microsoft.com/office/drawing/2014/main" id="{AC9E03AA-1CC4-520A-ADA8-9B4849CB16AB}"/>
                    </a:ext>
                  </a:extLst>
                </p:cNvPr>
                <p:cNvSpPr/>
                <p:nvPr/>
              </p:nvSpPr>
              <p:spPr>
                <a:xfrm flipH="1">
                  <a:off x="7740352" y="4455755"/>
                  <a:ext cx="45719" cy="45719"/>
                </a:xfrm>
                <a:prstGeom prst="flowChartConnector">
                  <a:avLst/>
                </a:prstGeom>
                <a:solidFill>
                  <a:srgbClr val="3AAC70"/>
                </a:solidFill>
                <a:ln w="25400" cap="flat" cmpd="sng" algn="ctr">
                  <a:solidFill>
                    <a:srgbClr val="3AAC7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="" xmlns:a16="http://schemas.microsoft.com/office/drawing/2014/main" id="{02A9CBEC-DCA6-7F88-6FF9-E331F403C1FB}"/>
                    </a:ext>
                  </a:extLst>
                </p:cNvPr>
                <p:cNvSpPr txBox="1"/>
                <p:nvPr/>
              </p:nvSpPr>
              <p:spPr>
                <a:xfrm>
                  <a:off x="7786071" y="4293096"/>
                  <a:ext cx="14401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Культура, кинематография</a:t>
                  </a:r>
                </a:p>
              </p:txBody>
            </p:sp>
          </p:grpSp>
          <p:grpSp>
            <p:nvGrpSpPr>
              <p:cNvPr id="69" name="Группа 68">
                <a:extLst>
                  <a:ext uri="{FF2B5EF4-FFF2-40B4-BE49-F238E27FC236}">
                    <a16:creationId xmlns="" xmlns:a16="http://schemas.microsoft.com/office/drawing/2014/main" id="{68C152E1-912B-F5E2-BF22-11C0AA2FA81B}"/>
                  </a:ext>
                </a:extLst>
              </p:cNvPr>
              <p:cNvGrpSpPr/>
              <p:nvPr/>
            </p:nvGrpSpPr>
            <p:grpSpPr>
              <a:xfrm>
                <a:off x="7740352" y="4653136"/>
                <a:ext cx="1463021" cy="246221"/>
                <a:chOff x="7740352" y="4653136"/>
                <a:chExt cx="1463021" cy="246221"/>
              </a:xfrm>
            </p:grpSpPr>
            <p:sp>
              <p:nvSpPr>
                <p:cNvPr id="79" name="Блок-схема: узел 78">
                  <a:extLst>
                    <a:ext uri="{FF2B5EF4-FFF2-40B4-BE49-F238E27FC236}">
                      <a16:creationId xmlns="" xmlns:a16="http://schemas.microsoft.com/office/drawing/2014/main" id="{0C26AA79-1CA3-8EB7-7147-F7A4848B83E6}"/>
                    </a:ext>
                  </a:extLst>
                </p:cNvPr>
                <p:cNvSpPr/>
                <p:nvPr/>
              </p:nvSpPr>
              <p:spPr>
                <a:xfrm flipH="1" flipV="1">
                  <a:off x="7740352" y="4753388"/>
                  <a:ext cx="45719" cy="45719"/>
                </a:xfrm>
                <a:prstGeom prst="flowChartConnector">
                  <a:avLst/>
                </a:prstGeom>
                <a:solidFill>
                  <a:srgbClr val="ECAAE9"/>
                </a:solidFill>
                <a:ln w="25400" cap="flat" cmpd="sng" algn="ctr">
                  <a:solidFill>
                    <a:srgbClr val="ECAAE9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="" xmlns:a16="http://schemas.microsoft.com/office/drawing/2014/main" id="{4278C847-8B2D-64E3-2B0B-B85021D6FACC}"/>
                    </a:ext>
                  </a:extLst>
                </p:cNvPr>
                <p:cNvSpPr txBox="1"/>
                <p:nvPr/>
              </p:nvSpPr>
              <p:spPr>
                <a:xfrm>
                  <a:off x="7763213" y="4653136"/>
                  <a:ext cx="14401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Социальная политика</a:t>
                  </a:r>
                </a:p>
              </p:txBody>
            </p:sp>
          </p:grpSp>
          <p:grpSp>
            <p:nvGrpSpPr>
              <p:cNvPr id="70" name="Группа 69">
                <a:extLst>
                  <a:ext uri="{FF2B5EF4-FFF2-40B4-BE49-F238E27FC236}">
                    <a16:creationId xmlns="" xmlns:a16="http://schemas.microsoft.com/office/drawing/2014/main" id="{2CDAD367-B92E-803A-B2B1-EC4611700C7A}"/>
                  </a:ext>
                </a:extLst>
              </p:cNvPr>
              <p:cNvGrpSpPr/>
              <p:nvPr/>
            </p:nvGrpSpPr>
            <p:grpSpPr>
              <a:xfrm>
                <a:off x="7740352" y="4869160"/>
                <a:ext cx="1468020" cy="400110"/>
                <a:chOff x="7740352" y="4869160"/>
                <a:chExt cx="1468020" cy="400110"/>
              </a:xfrm>
            </p:grpSpPr>
            <p:sp>
              <p:nvSpPr>
                <p:cNvPr id="77" name="Блок-схема: узел 76">
                  <a:extLst>
                    <a:ext uri="{FF2B5EF4-FFF2-40B4-BE49-F238E27FC236}">
                      <a16:creationId xmlns="" xmlns:a16="http://schemas.microsoft.com/office/drawing/2014/main" id="{19DC5A7B-2593-835F-7DA6-77E4A2E738B0}"/>
                    </a:ext>
                  </a:extLst>
                </p:cNvPr>
                <p:cNvSpPr/>
                <p:nvPr/>
              </p:nvSpPr>
              <p:spPr>
                <a:xfrm flipH="1">
                  <a:off x="7740352" y="5023495"/>
                  <a:ext cx="45719" cy="45719"/>
                </a:xfrm>
                <a:prstGeom prst="flowChartConnector">
                  <a:avLst/>
                </a:prstGeom>
                <a:solidFill>
                  <a:srgbClr val="4BACC6">
                    <a:lumMod val="50000"/>
                  </a:srgbClr>
                </a:solidFill>
                <a:ln w="25400" cap="flat" cmpd="sng" algn="ctr">
                  <a:solidFill>
                    <a:srgbClr val="4BACC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="" xmlns:a16="http://schemas.microsoft.com/office/drawing/2014/main" id="{9094E405-9EBC-8A35-FDE0-4E3FE3B4523D}"/>
                    </a:ext>
                  </a:extLst>
                </p:cNvPr>
                <p:cNvSpPr txBox="1"/>
                <p:nvPr/>
              </p:nvSpPr>
              <p:spPr>
                <a:xfrm>
                  <a:off x="7768212" y="4869160"/>
                  <a:ext cx="14401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Физическая культура и спорт</a:t>
                  </a:r>
                </a:p>
              </p:txBody>
            </p:sp>
          </p:grpSp>
          <p:grpSp>
            <p:nvGrpSpPr>
              <p:cNvPr id="71" name="Группа 70">
                <a:extLst>
                  <a:ext uri="{FF2B5EF4-FFF2-40B4-BE49-F238E27FC236}">
                    <a16:creationId xmlns="" xmlns:a16="http://schemas.microsoft.com/office/drawing/2014/main" id="{D4B537BD-02D6-714D-C0B2-520DD4E6B13C}"/>
                  </a:ext>
                </a:extLst>
              </p:cNvPr>
              <p:cNvGrpSpPr/>
              <p:nvPr/>
            </p:nvGrpSpPr>
            <p:grpSpPr>
              <a:xfrm>
                <a:off x="7740352" y="5229200"/>
                <a:ext cx="1440160" cy="246221"/>
                <a:chOff x="7740352" y="5229200"/>
                <a:chExt cx="1440160" cy="246221"/>
              </a:xfrm>
            </p:grpSpPr>
            <p:sp>
              <p:nvSpPr>
                <p:cNvPr id="75" name="Блок-схема: узел 74">
                  <a:extLst>
                    <a:ext uri="{FF2B5EF4-FFF2-40B4-BE49-F238E27FC236}">
                      <a16:creationId xmlns="" xmlns:a16="http://schemas.microsoft.com/office/drawing/2014/main" id="{24933F5D-8E13-2126-D56E-9FB6ECFFD027}"/>
                    </a:ext>
                  </a:extLst>
                </p:cNvPr>
                <p:cNvSpPr/>
                <p:nvPr/>
              </p:nvSpPr>
              <p:spPr>
                <a:xfrm flipH="1">
                  <a:off x="7740352" y="5329452"/>
                  <a:ext cx="45719" cy="45719"/>
                </a:xfrm>
                <a:prstGeom prst="flowChartConnector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="" xmlns:a16="http://schemas.microsoft.com/office/drawing/2014/main" id="{D2376203-08DF-F765-16B5-2D96E87F76CC}"/>
                    </a:ext>
                  </a:extLst>
                </p:cNvPr>
                <p:cNvSpPr txBox="1"/>
                <p:nvPr/>
              </p:nvSpPr>
              <p:spPr>
                <a:xfrm>
                  <a:off x="7740352" y="5229200"/>
                  <a:ext cx="14401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Прочие отрасли</a:t>
                  </a:r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D855B1A0-89A1-DDD2-6F39-4C04940DB71F}"/>
                  </a:ext>
                </a:extLst>
              </p:cNvPr>
              <p:cNvSpPr txBox="1"/>
              <p:nvPr/>
            </p:nvSpPr>
            <p:spPr>
              <a:xfrm>
                <a:off x="269776" y="4122120"/>
                <a:ext cx="24564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202</a:t>
                </a:r>
                <a:r>
                  <a:rPr lang="ru-RU" sz="1400" b="1" kern="12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6</a:t>
                </a: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год: 1 102,8 </a:t>
                </a:r>
                <a:r>
                  <a:rPr kumimoji="0" lang="ru-RU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млн.рублей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4DC8503A-201A-FA1D-EFDD-94A1F4E66BBC}"/>
                  </a:ext>
                </a:extLst>
              </p:cNvPr>
              <p:cNvSpPr txBox="1"/>
              <p:nvPr/>
            </p:nvSpPr>
            <p:spPr>
              <a:xfrm>
                <a:off x="5292080" y="4293096"/>
                <a:ext cx="24564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2027 год: 1 059,5 млн.рублей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B7E088BB-D1A4-1D42-2553-6CD608FB2D8D}"/>
                  </a:ext>
                </a:extLst>
              </p:cNvPr>
              <p:cNvSpPr txBox="1"/>
              <p:nvPr/>
            </p:nvSpPr>
            <p:spPr>
              <a:xfrm>
                <a:off x="4131185" y="6453336"/>
                <a:ext cx="24564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2028 год: 1 076,0 млн.рублей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692966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214562" y="433724"/>
            <a:ext cx="8687964" cy="3663538"/>
            <a:chOff x="490787" y="557549"/>
            <a:chExt cx="8687964" cy="3663538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426814" y="557549"/>
              <a:ext cx="4483729" cy="3663538"/>
              <a:chOff x="2903096" y="569895"/>
              <a:chExt cx="6444633" cy="5594404"/>
            </a:xfrm>
          </p:grpSpPr>
          <p:grpSp>
            <p:nvGrpSpPr>
              <p:cNvPr id="3" name="Group 1"/>
              <p:cNvGrpSpPr/>
              <p:nvPr/>
            </p:nvGrpSpPr>
            <p:grpSpPr>
              <a:xfrm>
                <a:off x="5052484" y="569895"/>
                <a:ext cx="1936221" cy="2728132"/>
                <a:chOff x="3" y="-2"/>
                <a:chExt cx="1936219" cy="2728130"/>
              </a:xfrm>
            </p:grpSpPr>
            <p:grpSp>
              <p:nvGrpSpPr>
                <p:cNvPr id="35" name="Group 2"/>
                <p:cNvGrpSpPr/>
                <p:nvPr/>
              </p:nvGrpSpPr>
              <p:grpSpPr>
                <a:xfrm>
                  <a:off x="3" y="-3"/>
                  <a:ext cx="1936221" cy="2728132"/>
                  <a:chOff x="3" y="-1"/>
                  <a:chExt cx="1936219" cy="2728130"/>
                </a:xfrm>
              </p:grpSpPr>
              <p:sp>
                <p:nvSpPr>
                  <p:cNvPr id="37" name="Freeform 4"/>
                  <p:cNvSpPr/>
                  <p:nvPr/>
                </p:nvSpPr>
                <p:spPr>
                  <a:xfrm>
                    <a:off x="3" y="74188"/>
                    <a:ext cx="965150" cy="26539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76" h="21600" extrusionOk="0">
                        <a:moveTo>
                          <a:pt x="21471" y="15"/>
                        </a:moveTo>
                        <a:lnTo>
                          <a:pt x="21471" y="21600"/>
                        </a:lnTo>
                        <a:lnTo>
                          <a:pt x="21035" y="21547"/>
                        </a:lnTo>
                        <a:cubicBezTo>
                          <a:pt x="12496" y="20260"/>
                          <a:pt x="-124" y="13815"/>
                          <a:pt x="1" y="8234"/>
                        </a:cubicBezTo>
                        <a:cubicBezTo>
                          <a:pt x="126" y="2654"/>
                          <a:pt x="12988" y="975"/>
                          <a:pt x="21476" y="0"/>
                        </a:cubicBezTo>
                        <a:cubicBezTo>
                          <a:pt x="21474" y="5"/>
                          <a:pt x="21473" y="10"/>
                          <a:pt x="21471" y="1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CB100"/>
                      </a:gs>
                      <a:gs pos="46821">
                        <a:srgbClr val="67CE02"/>
                      </a:gs>
                      <a:gs pos="99075">
                        <a:srgbClr val="C3EA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 sz="2100">
                        <a:solidFill>
                          <a:srgbClr val="A9E8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8" name="Freeform 5"/>
                  <p:cNvSpPr/>
                  <p:nvPr/>
                </p:nvSpPr>
                <p:spPr>
                  <a:xfrm>
                    <a:off x="6424" y="-2"/>
                    <a:ext cx="1929800" cy="20057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lnTo>
                          <a:pt x="13309" y="1325"/>
                        </a:lnTo>
                        <a:lnTo>
                          <a:pt x="14012" y="1497"/>
                        </a:lnTo>
                        <a:cubicBezTo>
                          <a:pt x="18408" y="2799"/>
                          <a:pt x="21600" y="6703"/>
                          <a:pt x="21600" y="11317"/>
                        </a:cubicBezTo>
                        <a:cubicBezTo>
                          <a:pt x="21600" y="16996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996"/>
                          <a:pt x="0" y="11317"/>
                        </a:cubicBezTo>
                        <a:cubicBezTo>
                          <a:pt x="0" y="6703"/>
                          <a:pt x="3192" y="2799"/>
                          <a:pt x="7588" y="1497"/>
                        </a:cubicBezTo>
                        <a:lnTo>
                          <a:pt x="8291" y="132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923">
                        <a:srgbClr val="C3EA03"/>
                      </a:gs>
                      <a:gs pos="53178">
                        <a:srgbClr val="67CE02"/>
                      </a:gs>
                      <a:gs pos="100000">
                        <a:srgbClr val="0CB100"/>
                      </a:gs>
                    </a:gsLst>
                    <a:lin ang="2432105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 sz="21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6" name="Oval 3"/>
                <p:cNvSpPr/>
                <p:nvPr/>
              </p:nvSpPr>
              <p:spPr>
                <a:xfrm>
                  <a:off x="434601" y="526570"/>
                  <a:ext cx="1061093" cy="1061093"/>
                </a:xfrm>
                <a:prstGeom prst="ellipse">
                  <a:avLst/>
                </a:prstGeom>
                <a:gradFill flip="none" rotWithShape="1"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2089253" scaled="0"/>
                </a:gradFill>
                <a:ln w="12700" cap="flat">
                  <a:noFill/>
                  <a:miter lim="400000"/>
                </a:ln>
                <a:effectLst>
                  <a:outerShdw blurRad="152400" dist="90035" dir="2315233" rotWithShape="0">
                    <a:srgbClr val="000000">
                      <a:alpha val="38297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" name="Group 15"/>
              <p:cNvGrpSpPr/>
              <p:nvPr/>
            </p:nvGrpSpPr>
            <p:grpSpPr>
              <a:xfrm>
                <a:off x="6075513" y="2365313"/>
                <a:ext cx="2728129" cy="1936220"/>
                <a:chOff x="-1" y="2"/>
                <a:chExt cx="2728128" cy="1936218"/>
              </a:xfrm>
            </p:grpSpPr>
            <p:grpSp>
              <p:nvGrpSpPr>
                <p:cNvPr id="31" name="Group 16"/>
                <p:cNvGrpSpPr/>
                <p:nvPr/>
              </p:nvGrpSpPr>
              <p:grpSpPr>
                <a:xfrm>
                  <a:off x="-2" y="2"/>
                  <a:ext cx="2728129" cy="1936220"/>
                  <a:chOff x="0" y="2"/>
                  <a:chExt cx="2728128" cy="1936218"/>
                </a:xfrm>
              </p:grpSpPr>
              <p:sp>
                <p:nvSpPr>
                  <p:cNvPr id="33" name="Freeform 18"/>
                  <p:cNvSpPr/>
                  <p:nvPr/>
                </p:nvSpPr>
                <p:spPr>
                  <a:xfrm rot="5400000">
                    <a:off x="844395" y="-844394"/>
                    <a:ext cx="965150" cy="26539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76" h="21600" extrusionOk="0">
                        <a:moveTo>
                          <a:pt x="21471" y="15"/>
                        </a:moveTo>
                        <a:lnTo>
                          <a:pt x="21471" y="21600"/>
                        </a:lnTo>
                        <a:lnTo>
                          <a:pt x="21035" y="21547"/>
                        </a:lnTo>
                        <a:cubicBezTo>
                          <a:pt x="12496" y="20260"/>
                          <a:pt x="-124" y="13815"/>
                          <a:pt x="1" y="8234"/>
                        </a:cubicBezTo>
                        <a:cubicBezTo>
                          <a:pt x="126" y="2654"/>
                          <a:pt x="12988" y="975"/>
                          <a:pt x="21476" y="0"/>
                        </a:cubicBezTo>
                        <a:cubicBezTo>
                          <a:pt x="21474" y="5"/>
                          <a:pt x="21473" y="10"/>
                          <a:pt x="21471" y="1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203"/>
                      </a:gs>
                      <a:gs pos="36657">
                        <a:srgbClr val="FF7D25"/>
                      </a:gs>
                      <a:gs pos="77153">
                        <a:srgbClr val="FF3847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 sz="2100">
                        <a:solidFill>
                          <a:srgbClr val="A9E8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" name="Freeform 19"/>
                  <p:cNvSpPr/>
                  <p:nvPr/>
                </p:nvSpPr>
                <p:spPr>
                  <a:xfrm rot="5400000">
                    <a:off x="760342" y="-31564"/>
                    <a:ext cx="1929798" cy="20057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lnTo>
                          <a:pt x="13309" y="1325"/>
                        </a:lnTo>
                        <a:lnTo>
                          <a:pt x="14012" y="1497"/>
                        </a:lnTo>
                        <a:cubicBezTo>
                          <a:pt x="18408" y="2799"/>
                          <a:pt x="21600" y="6703"/>
                          <a:pt x="21600" y="11317"/>
                        </a:cubicBezTo>
                        <a:cubicBezTo>
                          <a:pt x="21600" y="16996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996"/>
                          <a:pt x="0" y="11317"/>
                        </a:cubicBezTo>
                        <a:cubicBezTo>
                          <a:pt x="0" y="6703"/>
                          <a:pt x="3192" y="2799"/>
                          <a:pt x="7588" y="1497"/>
                        </a:cubicBezTo>
                        <a:lnTo>
                          <a:pt x="8291" y="132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203"/>
                      </a:gs>
                      <a:gs pos="36657">
                        <a:srgbClr val="FF7D25"/>
                      </a:gs>
                      <a:gs pos="77153">
                        <a:srgbClr val="FF3847"/>
                      </a:gs>
                    </a:gsLst>
                    <a:lin ang="19241198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 sz="21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" name="Oval 17"/>
                <p:cNvSpPr/>
                <p:nvPr/>
              </p:nvSpPr>
              <p:spPr>
                <a:xfrm rot="5400000">
                  <a:off x="1140463" y="434600"/>
                  <a:ext cx="1061093" cy="1061095"/>
                </a:xfrm>
                <a:prstGeom prst="ellipse">
                  <a:avLst/>
                </a:prstGeom>
                <a:gradFill flip="none" rotWithShape="1"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18665352" scaled="0"/>
                </a:gradFill>
                <a:ln w="12700" cap="flat">
                  <a:noFill/>
                  <a:miter lim="400000"/>
                </a:ln>
                <a:effectLst>
                  <a:outerShdw blurRad="152400" dist="90035" dir="2315233" rotWithShape="0">
                    <a:srgbClr val="000000">
                      <a:alpha val="38297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28"/>
              <p:cNvGrpSpPr/>
              <p:nvPr/>
            </p:nvGrpSpPr>
            <p:grpSpPr>
              <a:xfrm>
                <a:off x="5084211" y="3389789"/>
                <a:ext cx="1936220" cy="2728131"/>
                <a:chOff x="-2" y="-1"/>
                <a:chExt cx="1936218" cy="2728129"/>
              </a:xfrm>
            </p:grpSpPr>
            <p:grpSp>
              <p:nvGrpSpPr>
                <p:cNvPr id="27" name="Group 29"/>
                <p:cNvGrpSpPr/>
                <p:nvPr/>
              </p:nvGrpSpPr>
              <p:grpSpPr>
                <a:xfrm>
                  <a:off x="-3" y="-2"/>
                  <a:ext cx="1936220" cy="2728130"/>
                  <a:chOff x="-1" y="0"/>
                  <a:chExt cx="1936218" cy="2728129"/>
                </a:xfrm>
              </p:grpSpPr>
              <p:sp>
                <p:nvSpPr>
                  <p:cNvPr id="29" name="Freeform 31"/>
                  <p:cNvSpPr/>
                  <p:nvPr/>
                </p:nvSpPr>
                <p:spPr>
                  <a:xfrm rot="10800000">
                    <a:off x="971070" y="-1"/>
                    <a:ext cx="965148" cy="26539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76" h="21600" extrusionOk="0">
                        <a:moveTo>
                          <a:pt x="21471" y="15"/>
                        </a:moveTo>
                        <a:lnTo>
                          <a:pt x="21471" y="21600"/>
                        </a:lnTo>
                        <a:lnTo>
                          <a:pt x="21035" y="21547"/>
                        </a:lnTo>
                        <a:cubicBezTo>
                          <a:pt x="12496" y="20260"/>
                          <a:pt x="-124" y="13815"/>
                          <a:pt x="1" y="8234"/>
                        </a:cubicBezTo>
                        <a:cubicBezTo>
                          <a:pt x="126" y="2654"/>
                          <a:pt x="12988" y="975"/>
                          <a:pt x="21476" y="0"/>
                        </a:cubicBezTo>
                        <a:cubicBezTo>
                          <a:pt x="21474" y="5"/>
                          <a:pt x="21473" y="10"/>
                          <a:pt x="21471" y="1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372">
                        <a:srgbClr val="FF0054"/>
                      </a:gs>
                      <a:gs pos="48285">
                        <a:srgbClr val="FF0E60"/>
                      </a:gs>
                      <a:gs pos="98299">
                        <a:srgbClr val="FF1B6B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 sz="21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" name="Freeform 32"/>
                  <p:cNvSpPr/>
                  <p:nvPr/>
                </p:nvSpPr>
                <p:spPr>
                  <a:xfrm rot="10800000">
                    <a:off x="-2" y="722353"/>
                    <a:ext cx="1929800" cy="20057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lnTo>
                          <a:pt x="13309" y="1325"/>
                        </a:lnTo>
                        <a:lnTo>
                          <a:pt x="14012" y="1497"/>
                        </a:lnTo>
                        <a:cubicBezTo>
                          <a:pt x="18408" y="2799"/>
                          <a:pt x="21600" y="6703"/>
                          <a:pt x="21600" y="11317"/>
                        </a:cubicBezTo>
                        <a:cubicBezTo>
                          <a:pt x="21600" y="16996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996"/>
                          <a:pt x="0" y="11317"/>
                        </a:cubicBezTo>
                        <a:cubicBezTo>
                          <a:pt x="0" y="6703"/>
                          <a:pt x="3192" y="2799"/>
                          <a:pt x="7588" y="1497"/>
                        </a:cubicBezTo>
                        <a:lnTo>
                          <a:pt x="8291" y="132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BF2B4A"/>
                      </a:gs>
                      <a:gs pos="25154">
                        <a:srgbClr val="FF0054"/>
                      </a:gs>
                      <a:gs pos="60162">
                        <a:srgbClr val="FF0E60"/>
                      </a:gs>
                      <a:gs pos="98299">
                        <a:srgbClr val="FF1B6B"/>
                      </a:gs>
                    </a:gsLst>
                    <a:lin ang="186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 sz="21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8" name="Oval 30"/>
                <p:cNvSpPr/>
                <p:nvPr/>
              </p:nvSpPr>
              <p:spPr>
                <a:xfrm rot="10800000">
                  <a:off x="440524" y="1140464"/>
                  <a:ext cx="1061093" cy="1061093"/>
                </a:xfrm>
                <a:prstGeom prst="ellipse">
                  <a:avLst/>
                </a:prstGeom>
                <a:gradFill flip="none" rotWithShape="1">
                  <a:gsLst>
                    <a:gs pos="39">
                      <a:srgbClr val="CDD5D8"/>
                    </a:gs>
                    <a:gs pos="36677">
                      <a:srgbClr val="E6EAEB"/>
                    </a:gs>
                    <a:gs pos="77153">
                      <a:srgbClr val="FFFFFF"/>
                    </a:gs>
                  </a:gsLst>
                  <a:lin ang="2089253" scaled="0"/>
                </a:gradFill>
                <a:ln w="12700" cap="flat">
                  <a:noFill/>
                  <a:miter lim="400000"/>
                </a:ln>
                <a:effectLst>
                  <a:outerShdw blurRad="152400" dist="90035" dir="2315233" rotWithShape="0">
                    <a:srgbClr val="000000">
                      <a:alpha val="38297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41"/>
              <p:cNvGrpSpPr/>
              <p:nvPr/>
            </p:nvGrpSpPr>
            <p:grpSpPr>
              <a:xfrm>
                <a:off x="3253397" y="2385780"/>
                <a:ext cx="2728127" cy="1936223"/>
                <a:chOff x="-2" y="-2"/>
                <a:chExt cx="2728126" cy="1936221"/>
              </a:xfrm>
            </p:grpSpPr>
            <p:grpSp>
              <p:nvGrpSpPr>
                <p:cNvPr id="23" name="Group 42"/>
                <p:cNvGrpSpPr/>
                <p:nvPr/>
              </p:nvGrpSpPr>
              <p:grpSpPr>
                <a:xfrm>
                  <a:off x="-3" y="-3"/>
                  <a:ext cx="2728128" cy="1936223"/>
                  <a:chOff x="0" y="-1"/>
                  <a:chExt cx="2728126" cy="1936221"/>
                </a:xfrm>
              </p:grpSpPr>
              <p:sp>
                <p:nvSpPr>
                  <p:cNvPr id="25" name="Freeform 44"/>
                  <p:cNvSpPr/>
                  <p:nvPr/>
                </p:nvSpPr>
                <p:spPr>
                  <a:xfrm rot="16200000">
                    <a:off x="918580" y="126676"/>
                    <a:ext cx="965151" cy="26539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76" h="21600" extrusionOk="0">
                        <a:moveTo>
                          <a:pt x="21471" y="15"/>
                        </a:moveTo>
                        <a:lnTo>
                          <a:pt x="21471" y="21600"/>
                        </a:lnTo>
                        <a:lnTo>
                          <a:pt x="21035" y="21547"/>
                        </a:lnTo>
                        <a:cubicBezTo>
                          <a:pt x="12496" y="20260"/>
                          <a:pt x="-124" y="13815"/>
                          <a:pt x="1" y="8234"/>
                        </a:cubicBezTo>
                        <a:cubicBezTo>
                          <a:pt x="126" y="2654"/>
                          <a:pt x="12988" y="975"/>
                          <a:pt x="21476" y="0"/>
                        </a:cubicBezTo>
                        <a:cubicBezTo>
                          <a:pt x="21474" y="5"/>
                          <a:pt x="21473" y="10"/>
                          <a:pt x="21471" y="1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485">
                        <a:srgbClr val="4FACFE"/>
                      </a:gs>
                      <a:gs pos="58102">
                        <a:srgbClr val="28CFFE"/>
                      </a:gs>
                      <a:gs pos="100000">
                        <a:srgbClr val="00F2FE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 sz="2100">
                        <a:solidFill>
                          <a:srgbClr val="A9E8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" name="Freeform 45"/>
                  <p:cNvSpPr/>
                  <p:nvPr/>
                </p:nvSpPr>
                <p:spPr>
                  <a:xfrm rot="16200000">
                    <a:off x="37985" y="-37988"/>
                    <a:ext cx="1929800" cy="20057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lnTo>
                          <a:pt x="13309" y="1325"/>
                        </a:lnTo>
                        <a:lnTo>
                          <a:pt x="14012" y="1497"/>
                        </a:lnTo>
                        <a:cubicBezTo>
                          <a:pt x="18408" y="2799"/>
                          <a:pt x="21600" y="6703"/>
                          <a:pt x="21600" y="11317"/>
                        </a:cubicBezTo>
                        <a:cubicBezTo>
                          <a:pt x="21600" y="16996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996"/>
                          <a:pt x="0" y="11317"/>
                        </a:cubicBezTo>
                        <a:cubicBezTo>
                          <a:pt x="0" y="6703"/>
                          <a:pt x="3192" y="2799"/>
                          <a:pt x="7588" y="1497"/>
                        </a:cubicBezTo>
                        <a:lnTo>
                          <a:pt x="8291" y="132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485">
                        <a:srgbClr val="4FACFE"/>
                      </a:gs>
                      <a:gs pos="58102">
                        <a:srgbClr val="28CFFE"/>
                      </a:gs>
                      <a:gs pos="100000">
                        <a:srgbClr val="00F2FE"/>
                      </a:gs>
                    </a:gsLst>
                    <a:lin ang="19417996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 sz="21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4" name="Oval 43"/>
                <p:cNvSpPr/>
                <p:nvPr/>
              </p:nvSpPr>
              <p:spPr>
                <a:xfrm rot="16200000">
                  <a:off x="526568" y="440527"/>
                  <a:ext cx="1061093" cy="1061095"/>
                </a:xfrm>
                <a:prstGeom prst="ellipse">
                  <a:avLst/>
                </a:prstGeom>
                <a:gradFill flip="none" rotWithShape="1"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7934992" scaled="0"/>
                </a:gradFill>
                <a:ln w="12700" cap="flat">
                  <a:noFill/>
                  <a:miter lim="400000"/>
                </a:ln>
                <a:effectLst>
                  <a:outerShdw blurRad="152400" dist="90035" dir="2315233" rotWithShape="0">
                    <a:srgbClr val="000000">
                      <a:alpha val="38297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7" name="Group"/>
              <p:cNvGrpSpPr/>
              <p:nvPr/>
            </p:nvGrpSpPr>
            <p:grpSpPr>
              <a:xfrm>
                <a:off x="2903096" y="4096873"/>
                <a:ext cx="708579" cy="218710"/>
                <a:chOff x="-380512" y="88437"/>
                <a:chExt cx="708578" cy="218709"/>
              </a:xfrm>
            </p:grpSpPr>
            <p:sp>
              <p:nvSpPr>
                <p:cNvPr id="20" name="Oval 50"/>
                <p:cNvSpPr/>
                <p:nvPr/>
              </p:nvSpPr>
              <p:spPr>
                <a:xfrm>
                  <a:off x="109355" y="88437"/>
                  <a:ext cx="218711" cy="218709"/>
                </a:xfrm>
                <a:prstGeom prst="ellipse">
                  <a:avLst/>
                </a:prstGeom>
                <a:gradFill flip="none" rotWithShape="1">
                  <a:gsLst>
                    <a:gs pos="2485">
                      <a:srgbClr val="4FACFE"/>
                    </a:gs>
                    <a:gs pos="58102">
                      <a:srgbClr val="28CFFE"/>
                    </a:gs>
                    <a:gs pos="100000">
                      <a:srgbClr val="00F2FE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  <p:sp>
              <p:nvSpPr>
                <p:cNvPr id="21" name="Oval 51"/>
                <p:cNvSpPr/>
                <p:nvPr/>
              </p:nvSpPr>
              <p:spPr>
                <a:xfrm>
                  <a:off x="-107689" y="149177"/>
                  <a:ext cx="107531" cy="107531"/>
                </a:xfrm>
                <a:prstGeom prst="ellipse">
                  <a:avLst/>
                </a:prstGeom>
                <a:gradFill flip="none" rotWithShape="1">
                  <a:gsLst>
                    <a:gs pos="2485">
                      <a:srgbClr val="4FACFE"/>
                    </a:gs>
                    <a:gs pos="58102">
                      <a:srgbClr val="28CFFE"/>
                    </a:gs>
                    <a:gs pos="100000">
                      <a:srgbClr val="00F2FE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  <p:sp>
              <p:nvSpPr>
                <p:cNvPr id="22" name="Oval 52"/>
                <p:cNvSpPr/>
                <p:nvPr/>
              </p:nvSpPr>
              <p:spPr>
                <a:xfrm>
                  <a:off x="-380512" y="161299"/>
                  <a:ext cx="107533" cy="107530"/>
                </a:xfrm>
                <a:prstGeom prst="ellipse">
                  <a:avLst/>
                </a:prstGeom>
                <a:gradFill flip="none" rotWithShape="1">
                  <a:gsLst>
                    <a:gs pos="2485">
                      <a:srgbClr val="4FACFE"/>
                    </a:gs>
                    <a:gs pos="58102">
                      <a:srgbClr val="28CFFE"/>
                    </a:gs>
                    <a:gs pos="100000">
                      <a:srgbClr val="00F2FE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8" name="Group"/>
              <p:cNvGrpSpPr/>
              <p:nvPr/>
            </p:nvGrpSpPr>
            <p:grpSpPr>
              <a:xfrm>
                <a:off x="8726660" y="2650938"/>
                <a:ext cx="621069" cy="218713"/>
                <a:chOff x="-1" y="541519"/>
                <a:chExt cx="621068" cy="218711"/>
              </a:xfrm>
            </p:grpSpPr>
            <p:sp>
              <p:nvSpPr>
                <p:cNvPr id="17" name="Oval 50"/>
                <p:cNvSpPr/>
                <p:nvPr/>
              </p:nvSpPr>
              <p:spPr>
                <a:xfrm rot="10800000" flipH="1">
                  <a:off x="-1" y="541519"/>
                  <a:ext cx="218713" cy="21871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203"/>
                    </a:gs>
                    <a:gs pos="36657">
                      <a:srgbClr val="FF7D25"/>
                    </a:gs>
                    <a:gs pos="77153">
                      <a:srgbClr val="FF3847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  <p:sp>
              <p:nvSpPr>
                <p:cNvPr id="18" name="Oval 51"/>
                <p:cNvSpPr/>
                <p:nvPr/>
              </p:nvSpPr>
              <p:spPr>
                <a:xfrm rot="10800000" flipH="1">
                  <a:off x="313923" y="598696"/>
                  <a:ext cx="107531" cy="1075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203"/>
                    </a:gs>
                    <a:gs pos="36657">
                      <a:srgbClr val="FF7D25"/>
                    </a:gs>
                    <a:gs pos="77153">
                      <a:srgbClr val="FF3847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  <p:sp>
              <p:nvSpPr>
                <p:cNvPr id="19" name="Oval 52"/>
                <p:cNvSpPr/>
                <p:nvPr/>
              </p:nvSpPr>
              <p:spPr>
                <a:xfrm rot="10800000" flipH="1">
                  <a:off x="513536" y="593976"/>
                  <a:ext cx="107531" cy="1075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203"/>
                    </a:gs>
                    <a:gs pos="36657">
                      <a:srgbClr val="FF7D25"/>
                    </a:gs>
                    <a:gs pos="77153">
                      <a:srgbClr val="FF3847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9" name="Group"/>
              <p:cNvGrpSpPr/>
              <p:nvPr/>
            </p:nvGrpSpPr>
            <p:grpSpPr>
              <a:xfrm>
                <a:off x="4658795" y="575258"/>
                <a:ext cx="760236" cy="218716"/>
                <a:chOff x="-4" y="72725"/>
                <a:chExt cx="760234" cy="218715"/>
              </a:xfrm>
            </p:grpSpPr>
            <p:sp>
              <p:nvSpPr>
                <p:cNvPr id="14" name="Oval 50"/>
                <p:cNvSpPr/>
                <p:nvPr/>
              </p:nvSpPr>
              <p:spPr>
                <a:xfrm rot="5400000">
                  <a:off x="541517" y="72727"/>
                  <a:ext cx="218715" cy="21871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CB100"/>
                    </a:gs>
                    <a:gs pos="46821">
                      <a:srgbClr val="67CE02"/>
                    </a:gs>
                    <a:gs pos="99075">
                      <a:srgbClr val="C3EA03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  <p:sp>
              <p:nvSpPr>
                <p:cNvPr id="15" name="Oval 51"/>
                <p:cNvSpPr/>
                <p:nvPr/>
              </p:nvSpPr>
              <p:spPr>
                <a:xfrm rot="5400000">
                  <a:off x="283523" y="113771"/>
                  <a:ext cx="107531" cy="1075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CB100"/>
                    </a:gs>
                    <a:gs pos="46821">
                      <a:srgbClr val="67CE02"/>
                    </a:gs>
                    <a:gs pos="99075">
                      <a:srgbClr val="C3EA03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  <p:sp>
              <p:nvSpPr>
                <p:cNvPr id="16" name="Oval 52"/>
                <p:cNvSpPr/>
                <p:nvPr/>
              </p:nvSpPr>
              <p:spPr>
                <a:xfrm rot="5400000">
                  <a:off x="-4" y="113770"/>
                  <a:ext cx="107531" cy="1075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CB100"/>
                    </a:gs>
                    <a:gs pos="46821">
                      <a:srgbClr val="67CE02"/>
                    </a:gs>
                    <a:gs pos="99075">
                      <a:srgbClr val="C3EA03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0" name="Group"/>
              <p:cNvGrpSpPr/>
              <p:nvPr/>
            </p:nvGrpSpPr>
            <p:grpSpPr>
              <a:xfrm>
                <a:off x="6665395" y="5945586"/>
                <a:ext cx="760231" cy="218713"/>
                <a:chOff x="0" y="-1"/>
                <a:chExt cx="760229" cy="218712"/>
              </a:xfrm>
            </p:grpSpPr>
            <p:sp>
              <p:nvSpPr>
                <p:cNvPr id="11" name="Oval 50"/>
                <p:cNvSpPr/>
                <p:nvPr/>
              </p:nvSpPr>
              <p:spPr>
                <a:xfrm rot="16200000" flipH="1">
                  <a:off x="-2" y="0"/>
                  <a:ext cx="218713" cy="218711"/>
                </a:xfrm>
                <a:prstGeom prst="ellipse">
                  <a:avLst/>
                </a:prstGeom>
                <a:gradFill flip="none" rotWithShape="1">
                  <a:gsLst>
                    <a:gs pos="2372">
                      <a:srgbClr val="FF0040"/>
                    </a:gs>
                    <a:gs pos="37053">
                      <a:srgbClr val="FF0071"/>
                    </a:gs>
                    <a:gs pos="99150">
                      <a:srgbClr val="FF00A2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  <p:sp>
              <p:nvSpPr>
                <p:cNvPr id="12" name="Oval 51"/>
                <p:cNvSpPr/>
                <p:nvPr/>
              </p:nvSpPr>
              <p:spPr>
                <a:xfrm rot="16200000" flipH="1">
                  <a:off x="369175" y="55590"/>
                  <a:ext cx="107531" cy="107531"/>
                </a:xfrm>
                <a:prstGeom prst="ellipse">
                  <a:avLst/>
                </a:prstGeom>
                <a:gradFill flip="none" rotWithShape="1">
                  <a:gsLst>
                    <a:gs pos="2372">
                      <a:srgbClr val="FF0040"/>
                    </a:gs>
                    <a:gs pos="37053">
                      <a:srgbClr val="FF0071"/>
                    </a:gs>
                    <a:gs pos="99150">
                      <a:srgbClr val="FF00A2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  <p:sp>
              <p:nvSpPr>
                <p:cNvPr id="13" name="Oval 52"/>
                <p:cNvSpPr/>
                <p:nvPr/>
              </p:nvSpPr>
              <p:spPr>
                <a:xfrm rot="16200000" flipH="1">
                  <a:off x="652698" y="55590"/>
                  <a:ext cx="107531" cy="107531"/>
                </a:xfrm>
                <a:prstGeom prst="ellipse">
                  <a:avLst/>
                </a:prstGeom>
                <a:gradFill flip="none" rotWithShape="1">
                  <a:gsLst>
                    <a:gs pos="2372">
                      <a:srgbClr val="FF0040"/>
                    </a:gs>
                    <a:gs pos="37053">
                      <a:srgbClr val="FF0071"/>
                    </a:gs>
                    <a:gs pos="99150">
                      <a:srgbClr val="FF00A2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</p:grpSp>
        </p:grpSp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134" y="2047526"/>
              <a:ext cx="703981" cy="665232"/>
            </a:xfrm>
            <a:prstGeom prst="flowChartConnector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951" y="3151021"/>
              <a:ext cx="731056" cy="694866"/>
            </a:xfrm>
            <a:prstGeom prst="flowChartConnector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505" y="2063562"/>
              <a:ext cx="660576" cy="609147"/>
            </a:xfrm>
            <a:prstGeom prst="flowChartConnector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344" y="926660"/>
              <a:ext cx="737284" cy="670584"/>
            </a:xfrm>
            <a:prstGeom prst="flowChartConnector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2558034" y="622727"/>
              <a:ext cx="1534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Образование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35413" y="3714625"/>
              <a:ext cx="3197571" cy="281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Культура и кинематография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0787" y="2561489"/>
              <a:ext cx="2502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Социальная политика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22534" y="1597244"/>
              <a:ext cx="30562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Физическая культура и спорт</a:t>
              </a: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628791" y="-83143"/>
            <a:ext cx="8556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включают в себя отрасли социальной сферы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520342" y="4198745"/>
            <a:ext cx="7719098" cy="33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</a:rPr>
              <a:t>Как изменяются расходы по отраслям социальной сферы</a:t>
            </a:r>
            <a:endParaRPr lang="ru-RU" sz="1500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026865"/>
              </p:ext>
            </p:extLst>
          </p:nvPr>
        </p:nvGraphicFramePr>
        <p:xfrm>
          <a:off x="352103" y="4621683"/>
          <a:ext cx="8503649" cy="1898328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{69C7853C-536D-4A76-A0AE-DD22124D55A5}</a:tableStyleId>
              </a:tblPr>
              <a:tblGrid>
                <a:gridCol w="3075133"/>
                <a:gridCol w="1173339"/>
                <a:gridCol w="1270668"/>
                <a:gridCol w="1034003"/>
                <a:gridCol w="975253"/>
                <a:gridCol w="975253"/>
              </a:tblGrid>
              <a:tr h="6073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">
                          <a:srgbClr val="E9F5DB"/>
                        </a:gs>
                        <a:gs pos="16000">
                          <a:srgbClr val="9CD45E"/>
                        </a:gs>
                        <a:gs pos="87000">
                          <a:srgbClr val="92D050">
                            <a:alpha val="62000"/>
                          </a:srgbClr>
                        </a:gs>
                        <a:gs pos="100000">
                          <a:srgbClr val="E3F3D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">
                          <a:srgbClr val="E9F5DB"/>
                        </a:gs>
                        <a:gs pos="16000">
                          <a:srgbClr val="9CD45E"/>
                        </a:gs>
                        <a:gs pos="87000">
                          <a:srgbClr val="92D050">
                            <a:alpha val="62000"/>
                          </a:srgbClr>
                        </a:gs>
                        <a:gs pos="100000">
                          <a:srgbClr val="E3F3D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">
                          <a:srgbClr val="E9F5DB"/>
                        </a:gs>
                        <a:gs pos="16000">
                          <a:srgbClr val="9CD45E"/>
                        </a:gs>
                        <a:gs pos="87000">
                          <a:srgbClr val="92D050">
                            <a:alpha val="62000"/>
                          </a:srgbClr>
                        </a:gs>
                        <a:gs pos="100000">
                          <a:srgbClr val="E3F3D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">
                          <a:srgbClr val="E9F5DB"/>
                        </a:gs>
                        <a:gs pos="16000">
                          <a:srgbClr val="9CD45E"/>
                        </a:gs>
                        <a:gs pos="87000">
                          <a:srgbClr val="92D050">
                            <a:alpha val="62000"/>
                          </a:srgbClr>
                        </a:gs>
                        <a:gs pos="100000">
                          <a:srgbClr val="E3F3D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2027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">
                          <a:srgbClr val="E9F5DB"/>
                        </a:gs>
                        <a:gs pos="16000">
                          <a:srgbClr val="9CD45E"/>
                        </a:gs>
                        <a:gs pos="87000">
                          <a:srgbClr val="92D050">
                            <a:alpha val="62000"/>
                          </a:srgbClr>
                        </a:gs>
                        <a:gs pos="100000">
                          <a:srgbClr val="E3F3D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">
                          <a:srgbClr val="E9F5DB"/>
                        </a:gs>
                        <a:gs pos="16000">
                          <a:srgbClr val="9CD45E"/>
                        </a:gs>
                        <a:gs pos="87000">
                          <a:srgbClr val="92D050">
                            <a:alpha val="62000"/>
                          </a:srgbClr>
                        </a:gs>
                        <a:gs pos="100000">
                          <a:srgbClr val="E3F3D1"/>
                        </a:gs>
                      </a:gsLst>
                      <a:lin ang="5400000" scaled="0"/>
                    </a:gradFill>
                  </a:tcPr>
                </a:tc>
              </a:tr>
              <a:tr h="2669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Образование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39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Культура и кинематография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Социальная 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Физическая культура и спорт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90,5</a:t>
                      </a:r>
                      <a:endParaRPr lang="ru-RU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4" name="TextBox 11"/>
          <p:cNvSpPr txBox="1">
            <a:spLocks noChangeArrowheads="1"/>
          </p:cNvSpPr>
          <p:nvPr/>
        </p:nvSpPr>
        <p:spPr bwMode="auto">
          <a:xfrm>
            <a:off x="7668344" y="4341338"/>
            <a:ext cx="11546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 smtClean="0"/>
              <a:t>млн. рублей</a:t>
            </a:r>
            <a:endParaRPr lang="ru-RU" sz="1200" b="1" i="1" dirty="0"/>
          </a:p>
        </p:txBody>
      </p:sp>
      <p:sp>
        <p:nvSpPr>
          <p:cNvPr id="55" name="Овал 54"/>
          <p:cNvSpPr/>
          <p:nvPr/>
        </p:nvSpPr>
        <p:spPr>
          <a:xfrm>
            <a:off x="8436049" y="6515819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5180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1205" name="Rectangle 35"/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1310" name="TextBox 12"/>
          <p:cNvSpPr txBox="1">
            <a:spLocks noChangeArrowheads="1"/>
          </p:cNvSpPr>
          <p:nvPr/>
        </p:nvSpPr>
        <p:spPr bwMode="auto">
          <a:xfrm>
            <a:off x="7668341" y="712671"/>
            <a:ext cx="12264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млн.рублей</a:t>
            </a:r>
            <a:endParaRPr lang="ru-RU" sz="1400" b="1" i="1" dirty="0"/>
          </a:p>
        </p:txBody>
      </p:sp>
      <p:sp>
        <p:nvSpPr>
          <p:cNvPr id="10" name="Овал 9"/>
          <p:cNvSpPr/>
          <p:nvPr/>
        </p:nvSpPr>
        <p:spPr>
          <a:xfrm>
            <a:off x="8437588" y="6535526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77273" y="-96569"/>
            <a:ext cx="8556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 бюджетной классификации</a:t>
            </a:r>
          </a:p>
        </p:txBody>
      </p:sp>
      <p:graphicFrame>
        <p:nvGraphicFramePr>
          <p:cNvPr id="13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4666"/>
              </p:ext>
            </p:extLst>
          </p:nvPr>
        </p:nvGraphicFramePr>
        <p:xfrm>
          <a:off x="187263" y="990600"/>
          <a:ext cx="8854437" cy="51485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374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61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65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02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9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77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5593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707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1500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7757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661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раздел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1000" dirty="0"/>
                    </a:p>
                    <a:p>
                      <a:pPr marL="74739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00" dirty="0"/>
                    </a:p>
                    <a:p>
                      <a:pPr marL="83820" marR="1905" indent="-70485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Бюджет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года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(факт)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00" dirty="0"/>
                    </a:p>
                    <a:p>
                      <a:pPr marL="90170" marR="17145" indent="-6731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Бюджет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 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00" dirty="0"/>
                    </a:p>
                    <a:p>
                      <a:pPr marL="215900" marR="11430" indent="-19558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Удельный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вес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69850" marR="63500" indent="444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бюджета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10" dirty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sz="1000" b="1" spc="-10" dirty="0" err="1">
                          <a:solidFill>
                            <a:schemeClr val="tx1"/>
                          </a:solidFill>
                        </a:rPr>
                        <a:t>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00" dirty="0"/>
                    </a:p>
                    <a:p>
                      <a:pPr marL="234315" marR="29845" indent="-19558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Удельный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вес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sz="1000" b="1" spc="-60" dirty="0">
                          <a:solidFill>
                            <a:schemeClr val="tx1"/>
                          </a:solidFill>
                        </a:rPr>
                        <a:t>к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году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-10" dirty="0" err="1">
                          <a:solidFill>
                            <a:schemeClr val="tx1"/>
                          </a:solidFill>
                        </a:rPr>
                        <a:t>Отклонения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000" b="1" spc="-3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году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24130" marR="13335" indent="317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 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04139" marR="95885" indent="190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 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9779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10" dirty="0"/>
                        <a:t>ВСЕГО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dirty="0"/>
                        <a:t>1</a:t>
                      </a:r>
                      <a:r>
                        <a:rPr sz="900" b="1" spc="-10" dirty="0"/>
                        <a:t> </a:t>
                      </a:r>
                      <a:r>
                        <a:rPr lang="ru-RU" sz="900" b="1" spc="-10" dirty="0"/>
                        <a:t>169,2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dirty="0"/>
                        <a:t>1</a:t>
                      </a:r>
                      <a:r>
                        <a:rPr sz="900" b="1" spc="-10" dirty="0"/>
                        <a:t> </a:t>
                      </a:r>
                      <a:r>
                        <a:rPr lang="ru-RU" sz="900" b="1" spc="-10" dirty="0"/>
                        <a:t>136,1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10" dirty="0"/>
                        <a:t>100,0%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dirty="0"/>
                        <a:t>1</a:t>
                      </a:r>
                      <a:r>
                        <a:rPr sz="900" b="1" spc="-10" dirty="0"/>
                        <a:t> </a:t>
                      </a:r>
                      <a:r>
                        <a:rPr lang="ru-RU" sz="900" b="1" spc="-10" dirty="0"/>
                        <a:t>102,8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10" dirty="0"/>
                        <a:t>100,0%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900" b="1" spc="-10" dirty="0"/>
                        <a:t>97,1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900" b="1" spc="-10" dirty="0"/>
                        <a:t>-33,3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900" b="1" dirty="0"/>
                        <a:t>1 059,5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dirty="0"/>
                        <a:t>1</a:t>
                      </a:r>
                      <a:r>
                        <a:rPr sz="900" b="1" spc="-5" dirty="0"/>
                        <a:t> </a:t>
                      </a:r>
                      <a:r>
                        <a:rPr lang="ru-RU" sz="900" b="1" spc="-20" dirty="0"/>
                        <a:t>076,0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b="1" spc="-20" dirty="0"/>
                        <a:t>0100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b="1" dirty="0"/>
                        <a:t>Общегосударственные</a:t>
                      </a:r>
                      <a:r>
                        <a:rPr sz="900" b="1" spc="160" dirty="0"/>
                        <a:t> </a:t>
                      </a:r>
                      <a:r>
                        <a:rPr sz="900" b="1" spc="-10" dirty="0"/>
                        <a:t>вопросы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spc="-20" dirty="0"/>
                        <a:t>103,5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spc="-20" dirty="0"/>
                        <a:t>118,2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spc="-20" dirty="0"/>
                        <a:t>10</a:t>
                      </a:r>
                      <a:r>
                        <a:rPr sz="900" b="1" spc="-20" dirty="0"/>
                        <a:t>,4%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spc="-10" dirty="0"/>
                        <a:t>127,3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spc="-10" dirty="0"/>
                        <a:t>11,5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spc="-10" dirty="0"/>
                        <a:t>107,7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spc="-20" dirty="0"/>
                        <a:t>9,1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spc="-10" dirty="0"/>
                        <a:t>122,9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spc="-10" dirty="0"/>
                        <a:t>120,6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0102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marL="6350" marR="655320" algn="just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b="1" spc="-10" dirty="0"/>
                        <a:t>Функционирование</a:t>
                      </a:r>
                      <a:r>
                        <a:rPr sz="900" b="1" spc="80" dirty="0"/>
                        <a:t> </a:t>
                      </a:r>
                      <a:r>
                        <a:rPr sz="900" b="1" spc="-10" dirty="0"/>
                        <a:t>высшего должностного</a:t>
                      </a:r>
                      <a:r>
                        <a:rPr sz="900" b="1" spc="-5" dirty="0"/>
                        <a:t> </a:t>
                      </a:r>
                      <a:r>
                        <a:rPr sz="900" b="1" dirty="0"/>
                        <a:t>лица</a:t>
                      </a:r>
                      <a:r>
                        <a:rPr sz="900" b="1" spc="25" dirty="0"/>
                        <a:t> </a:t>
                      </a:r>
                      <a:r>
                        <a:rPr sz="900" b="1" spc="-10" dirty="0"/>
                        <a:t>субъекта </a:t>
                      </a:r>
                      <a:r>
                        <a:rPr sz="900" b="1" dirty="0"/>
                        <a:t>Российской</a:t>
                      </a:r>
                      <a:r>
                        <a:rPr sz="900" b="1" spc="-45" dirty="0"/>
                        <a:t> </a:t>
                      </a:r>
                      <a:r>
                        <a:rPr sz="900" b="1" dirty="0"/>
                        <a:t>Федерации</a:t>
                      </a:r>
                      <a:r>
                        <a:rPr sz="900" b="1" spc="-45" dirty="0"/>
                        <a:t> </a:t>
                      </a:r>
                      <a:r>
                        <a:rPr sz="900" b="1" spc="-50" dirty="0"/>
                        <a:t>и</a:t>
                      </a:r>
                      <a:endParaRPr sz="900" dirty="0"/>
                    </a:p>
                    <a:p>
                      <a:pPr marL="635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/>
                        <a:t>муниципального</a:t>
                      </a:r>
                      <a:r>
                        <a:rPr sz="900" b="1" spc="-80" dirty="0"/>
                        <a:t> </a:t>
                      </a:r>
                      <a:r>
                        <a:rPr sz="900" b="1" spc="-10" dirty="0"/>
                        <a:t>образования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00" dirty="0"/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900" b="1" spc="-25" dirty="0"/>
                        <a:t>4,2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00" dirty="0"/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900" b="1" spc="-25" dirty="0"/>
                        <a:t>2,6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00" dirty="0"/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0,2%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5" dirty="0"/>
                        <a:t>2,6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00"/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0,2%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00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900" b="1" spc="-10" dirty="0"/>
                        <a:t>100</a:t>
                      </a:r>
                      <a:r>
                        <a:rPr sz="900" b="1" spc="-10" dirty="0"/>
                        <a:t>,0%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00" dirty="0"/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b="1" spc="-25" dirty="0"/>
                        <a:t>0,</a:t>
                      </a:r>
                      <a:r>
                        <a:rPr lang="ru-RU" sz="900" b="1" spc="-25" dirty="0"/>
                        <a:t>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00"/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b="1" spc="-25" dirty="0"/>
                        <a:t>2,6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00"/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b="1" spc="-25" dirty="0"/>
                        <a:t>2,6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5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0103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marR="1644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b="1" dirty="0"/>
                        <a:t>Функционирование</a:t>
                      </a:r>
                      <a:r>
                        <a:rPr sz="900" b="1" spc="-80" dirty="0"/>
                        <a:t> </a:t>
                      </a:r>
                      <a:r>
                        <a:rPr sz="900" b="1" spc="-10" dirty="0"/>
                        <a:t>законодательных </a:t>
                      </a:r>
                      <a:r>
                        <a:rPr sz="900" b="1" dirty="0"/>
                        <a:t>(представительных)</a:t>
                      </a:r>
                      <a:r>
                        <a:rPr sz="900" b="1" spc="-60" dirty="0"/>
                        <a:t> </a:t>
                      </a:r>
                      <a:r>
                        <a:rPr sz="900" b="1" spc="-10" dirty="0"/>
                        <a:t>органов </a:t>
                      </a:r>
                      <a:r>
                        <a:rPr sz="900" b="1" dirty="0"/>
                        <a:t>государственной</a:t>
                      </a:r>
                      <a:r>
                        <a:rPr sz="900" b="1" spc="-60" dirty="0"/>
                        <a:t> </a:t>
                      </a:r>
                      <a:r>
                        <a:rPr sz="900" b="1" dirty="0"/>
                        <a:t>власти</a:t>
                      </a:r>
                      <a:r>
                        <a:rPr sz="900" b="1" spc="-35" dirty="0"/>
                        <a:t> </a:t>
                      </a:r>
                      <a:r>
                        <a:rPr sz="900" b="1" spc="-50" dirty="0"/>
                        <a:t>и</a:t>
                      </a:r>
                      <a:endParaRPr sz="900"/>
                    </a:p>
                    <a:p>
                      <a:pPr marL="6350" marR="615315">
                        <a:lnSpc>
                          <a:spcPct val="100000"/>
                        </a:lnSpc>
                      </a:pPr>
                      <a:r>
                        <a:rPr sz="900" b="1" spc="-10" dirty="0"/>
                        <a:t>представительных</a:t>
                      </a:r>
                      <a:r>
                        <a:rPr sz="900" b="1" spc="85" dirty="0"/>
                        <a:t> </a:t>
                      </a:r>
                      <a:r>
                        <a:rPr sz="900" b="1" spc="-10" dirty="0"/>
                        <a:t>органов </a:t>
                      </a:r>
                      <a:r>
                        <a:rPr sz="900" b="1" dirty="0"/>
                        <a:t>муниципальных</a:t>
                      </a:r>
                      <a:r>
                        <a:rPr sz="900" b="1" spc="-75" dirty="0"/>
                        <a:t> </a:t>
                      </a:r>
                      <a:r>
                        <a:rPr sz="900" b="1" spc="-10" dirty="0"/>
                        <a:t>образований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 dirty="0"/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 dirty="0"/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900" b="1" spc="-25" dirty="0"/>
                        <a:t>1,6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/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0,1%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 dirty="0"/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2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900" b="1" spc="-10" dirty="0"/>
                        <a:t>106,3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 dirty="0"/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b="1" spc="-25" dirty="0"/>
                        <a:t>0,</a:t>
                      </a:r>
                      <a:r>
                        <a:rPr lang="ru-RU" sz="900" b="1" spc="-25" dirty="0"/>
                        <a:t>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 dirty="0"/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 dirty="0"/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9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0104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marR="3168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b="1" dirty="0"/>
                        <a:t>Функционирование</a:t>
                      </a:r>
                      <a:r>
                        <a:rPr sz="900" b="1" spc="-80" dirty="0"/>
                        <a:t> </a:t>
                      </a:r>
                      <a:r>
                        <a:rPr sz="900" b="1" spc="-10" dirty="0"/>
                        <a:t>Правительства </a:t>
                      </a:r>
                      <a:r>
                        <a:rPr sz="900" b="1" dirty="0"/>
                        <a:t>Российской</a:t>
                      </a:r>
                      <a:r>
                        <a:rPr sz="900" b="1" spc="-50" dirty="0"/>
                        <a:t> </a:t>
                      </a:r>
                      <a:r>
                        <a:rPr sz="900" b="1" dirty="0"/>
                        <a:t>Федерации,</a:t>
                      </a:r>
                      <a:r>
                        <a:rPr sz="900" b="1" spc="-55" dirty="0"/>
                        <a:t> </a:t>
                      </a:r>
                      <a:r>
                        <a:rPr sz="900" b="1" spc="-10" dirty="0"/>
                        <a:t>высших </a:t>
                      </a:r>
                      <a:r>
                        <a:rPr sz="900" b="1" dirty="0"/>
                        <a:t>исполнительных</a:t>
                      </a:r>
                      <a:r>
                        <a:rPr sz="900" b="1" spc="-55" dirty="0"/>
                        <a:t> </a:t>
                      </a:r>
                      <a:r>
                        <a:rPr sz="900" b="1" spc="-10" dirty="0"/>
                        <a:t>органов</a:t>
                      </a:r>
                      <a:endParaRPr sz="900"/>
                    </a:p>
                    <a:p>
                      <a:pPr marL="6350" marR="288925">
                        <a:lnSpc>
                          <a:spcPct val="100000"/>
                        </a:lnSpc>
                      </a:pPr>
                      <a:r>
                        <a:rPr sz="900" b="1" dirty="0"/>
                        <a:t>государственной</a:t>
                      </a:r>
                      <a:r>
                        <a:rPr sz="900" b="1" spc="-50" dirty="0"/>
                        <a:t> </a:t>
                      </a:r>
                      <a:r>
                        <a:rPr sz="900" b="1" dirty="0"/>
                        <a:t>власти</a:t>
                      </a:r>
                      <a:r>
                        <a:rPr sz="900" b="1" spc="-25" dirty="0"/>
                        <a:t> </a:t>
                      </a:r>
                      <a:r>
                        <a:rPr sz="900" b="1" spc="-10" dirty="0"/>
                        <a:t>субъектов </a:t>
                      </a:r>
                      <a:r>
                        <a:rPr sz="900" b="1" dirty="0"/>
                        <a:t>Российской</a:t>
                      </a:r>
                      <a:r>
                        <a:rPr sz="900" b="1" spc="-50" dirty="0"/>
                        <a:t> </a:t>
                      </a:r>
                      <a:r>
                        <a:rPr sz="900" b="1" dirty="0"/>
                        <a:t>Федерации,</a:t>
                      </a:r>
                      <a:r>
                        <a:rPr sz="900" b="1" spc="-55" dirty="0"/>
                        <a:t> </a:t>
                      </a:r>
                      <a:r>
                        <a:rPr sz="900" b="1" spc="-10" dirty="0"/>
                        <a:t>местных администраций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 dirty="0"/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40,6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45,9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 dirty="0"/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4,0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52,2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 dirty="0"/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4,</a:t>
                      </a:r>
                      <a:r>
                        <a:rPr lang="ru-RU" sz="900" b="1" spc="-20" dirty="0"/>
                        <a:t>7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900" b="1" spc="-10" dirty="0"/>
                        <a:t>113,7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 dirty="0"/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lang="ru-RU" sz="900" b="1" spc="-25" dirty="0"/>
                        <a:t>6,3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 dirty="0"/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52,1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 dirty="0"/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52,2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20" dirty="0"/>
                        <a:t>0105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dirty="0"/>
                        <a:t>Судебная</a:t>
                      </a:r>
                      <a:r>
                        <a:rPr sz="900" b="1" spc="-60" dirty="0"/>
                        <a:t> </a:t>
                      </a:r>
                      <a:r>
                        <a:rPr sz="900" b="1" spc="-10" dirty="0"/>
                        <a:t>система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10" dirty="0"/>
                        <a:t>0,01%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20" dirty="0"/>
                        <a:t>0,01%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10" dirty="0"/>
                        <a:t>100,0%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25" dirty="0"/>
                        <a:t>0,0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18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0106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marR="4953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00" b="1" dirty="0"/>
                        <a:t>Обеспечение</a:t>
                      </a:r>
                      <a:r>
                        <a:rPr sz="900" b="1" spc="-55" dirty="0"/>
                        <a:t> </a:t>
                      </a:r>
                      <a:r>
                        <a:rPr sz="900" b="1" spc="-10" dirty="0"/>
                        <a:t>деятельности финансовых,</a:t>
                      </a:r>
                      <a:r>
                        <a:rPr sz="900" b="1" spc="-60" dirty="0"/>
                        <a:t> </a:t>
                      </a:r>
                      <a:r>
                        <a:rPr sz="900" b="1" dirty="0"/>
                        <a:t>налоговых</a:t>
                      </a:r>
                      <a:r>
                        <a:rPr sz="900" b="1" spc="-10" dirty="0"/>
                        <a:t> </a:t>
                      </a:r>
                      <a:r>
                        <a:rPr sz="900" b="1" dirty="0"/>
                        <a:t>и</a:t>
                      </a:r>
                      <a:r>
                        <a:rPr sz="900" b="1" spc="20" dirty="0"/>
                        <a:t> </a:t>
                      </a:r>
                      <a:r>
                        <a:rPr sz="900" b="1" spc="-10" dirty="0"/>
                        <a:t>таможенных </a:t>
                      </a:r>
                      <a:r>
                        <a:rPr sz="900" b="1" dirty="0"/>
                        <a:t>органов</a:t>
                      </a:r>
                      <a:r>
                        <a:rPr sz="900" b="1" spc="-35" dirty="0"/>
                        <a:t> </a:t>
                      </a:r>
                      <a:r>
                        <a:rPr sz="900" b="1" dirty="0"/>
                        <a:t>и</a:t>
                      </a:r>
                      <a:r>
                        <a:rPr sz="900" b="1" spc="-15" dirty="0"/>
                        <a:t> </a:t>
                      </a:r>
                      <a:r>
                        <a:rPr sz="900" b="1" dirty="0"/>
                        <a:t>органов</a:t>
                      </a:r>
                      <a:r>
                        <a:rPr sz="900" b="1" spc="-35" dirty="0"/>
                        <a:t> </a:t>
                      </a:r>
                      <a:r>
                        <a:rPr sz="900" b="1" spc="-10" dirty="0"/>
                        <a:t>финансового </a:t>
                      </a:r>
                      <a:r>
                        <a:rPr sz="900" b="1" dirty="0"/>
                        <a:t>(финансово-</a:t>
                      </a:r>
                      <a:r>
                        <a:rPr sz="900" b="1" spc="-10" dirty="0"/>
                        <a:t>бюджетного</a:t>
                      </a:r>
                      <a:r>
                        <a:rPr sz="900" b="1" spc="-35" dirty="0"/>
                        <a:t> </a:t>
                      </a:r>
                      <a:r>
                        <a:rPr sz="900" b="1" spc="-10" dirty="0"/>
                        <a:t>надзора)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00" dirty="0"/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16,0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18,1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00" dirty="0"/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1,</a:t>
                      </a:r>
                      <a:r>
                        <a:rPr lang="ru-RU" sz="900" b="1" spc="-20" dirty="0"/>
                        <a:t>6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00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20,8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00" dirty="0"/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1,</a:t>
                      </a:r>
                      <a:r>
                        <a:rPr lang="ru-RU" sz="900" b="1" spc="-20" dirty="0"/>
                        <a:t>9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00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b="1" spc="-10" dirty="0"/>
                        <a:t>1</a:t>
                      </a:r>
                      <a:r>
                        <a:rPr lang="ru-RU" sz="900" b="1" spc="-10" dirty="0"/>
                        <a:t>14,9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00" dirty="0"/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lang="ru-RU" sz="900" b="1" spc="-25" dirty="0"/>
                        <a:t>2,7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00" dirty="0"/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20,8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00" dirty="0"/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20,8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900" b="1" spc="-20" dirty="0"/>
                        <a:t>0107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6350" marR="2095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 b="1" dirty="0"/>
                        <a:t>Обеспечение</a:t>
                      </a:r>
                      <a:r>
                        <a:rPr sz="900" b="1" spc="-85" dirty="0"/>
                        <a:t> </a:t>
                      </a:r>
                      <a:r>
                        <a:rPr sz="900" b="1" dirty="0"/>
                        <a:t>проведения</a:t>
                      </a:r>
                      <a:r>
                        <a:rPr sz="900" b="1" spc="-30" dirty="0"/>
                        <a:t> </a:t>
                      </a:r>
                      <a:r>
                        <a:rPr sz="900" b="1" dirty="0"/>
                        <a:t>выборов</a:t>
                      </a:r>
                      <a:r>
                        <a:rPr sz="900" b="1" spc="-35" dirty="0"/>
                        <a:t> </a:t>
                      </a:r>
                      <a:r>
                        <a:rPr sz="900" b="1" spc="-50" dirty="0"/>
                        <a:t>и</a:t>
                      </a:r>
                      <a:r>
                        <a:rPr sz="900" b="1" spc="-10" dirty="0"/>
                        <a:t> референдумов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900" b="1" spc="-50" dirty="0"/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900" b="1" spc="-50" dirty="0"/>
                        <a:t>0,5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900" b="1" spc="-50" dirty="0"/>
                        <a:t>0,1%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900" b="1" spc="-25" dirty="0"/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900" b="1" spc="-20" dirty="0"/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900" b="1" spc="-50" dirty="0"/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900" b="1" spc="-25" dirty="0"/>
                        <a:t>-0,5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900" b="1" spc="-50" dirty="0"/>
                        <a:t>2,6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900" b="1" spc="-25" dirty="0"/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0" dirty="0"/>
                        <a:t>0111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dirty="0"/>
                        <a:t>Резервные</a:t>
                      </a:r>
                      <a:r>
                        <a:rPr sz="900" b="1" spc="-25" dirty="0"/>
                        <a:t> </a:t>
                      </a:r>
                      <a:r>
                        <a:rPr sz="900" b="1" spc="-10" dirty="0"/>
                        <a:t>фонды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50" dirty="0"/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2</a:t>
                      </a:r>
                      <a:r>
                        <a:rPr sz="900" b="1" spc="-25" dirty="0"/>
                        <a:t>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2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5" dirty="0"/>
                        <a:t>2,0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0" dirty="0"/>
                        <a:t>0,2%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29845" marR="20955" algn="ctr">
                        <a:lnSpc>
                          <a:spcPct val="100000"/>
                        </a:lnSpc>
                      </a:pPr>
                      <a:r>
                        <a:rPr lang="ru-RU" sz="900" b="1" dirty="0"/>
                        <a:t>100,0%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0,0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1</a:t>
                      </a:r>
                      <a:r>
                        <a:rPr sz="900" b="1" spc="-25" dirty="0"/>
                        <a:t>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1</a:t>
                      </a:r>
                      <a:r>
                        <a:rPr sz="900" b="1" spc="-25" dirty="0"/>
                        <a:t>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b="1" spc="-20" dirty="0"/>
                        <a:t>0113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b="1" dirty="0"/>
                        <a:t>Другие</a:t>
                      </a:r>
                      <a:r>
                        <a:rPr sz="900" b="1" spc="65" dirty="0"/>
                        <a:t> </a:t>
                      </a:r>
                      <a:r>
                        <a:rPr sz="900" b="1" spc="-10" dirty="0"/>
                        <a:t>общегосударственные</a:t>
                      </a:r>
                      <a:r>
                        <a:rPr sz="900" b="1" spc="-5" dirty="0"/>
                        <a:t> </a:t>
                      </a:r>
                      <a:r>
                        <a:rPr sz="900" b="1" spc="-10" dirty="0"/>
                        <a:t>вопросы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900" b="1" spc="-20" dirty="0"/>
                        <a:t>41,4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900" b="1" spc="-20" dirty="0"/>
                        <a:t>47,4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900" b="1" spc="-20" dirty="0"/>
                        <a:t>4,2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b="1" spc="-20" dirty="0"/>
                        <a:t>47,</a:t>
                      </a:r>
                      <a:r>
                        <a:rPr lang="ru-RU" sz="900" b="1" spc="-20" dirty="0"/>
                        <a:t>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b="1" spc="-20" dirty="0"/>
                        <a:t>4,</a:t>
                      </a:r>
                      <a:r>
                        <a:rPr lang="ru-RU" sz="900" b="1" spc="-20" dirty="0"/>
                        <a:t>3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900" b="1" spc="-10" dirty="0"/>
                        <a:t>101,1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900" b="1" spc="-20" dirty="0"/>
                        <a:t>0,5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900" b="1" spc="-20" dirty="0"/>
                        <a:t>42,1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900" b="1" spc="-20" dirty="0"/>
                        <a:t>42,3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object 5"/>
          <p:cNvSpPr txBox="1"/>
          <p:nvPr/>
        </p:nvSpPr>
        <p:spPr>
          <a:xfrm>
            <a:off x="538887" y="6242961"/>
            <a:ext cx="8909913" cy="429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10"/>
              </a:spcBef>
            </a:pP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*Плановые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показатели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года</a:t>
            </a:r>
            <a:r>
              <a:rPr sz="9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приведены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в</a:t>
            </a: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 соответствии</a:t>
            </a:r>
            <a:r>
              <a:rPr sz="900" b="1" spc="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с первоначальной</a:t>
            </a:r>
            <a:r>
              <a:rPr sz="9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редакцией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решения</a:t>
            </a:r>
            <a:r>
              <a:rPr sz="900" b="1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городской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Думы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городского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округа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город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Первомайск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Нижегородской</a:t>
            </a:r>
            <a:r>
              <a:rPr sz="9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области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от</a:t>
            </a:r>
            <a:r>
              <a:rPr sz="9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.12.202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sz="9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№</a:t>
            </a:r>
            <a:r>
              <a:rPr sz="9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spc="-25" dirty="0">
                <a:solidFill>
                  <a:schemeClr val="bg1"/>
                </a:solidFill>
                <a:latin typeface="Arial"/>
                <a:cs typeface="Arial"/>
              </a:rPr>
              <a:t>154</a:t>
            </a:r>
            <a:r>
              <a:rPr sz="9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«О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бюджете</a:t>
            </a:r>
            <a:r>
              <a:rPr sz="9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городского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округа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город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Первомайск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Нижегородской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области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25" dirty="0" err="1" smtClean="0">
                <a:solidFill>
                  <a:schemeClr val="bg1"/>
                </a:solidFill>
                <a:latin typeface="Arial"/>
                <a:cs typeface="Arial"/>
              </a:rPr>
              <a:t>год</a:t>
            </a:r>
            <a:r>
              <a:rPr lang="ru-RU" sz="900" b="1" spc="-2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и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на</a:t>
            </a:r>
            <a:r>
              <a:rPr kumimoji="0" lang="ru-RU" sz="900" b="1" i="0" u="none" strike="noStrike" kern="0" cap="none" spc="-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плановый</a:t>
            </a:r>
            <a:r>
              <a:rPr kumimoji="0" lang="ru-RU" sz="9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период</a:t>
            </a:r>
            <a:r>
              <a:rPr kumimoji="0" lang="ru-RU" sz="9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2026</a:t>
            </a:r>
            <a:r>
              <a:rPr kumimoji="0" lang="ru-RU" sz="9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и</a:t>
            </a:r>
            <a:r>
              <a:rPr kumimoji="0" lang="ru-RU" sz="900" b="1" i="0" u="none" strike="noStrike" kern="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2027</a:t>
            </a:r>
            <a:r>
              <a:rPr kumimoji="0" lang="ru-RU" sz="9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годов»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1205" name="Rectangle 35"/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72401" y="6453336"/>
            <a:ext cx="870384" cy="36004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42.1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7671567" y="620688"/>
            <a:ext cx="12264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млн.рублей</a:t>
            </a:r>
            <a:endParaRPr lang="ru-RU" sz="14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9113" y="-108026"/>
            <a:ext cx="8556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 бюджетной классификации</a:t>
            </a:r>
          </a:p>
        </p:txBody>
      </p:sp>
      <p:graphicFrame>
        <p:nvGraphicFramePr>
          <p:cNvPr id="14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066838"/>
              </p:ext>
            </p:extLst>
          </p:nvPr>
        </p:nvGraphicFramePr>
        <p:xfrm>
          <a:off x="206743" y="889254"/>
          <a:ext cx="8816017" cy="50924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8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39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62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48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78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29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11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071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9532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2326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7977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endParaRPr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раздел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3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endParaRPr sz="1000" dirty="0"/>
                    </a:p>
                    <a:p>
                      <a:pPr marL="75438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3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 err="1">
                          <a:solidFill>
                            <a:schemeClr val="tx1"/>
                          </a:solidFill>
                        </a:rPr>
                        <a:t>Бюджет</a:t>
                      </a:r>
                      <a:r>
                        <a:rPr sz="1000" b="1" spc="21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dirty="0" err="1">
                          <a:solidFill>
                            <a:schemeClr val="tx1"/>
                          </a:solidFill>
                        </a:rPr>
                        <a:t>года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sz="1000" b="1" spc="-10" dirty="0" err="1">
                          <a:solidFill>
                            <a:schemeClr val="tx1"/>
                          </a:solidFill>
                        </a:rPr>
                        <a:t>факт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Бюджет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на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sz="1000" b="1" spc="-3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Удельный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вес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38735" marR="27940" indent="-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бюджета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на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10" dirty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sz="1000" b="1" spc="-10" dirty="0" err="1">
                          <a:solidFill>
                            <a:schemeClr val="tx1"/>
                          </a:solidFill>
                        </a:rPr>
                        <a:t>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/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Удельн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ый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вес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году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Отклонения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000" b="1" spc="-4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году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27940" marR="18415" indent="127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 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58419" marR="43815" indent="127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 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2700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0" dirty="0"/>
                        <a:t>0200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50355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dirty="0"/>
                        <a:t>Национальная</a:t>
                      </a:r>
                      <a:r>
                        <a:rPr sz="900" b="1" spc="-40" dirty="0"/>
                        <a:t> </a:t>
                      </a:r>
                      <a:r>
                        <a:rPr sz="900" b="1" spc="-10" dirty="0"/>
                        <a:t>оборона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50" dirty="0"/>
                        <a:t>1,2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50" dirty="0"/>
                        <a:t>0,1%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2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dirty="0"/>
                        <a:t>141,7%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0,5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1,9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2,4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b="1" spc="-20" dirty="0"/>
                        <a:t>0203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b="1" dirty="0"/>
                        <a:t>Мобилизационная</a:t>
                      </a:r>
                      <a:r>
                        <a:rPr sz="900" b="1" spc="-75" dirty="0"/>
                        <a:t> </a:t>
                      </a:r>
                      <a:r>
                        <a:rPr sz="900" b="1" dirty="0"/>
                        <a:t>и</a:t>
                      </a:r>
                      <a:r>
                        <a:rPr sz="900" b="1" spc="-5" dirty="0"/>
                        <a:t> </a:t>
                      </a:r>
                      <a:r>
                        <a:rPr sz="900" b="1" spc="-10" dirty="0"/>
                        <a:t>вневойсковая</a:t>
                      </a:r>
                      <a:endParaRPr sz="900"/>
                    </a:p>
                    <a:p>
                      <a:pPr marL="6350">
                        <a:lnSpc>
                          <a:spcPts val="1005"/>
                        </a:lnSpc>
                      </a:pPr>
                      <a:r>
                        <a:rPr sz="900" b="1" spc="-10" dirty="0"/>
                        <a:t>подготовка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900" b="1" spc="-50" dirty="0"/>
                        <a:t>1,2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900" b="1" spc="-50" dirty="0"/>
                        <a:t>0,1%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2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900" b="1" spc="-50" dirty="0"/>
                        <a:t>141,7%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900" b="1" spc="-25" dirty="0"/>
                        <a:t>0,5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900" b="1" spc="-25" dirty="0"/>
                        <a:t>1,9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900" b="1" spc="-25" dirty="0"/>
                        <a:t>2</a:t>
                      </a:r>
                      <a:r>
                        <a:rPr sz="900" b="1" spc="-25" dirty="0"/>
                        <a:t>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900" b="1" spc="-20" dirty="0"/>
                        <a:t>0300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10" dirty="0"/>
                        <a:t>Национальная</a:t>
                      </a:r>
                      <a:r>
                        <a:rPr sz="900" b="1" spc="25" dirty="0"/>
                        <a:t> </a:t>
                      </a:r>
                      <a:r>
                        <a:rPr sz="900" b="1" spc="-10" dirty="0"/>
                        <a:t>безопасность</a:t>
                      </a:r>
                      <a:r>
                        <a:rPr sz="900" b="1" spc="55" dirty="0"/>
                        <a:t> </a:t>
                      </a:r>
                      <a:r>
                        <a:rPr sz="900" b="1" spc="-50" dirty="0"/>
                        <a:t>и</a:t>
                      </a:r>
                      <a:endParaRPr sz="9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/>
                        <a:t>правоохранительная</a:t>
                      </a:r>
                      <a:r>
                        <a:rPr sz="900" b="1" spc="75" dirty="0"/>
                        <a:t> </a:t>
                      </a:r>
                      <a:r>
                        <a:rPr sz="900" b="1" spc="-10" dirty="0"/>
                        <a:t>деятельность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900" b="1" spc="-20" dirty="0"/>
                        <a:t>23,0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900" b="1" spc="-20" dirty="0"/>
                        <a:t>32,0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900" b="1" spc="-20" dirty="0"/>
                        <a:t>2,</a:t>
                      </a:r>
                      <a:r>
                        <a:rPr lang="ru-RU" sz="900" b="1" spc="-20" dirty="0"/>
                        <a:t>8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900" b="1" spc="-20" dirty="0"/>
                        <a:t>39,4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900" b="1" spc="-20" dirty="0"/>
                        <a:t>3,6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900" b="1" spc="-10" dirty="0"/>
                        <a:t>123,1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900" b="1" spc="-25" dirty="0"/>
                        <a:t>7,4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900" b="1" spc="-20" dirty="0"/>
                        <a:t>37,6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900" b="1" spc="-20" dirty="0"/>
                        <a:t>37,7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0" dirty="0"/>
                        <a:t>0310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dirty="0"/>
                        <a:t>Обеспечение</a:t>
                      </a:r>
                      <a:r>
                        <a:rPr sz="900" b="1" spc="-65" dirty="0"/>
                        <a:t> </a:t>
                      </a:r>
                      <a:r>
                        <a:rPr sz="900" b="1" dirty="0"/>
                        <a:t>пожарной</a:t>
                      </a:r>
                      <a:r>
                        <a:rPr sz="900" b="1" spc="-10" dirty="0"/>
                        <a:t> безопасности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23,0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32,0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0" dirty="0"/>
                        <a:t>2,</a:t>
                      </a:r>
                      <a:r>
                        <a:rPr lang="ru-RU" sz="900" b="1" spc="-20" dirty="0"/>
                        <a:t>8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39,4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3,6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10" dirty="0"/>
                        <a:t>123,1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7,4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37,6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37,7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0" dirty="0"/>
                        <a:t>0400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10" dirty="0"/>
                        <a:t>Национальная</a:t>
                      </a:r>
                      <a:r>
                        <a:rPr sz="900" b="1" spc="30" dirty="0"/>
                        <a:t> </a:t>
                      </a:r>
                      <a:r>
                        <a:rPr sz="900" b="1" spc="-10" dirty="0"/>
                        <a:t>экономика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78,0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83,9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7,4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63,6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5,8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10" dirty="0"/>
                        <a:t>75,8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-20,3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56,1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57,3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0" dirty="0"/>
                        <a:t>0405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dirty="0"/>
                        <a:t>Сельское</a:t>
                      </a:r>
                      <a:r>
                        <a:rPr sz="900" b="1" spc="-30" dirty="0"/>
                        <a:t> </a:t>
                      </a:r>
                      <a:r>
                        <a:rPr sz="900" b="1" dirty="0"/>
                        <a:t>хозяйство</a:t>
                      </a:r>
                      <a:r>
                        <a:rPr sz="900" b="1" spc="-30" dirty="0"/>
                        <a:t> </a:t>
                      </a:r>
                      <a:r>
                        <a:rPr sz="900" b="1" dirty="0"/>
                        <a:t>и</a:t>
                      </a:r>
                      <a:r>
                        <a:rPr sz="900" b="1" spc="-35" dirty="0"/>
                        <a:t> </a:t>
                      </a:r>
                      <a:r>
                        <a:rPr sz="900" b="1" spc="-10" dirty="0"/>
                        <a:t>рыболовство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15,9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22,9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2,0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6,0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0,5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10" dirty="0"/>
                        <a:t>26,2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5" dirty="0"/>
                        <a:t>-16,9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6,0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6,0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0" dirty="0"/>
                        <a:t>0406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dirty="0"/>
                        <a:t>Водное</a:t>
                      </a:r>
                      <a:r>
                        <a:rPr sz="900" b="1" spc="-25" dirty="0"/>
                        <a:t> </a:t>
                      </a:r>
                      <a:r>
                        <a:rPr sz="900" b="1" spc="-10" dirty="0"/>
                        <a:t>хозяйство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50" dirty="0"/>
                        <a:t>1,8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50" dirty="0"/>
                        <a:t>0,2%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0,7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1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50" dirty="0"/>
                        <a:t>38,9%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-</a:t>
                      </a: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50" dirty="0"/>
                        <a:t>0,1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50" dirty="0"/>
                        <a:t>0,1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0" dirty="0"/>
                        <a:t>0408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10" dirty="0"/>
                        <a:t>Транспорт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14,8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16,0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0" dirty="0"/>
                        <a:t>1,4%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17,3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0" dirty="0"/>
                        <a:t>1,</a:t>
                      </a:r>
                      <a:r>
                        <a:rPr lang="ru-RU" sz="900" b="1" spc="-20" dirty="0"/>
                        <a:t>6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10" dirty="0"/>
                        <a:t>108,1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5" dirty="0"/>
                        <a:t>1,3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15,5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15,9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0" dirty="0"/>
                        <a:t>0409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dirty="0"/>
                        <a:t>Дорожное</a:t>
                      </a:r>
                      <a:r>
                        <a:rPr sz="900" b="1" spc="-65" dirty="0"/>
                        <a:t> </a:t>
                      </a:r>
                      <a:r>
                        <a:rPr sz="900" b="1" dirty="0"/>
                        <a:t>хозяйство</a:t>
                      </a:r>
                      <a:r>
                        <a:rPr sz="900" b="1" spc="-5" dirty="0"/>
                        <a:t> </a:t>
                      </a:r>
                      <a:r>
                        <a:rPr sz="900" b="1" dirty="0"/>
                        <a:t>(дорожные</a:t>
                      </a:r>
                      <a:r>
                        <a:rPr sz="900" b="1" spc="-65" dirty="0"/>
                        <a:t> </a:t>
                      </a:r>
                      <a:r>
                        <a:rPr sz="900" b="1" spc="-10" dirty="0"/>
                        <a:t>фонды)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42,5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36,3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3,2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33,9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0" dirty="0"/>
                        <a:t>3,</a:t>
                      </a:r>
                      <a:r>
                        <a:rPr lang="ru-RU" sz="900" b="1" spc="-20" dirty="0"/>
                        <a:t>1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10" dirty="0"/>
                        <a:t>93,4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-2,4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29,4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30,2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0" dirty="0"/>
                        <a:t>0410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dirty="0"/>
                        <a:t>Связь</a:t>
                      </a:r>
                      <a:r>
                        <a:rPr sz="900" b="1" spc="-20" dirty="0"/>
                        <a:t> </a:t>
                      </a:r>
                      <a:r>
                        <a:rPr sz="900" b="1" dirty="0"/>
                        <a:t>и</a:t>
                      </a:r>
                      <a:r>
                        <a:rPr sz="900" b="1" spc="-20" dirty="0"/>
                        <a:t> </a:t>
                      </a:r>
                      <a:r>
                        <a:rPr sz="900" b="1" spc="-10" dirty="0"/>
                        <a:t>информатика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5" dirty="0"/>
                        <a:t>1,0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1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0" dirty="0"/>
                        <a:t>0,1%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10" dirty="0"/>
                        <a:t>108,3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dirty="0"/>
                        <a:t>0,1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900" b="1" spc="-20" dirty="0"/>
                        <a:t>0412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b="1" dirty="0"/>
                        <a:t>Другие</a:t>
                      </a:r>
                      <a:r>
                        <a:rPr sz="900" b="1" spc="-20" dirty="0"/>
                        <a:t> </a:t>
                      </a:r>
                      <a:r>
                        <a:rPr sz="900" b="1" dirty="0"/>
                        <a:t>вопросы</a:t>
                      </a:r>
                      <a:r>
                        <a:rPr sz="900" b="1" spc="-45" dirty="0"/>
                        <a:t> </a:t>
                      </a:r>
                      <a:r>
                        <a:rPr sz="900" b="1" dirty="0"/>
                        <a:t>в</a:t>
                      </a:r>
                      <a:r>
                        <a:rPr sz="900" b="1" spc="5" dirty="0"/>
                        <a:t> </a:t>
                      </a:r>
                      <a:r>
                        <a:rPr sz="900" b="1" spc="-10" dirty="0"/>
                        <a:t>области</a:t>
                      </a:r>
                      <a:endParaRPr sz="900"/>
                    </a:p>
                    <a:p>
                      <a:pPr marL="6350">
                        <a:lnSpc>
                          <a:spcPts val="1000"/>
                        </a:lnSpc>
                      </a:pPr>
                      <a:r>
                        <a:rPr sz="900" b="1" spc="-10" dirty="0"/>
                        <a:t>национальной</a:t>
                      </a:r>
                      <a:r>
                        <a:rPr sz="900" b="1" spc="40" dirty="0"/>
                        <a:t> </a:t>
                      </a:r>
                      <a:r>
                        <a:rPr sz="900" b="1" spc="-10" dirty="0"/>
                        <a:t>экономики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900" b="1" spc="-25" dirty="0"/>
                        <a:t>3,8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900" b="1" spc="-25" dirty="0"/>
                        <a:t>5,7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5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900" b="1" spc="-25" dirty="0"/>
                        <a:t>4,4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4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900" b="1" spc="-10" dirty="0"/>
                        <a:t>77,2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900" b="1" spc="-25" dirty="0"/>
                        <a:t>-1,3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900" b="1" spc="-25" dirty="0"/>
                        <a:t>3,8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900" b="1" spc="-25" dirty="0"/>
                        <a:t>3,</a:t>
                      </a:r>
                      <a:r>
                        <a:rPr lang="ru-RU" sz="900" b="1" spc="-25" dirty="0"/>
                        <a:t>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239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-20" dirty="0"/>
                        <a:t>0500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-10" dirty="0"/>
                        <a:t>Жилищно-</a:t>
                      </a:r>
                      <a:r>
                        <a:rPr sz="1000" b="1" dirty="0"/>
                        <a:t>коммунальное</a:t>
                      </a:r>
                      <a:r>
                        <a:rPr sz="1000" b="1" spc="-5" dirty="0"/>
                        <a:t> </a:t>
                      </a:r>
                      <a:r>
                        <a:rPr sz="1000" b="1" spc="-10" dirty="0"/>
                        <a:t>хозяйство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50" b="1" spc="-10" dirty="0"/>
                        <a:t>171,3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50" b="1" spc="-10" dirty="0"/>
                        <a:t>147,0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50" b="1" spc="-10" dirty="0"/>
                        <a:t>12,9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50" b="1" spc="-10" dirty="0"/>
                        <a:t>103,1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50" b="1" spc="-10" dirty="0"/>
                        <a:t>9,3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50" b="1" spc="-10" dirty="0"/>
                        <a:t>70,1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50" b="1" spc="-25" dirty="0"/>
                        <a:t>-43,9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50" b="1" spc="-10" dirty="0"/>
                        <a:t>87,2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50" b="1" spc="-10" dirty="0"/>
                        <a:t>79,1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3975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1" spc="-20" dirty="0"/>
                        <a:t>0501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1" dirty="0"/>
                        <a:t>Жилищное</a:t>
                      </a:r>
                      <a:r>
                        <a:rPr sz="1000" b="1" spc="-25" dirty="0"/>
                        <a:t> </a:t>
                      </a:r>
                      <a:r>
                        <a:rPr sz="1000" b="1" spc="-10" dirty="0"/>
                        <a:t>хозяйство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900" b="1" spc="-10" dirty="0"/>
                        <a:t>44,6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900" b="1" spc="-25" dirty="0"/>
                        <a:t>37,9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900" b="1" spc="-20" dirty="0"/>
                        <a:t>3,3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900" b="1" spc="-20" dirty="0"/>
                        <a:t>16,3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900" b="1" spc="-20" dirty="0"/>
                        <a:t>1,4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900" b="1" spc="-20" dirty="0">
                          <a:solidFill>
                            <a:schemeClr val="dk1"/>
                          </a:solidFill>
                        </a:rPr>
                        <a:t>43,0%</a:t>
                      </a:r>
                      <a:endParaRPr sz="900" b="1" spc="-2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3335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900" b="1" spc="-20" dirty="0"/>
                        <a:t>-21,6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900" b="1" spc="-20" dirty="0"/>
                        <a:t>3,4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900" b="1" spc="-10" dirty="0"/>
                        <a:t>0,7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1" spc="-20" dirty="0"/>
                        <a:t>0502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1" spc="-10" dirty="0"/>
                        <a:t>Коммунальное</a:t>
                      </a:r>
                      <a:r>
                        <a:rPr sz="1000" b="1" spc="25" dirty="0"/>
                        <a:t> </a:t>
                      </a:r>
                      <a:r>
                        <a:rPr sz="1000" b="1" spc="-10" dirty="0"/>
                        <a:t>хозяйство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10" dirty="0"/>
                        <a:t>35,7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10" dirty="0"/>
                        <a:t>12,4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10" dirty="0"/>
                        <a:t>1,1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0" dirty="0"/>
                        <a:t>3,1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0" dirty="0"/>
                        <a:t>0,3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10" dirty="0"/>
                        <a:t>25,0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900" b="1" dirty="0"/>
                        <a:t>-</a:t>
                      </a:r>
                      <a:r>
                        <a:rPr lang="ru-RU" sz="900" b="1" spc="-20" dirty="0"/>
                        <a:t>9,3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5" dirty="0"/>
                        <a:t>8,1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5" dirty="0"/>
                        <a:t>2,3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1" spc="-20" dirty="0"/>
                        <a:t>0503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1" spc="-10" dirty="0"/>
                        <a:t>Благоустройство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0" dirty="0"/>
                        <a:t>90,9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0" dirty="0"/>
                        <a:t>96,6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0" dirty="0"/>
                        <a:t>8,5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0" dirty="0"/>
                        <a:t>83,6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0" dirty="0"/>
                        <a:t>7,6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10" dirty="0"/>
                        <a:t>86,5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0" dirty="0"/>
                        <a:t>-13,0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900" b="1" spc="-20" dirty="0"/>
                        <a:t>75,</a:t>
                      </a:r>
                      <a:r>
                        <a:rPr lang="ru-RU" sz="900" b="1" spc="-20" dirty="0"/>
                        <a:t>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0" dirty="0"/>
                        <a:t>76,0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b="1" spc="-20" dirty="0"/>
                        <a:t>0505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7470" marB="0"/>
                </a:tc>
                <a:tc>
                  <a:txBody>
                    <a:bodyPr/>
                    <a:lstStyle/>
                    <a:p>
                      <a:pPr marL="6350" marR="266065">
                        <a:lnSpc>
                          <a:spcPct val="100000"/>
                        </a:lnSpc>
                      </a:pPr>
                      <a:r>
                        <a:rPr sz="1000" b="1" dirty="0"/>
                        <a:t>Другие</a:t>
                      </a:r>
                      <a:r>
                        <a:rPr sz="1000" b="1" spc="-15" dirty="0"/>
                        <a:t> </a:t>
                      </a:r>
                      <a:r>
                        <a:rPr sz="1000" b="1" dirty="0"/>
                        <a:t>вопросы</a:t>
                      </a:r>
                      <a:r>
                        <a:rPr sz="1000" b="1" spc="-80" dirty="0"/>
                        <a:t> </a:t>
                      </a:r>
                      <a:r>
                        <a:rPr sz="1000" b="1" dirty="0"/>
                        <a:t>в</a:t>
                      </a:r>
                      <a:r>
                        <a:rPr sz="1000" b="1" spc="-5" dirty="0"/>
                        <a:t> </a:t>
                      </a:r>
                      <a:r>
                        <a:rPr sz="1000" b="1" dirty="0"/>
                        <a:t>области</a:t>
                      </a:r>
                      <a:r>
                        <a:rPr sz="1000" b="1" spc="-20" dirty="0"/>
                        <a:t> </a:t>
                      </a:r>
                      <a:r>
                        <a:rPr sz="1000" b="1" spc="-10" dirty="0"/>
                        <a:t>жилищно- коммунального</a:t>
                      </a:r>
                      <a:r>
                        <a:rPr sz="1000" b="1" spc="35" dirty="0"/>
                        <a:t> </a:t>
                      </a:r>
                      <a:r>
                        <a:rPr sz="1000" b="1" spc="-10" dirty="0"/>
                        <a:t>хозяйства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25" dirty="0"/>
                        <a:t>0,</a:t>
                      </a:r>
                      <a:r>
                        <a:rPr lang="ru-RU" sz="900" b="1" spc="-25" dirty="0"/>
                        <a:t>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10" dirty="0"/>
                        <a:t>0,01%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10" dirty="0"/>
                        <a:t>0,01%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10" dirty="0"/>
                        <a:t>100,0%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25" dirty="0"/>
                        <a:t>0,0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25" dirty="0"/>
                        <a:t>0,1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8265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5" name="object 5">
            <a:extLst>
              <a:ext uri="{FF2B5EF4-FFF2-40B4-BE49-F238E27FC236}">
                <a16:creationId xmlns="" xmlns:a16="http://schemas.microsoft.com/office/drawing/2014/main" id="{668203A2-4AFA-2F07-AD8E-7FB185DADFC3}"/>
              </a:ext>
            </a:extLst>
          </p:cNvPr>
          <p:cNvSpPr txBox="1"/>
          <p:nvPr/>
        </p:nvSpPr>
        <p:spPr>
          <a:xfrm>
            <a:off x="493679" y="6096000"/>
            <a:ext cx="8909913" cy="429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10"/>
              </a:spcBef>
            </a:pP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*Плановые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показатели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года</a:t>
            </a:r>
            <a:r>
              <a:rPr sz="9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приведены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в</a:t>
            </a: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 соответствии</a:t>
            </a:r>
            <a:r>
              <a:rPr sz="900" b="1" spc="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с первоначальной</a:t>
            </a:r>
            <a:r>
              <a:rPr sz="9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редакцией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решения</a:t>
            </a:r>
            <a:r>
              <a:rPr sz="900" b="1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городской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Думы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городского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округа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город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Первомайск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Нижегородской</a:t>
            </a:r>
            <a:r>
              <a:rPr sz="9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области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от</a:t>
            </a:r>
            <a:r>
              <a:rPr sz="9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.12.202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sz="9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№</a:t>
            </a:r>
            <a:r>
              <a:rPr sz="9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spc="-25" dirty="0">
                <a:solidFill>
                  <a:schemeClr val="bg1"/>
                </a:solidFill>
                <a:latin typeface="Arial"/>
                <a:cs typeface="Arial"/>
              </a:rPr>
              <a:t>154</a:t>
            </a:r>
            <a:r>
              <a:rPr sz="9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«О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бюджете</a:t>
            </a:r>
            <a:r>
              <a:rPr sz="9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городского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округа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город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Первомайск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Нижегородской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области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25" dirty="0" err="1" smtClean="0">
                <a:solidFill>
                  <a:schemeClr val="bg1"/>
                </a:solidFill>
                <a:latin typeface="Arial"/>
                <a:cs typeface="Arial"/>
              </a:rPr>
              <a:t>год</a:t>
            </a:r>
            <a:r>
              <a:rPr lang="ru-RU" sz="900" b="1" spc="-2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и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на</a:t>
            </a:r>
            <a:r>
              <a:rPr kumimoji="0" lang="ru-RU" sz="900" b="1" i="0" u="none" strike="noStrike" kern="0" cap="none" spc="-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плановый</a:t>
            </a:r>
            <a:r>
              <a:rPr kumimoji="0" lang="ru-RU" sz="9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период</a:t>
            </a:r>
            <a:r>
              <a:rPr kumimoji="0" lang="ru-RU" sz="9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2026</a:t>
            </a:r>
            <a:r>
              <a:rPr kumimoji="0" lang="ru-RU" sz="9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и</a:t>
            </a:r>
            <a:r>
              <a:rPr kumimoji="0" lang="ru-RU" sz="900" b="1" i="0" u="none" strike="noStrike" kern="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2027</a:t>
            </a:r>
            <a:r>
              <a:rPr kumimoji="0" lang="ru-RU" sz="9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годов»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061848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1205" name="Rectangle 35"/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78332" y="6447972"/>
            <a:ext cx="870384" cy="36004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42.2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7654037" y="719750"/>
            <a:ext cx="12264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млн.рублей</a:t>
            </a:r>
            <a:endParaRPr lang="ru-RU" sz="14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7906" y="-115720"/>
            <a:ext cx="8556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 бюджетной классификации</a:t>
            </a:r>
          </a:p>
        </p:txBody>
      </p:sp>
      <p:graphicFrame>
        <p:nvGraphicFramePr>
          <p:cNvPr id="14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887447"/>
              </p:ext>
            </p:extLst>
          </p:nvPr>
        </p:nvGraphicFramePr>
        <p:xfrm>
          <a:off x="173164" y="1037716"/>
          <a:ext cx="8829668" cy="50220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8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4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5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65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146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657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2135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7724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728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chemeClr val="tx1"/>
                          </a:solidFill>
                        </a:rPr>
                        <a:t>раздел</a:t>
                      </a:r>
                      <a:endParaRPr sz="1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181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100" dirty="0"/>
                    </a:p>
                    <a:p>
                      <a:pPr marL="66230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sz="1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181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000" dirty="0"/>
                    </a:p>
                    <a:p>
                      <a:pPr marL="86995" marR="6985" indent="-73660">
                        <a:lnSpc>
                          <a:spcPct val="100000"/>
                        </a:lnSpc>
                      </a:pPr>
                      <a:r>
                        <a:rPr sz="1000" b="1" dirty="0" err="1">
                          <a:solidFill>
                            <a:schemeClr val="tx1"/>
                          </a:solidFill>
                        </a:rPr>
                        <a:t>Бюджет</a:t>
                      </a:r>
                      <a:r>
                        <a:rPr sz="1000" b="1" spc="21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года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(факт)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62865" marR="55244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Бюджет </a:t>
                      </a:r>
                      <a:r>
                        <a:rPr sz="1000" b="1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1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000" dirty="0"/>
                    </a:p>
                    <a:p>
                      <a:pPr marL="270510" marR="66040" indent="-19558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Удельный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вес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33020" marR="26670" indent="444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бюджета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на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10" dirty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sz="1000" b="1" spc="-10" dirty="0" err="1">
                          <a:solidFill>
                            <a:schemeClr val="tx1"/>
                          </a:solidFill>
                        </a:rPr>
                        <a:t>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000" dirty="0"/>
                    </a:p>
                    <a:p>
                      <a:pPr marL="216535" marR="11430" indent="-19240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Удельный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вес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000" dirty="0"/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году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51435" marR="4064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000" b="1" spc="-10" dirty="0" err="1">
                          <a:solidFill>
                            <a:schemeClr val="tx1"/>
                          </a:solidFill>
                        </a:rPr>
                        <a:t>Отклонения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000" b="1" spc="-3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году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1445" marB="0"/>
                </a:tc>
                <a:tc>
                  <a:txBody>
                    <a:bodyPr/>
                    <a:lstStyle/>
                    <a:p>
                      <a:pPr marL="27940" marR="15240" indent="190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 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1445" marB="0"/>
                </a:tc>
                <a:tc>
                  <a:txBody>
                    <a:bodyPr/>
                    <a:lstStyle/>
                    <a:p>
                      <a:pPr marL="54610" marR="4191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sz="1000" b="1" spc="-1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 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144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b="1" spc="-20" dirty="0"/>
                        <a:t>0600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b="1" dirty="0"/>
                        <a:t>Охрана</a:t>
                      </a:r>
                      <a:r>
                        <a:rPr sz="1000" b="1" spc="-25" dirty="0"/>
                        <a:t> </a:t>
                      </a:r>
                      <a:r>
                        <a:rPr sz="1000" b="1" dirty="0"/>
                        <a:t>окружающей</a:t>
                      </a:r>
                      <a:r>
                        <a:rPr sz="1000" b="1" spc="-65" dirty="0"/>
                        <a:t> </a:t>
                      </a:r>
                      <a:r>
                        <a:rPr sz="1000" b="1" spc="-20" dirty="0"/>
                        <a:t>среды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050" b="1" spc="-25" dirty="0"/>
                        <a:t>17,5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b="1" spc="-20" dirty="0"/>
                        <a:t>0602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6350" marR="329565">
                        <a:lnSpc>
                          <a:spcPts val="1200"/>
                        </a:lnSpc>
                      </a:pPr>
                      <a:r>
                        <a:rPr sz="1000" b="1" dirty="0"/>
                        <a:t>Сбор,</a:t>
                      </a:r>
                      <a:r>
                        <a:rPr sz="1000" b="1" spc="-50" dirty="0"/>
                        <a:t> </a:t>
                      </a:r>
                      <a:r>
                        <a:rPr sz="1000" b="1" dirty="0"/>
                        <a:t>удаление</a:t>
                      </a:r>
                      <a:r>
                        <a:rPr sz="1000" b="1" spc="-30" dirty="0"/>
                        <a:t> </a:t>
                      </a:r>
                      <a:r>
                        <a:rPr sz="1000" b="1" dirty="0"/>
                        <a:t>отходов</a:t>
                      </a:r>
                      <a:r>
                        <a:rPr sz="1000" b="1" spc="-25" dirty="0"/>
                        <a:t> </a:t>
                      </a:r>
                      <a:r>
                        <a:rPr sz="1000" b="1" dirty="0"/>
                        <a:t>и</a:t>
                      </a:r>
                      <a:r>
                        <a:rPr sz="1000" b="1" spc="-35" dirty="0"/>
                        <a:t> </a:t>
                      </a:r>
                      <a:r>
                        <a:rPr sz="1000" b="1" spc="-10" dirty="0"/>
                        <a:t>очистка </a:t>
                      </a:r>
                      <a:r>
                        <a:rPr sz="1000" b="1" dirty="0"/>
                        <a:t>сточных</a:t>
                      </a:r>
                      <a:r>
                        <a:rPr sz="1000" b="1" spc="-50" dirty="0"/>
                        <a:t> </a:t>
                      </a:r>
                      <a:r>
                        <a:rPr sz="1000" b="1" spc="-25" dirty="0"/>
                        <a:t>вод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5" dirty="0"/>
                        <a:t>17,5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b="1" spc="-20" dirty="0"/>
                        <a:t>0700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b="1" spc="-10" dirty="0"/>
                        <a:t>Образование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50" b="1" spc="-10" dirty="0"/>
                        <a:t>558,5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50" b="1" spc="-10" dirty="0"/>
                        <a:t>520,3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8542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50" b="1" spc="-10" dirty="0"/>
                        <a:t>45,</a:t>
                      </a:r>
                      <a:r>
                        <a:rPr lang="ru-RU" sz="1050" b="1" spc="-10" dirty="0"/>
                        <a:t>8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50" b="1" spc="-10" dirty="0"/>
                        <a:t>511,2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50" b="1" spc="-10" dirty="0"/>
                        <a:t>46,4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50" b="1" spc="-10" dirty="0"/>
                        <a:t>98,3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50" b="1" spc="-20" dirty="0"/>
                        <a:t>-9,1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50" b="1" spc="-10" dirty="0"/>
                        <a:t>518,2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50" b="1" spc="-10" dirty="0"/>
                        <a:t>531,4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b="1" spc="-20" dirty="0"/>
                        <a:t>0701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b="1" dirty="0"/>
                        <a:t>Дошкольное</a:t>
                      </a:r>
                      <a:r>
                        <a:rPr sz="1000" b="1" spc="-65" dirty="0"/>
                        <a:t> </a:t>
                      </a:r>
                      <a:r>
                        <a:rPr sz="1000" b="1" spc="-10" dirty="0"/>
                        <a:t>образование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137,5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152,1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R="185420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13,4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153,8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14,0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101,1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1,7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153,0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157,5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b="1" spc="-20" dirty="0"/>
                        <a:t>0702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b="1" dirty="0"/>
                        <a:t>Общее</a:t>
                      </a:r>
                      <a:r>
                        <a:rPr sz="1000" b="1" spc="-35" dirty="0"/>
                        <a:t> </a:t>
                      </a:r>
                      <a:r>
                        <a:rPr sz="1000" b="1" spc="-10" dirty="0"/>
                        <a:t>образование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319,2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269,9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R="185420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10" dirty="0"/>
                        <a:t>23,</a:t>
                      </a:r>
                      <a:r>
                        <a:rPr lang="ru-RU" sz="1050" b="1" spc="-10" dirty="0"/>
                        <a:t>8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253,1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10" dirty="0"/>
                        <a:t>23,</a:t>
                      </a:r>
                      <a:r>
                        <a:rPr lang="ru-RU" sz="1050" b="1" spc="-10" dirty="0"/>
                        <a:t>0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93,8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-16,8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259,1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266,8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b="1" spc="-20" dirty="0"/>
                        <a:t>0703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b="1" dirty="0"/>
                        <a:t>Дополнительное</a:t>
                      </a:r>
                      <a:r>
                        <a:rPr sz="1000" b="1" spc="5" dirty="0"/>
                        <a:t> </a:t>
                      </a:r>
                      <a:r>
                        <a:rPr sz="1000" b="1" spc="-10" dirty="0"/>
                        <a:t>образование</a:t>
                      </a:r>
                      <a:r>
                        <a:rPr sz="1000" b="1" spc="-25" dirty="0"/>
                        <a:t> </a:t>
                      </a:r>
                      <a:r>
                        <a:rPr sz="1000" b="1" spc="-20" dirty="0"/>
                        <a:t>детей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30,1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26,3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20" dirty="0"/>
                        <a:t>2,</a:t>
                      </a:r>
                      <a:r>
                        <a:rPr lang="ru-RU" sz="1050" b="1" spc="-20" dirty="0"/>
                        <a:t>3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24,5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20" dirty="0"/>
                        <a:t>2,</a:t>
                      </a:r>
                      <a:r>
                        <a:rPr lang="ru-RU" sz="1050" b="1" spc="-20" dirty="0"/>
                        <a:t>2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93,2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5" dirty="0"/>
                        <a:t>-1,8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24,9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25,5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000" b="1" spc="-20" dirty="0"/>
                        <a:t>0707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L="6350" marR="8255">
                        <a:lnSpc>
                          <a:spcPct val="100000"/>
                        </a:lnSpc>
                      </a:pPr>
                      <a:r>
                        <a:rPr sz="1000" b="1" dirty="0"/>
                        <a:t>Молодежная</a:t>
                      </a:r>
                      <a:r>
                        <a:rPr sz="1000" b="1" spc="-60" dirty="0"/>
                        <a:t> </a:t>
                      </a:r>
                      <a:r>
                        <a:rPr sz="1000" b="1" dirty="0"/>
                        <a:t>политика</a:t>
                      </a:r>
                      <a:r>
                        <a:rPr sz="1000" b="1" spc="-35" dirty="0"/>
                        <a:t> </a:t>
                      </a:r>
                      <a:r>
                        <a:rPr sz="1000" b="1" dirty="0"/>
                        <a:t>и</a:t>
                      </a:r>
                      <a:r>
                        <a:rPr sz="1000" b="1" spc="-15" dirty="0"/>
                        <a:t> </a:t>
                      </a:r>
                      <a:r>
                        <a:rPr sz="1000" b="1" spc="-10" dirty="0"/>
                        <a:t>оздоровление детей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50" b="1" spc="-25" dirty="0"/>
                        <a:t>0,</a:t>
                      </a:r>
                      <a:r>
                        <a:rPr lang="ru-RU" sz="1050" b="1" spc="-25" dirty="0"/>
                        <a:t>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50" b="1" spc="-25" dirty="0"/>
                        <a:t>0,</a:t>
                      </a:r>
                      <a:r>
                        <a:rPr lang="ru-RU" sz="1050" b="1" spc="-25" dirty="0"/>
                        <a:t>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50" b="1" spc="-20" dirty="0"/>
                        <a:t>0,1%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25" dirty="0"/>
                        <a:t>1,3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50" b="1" spc="-20" dirty="0"/>
                        <a:t>0,1%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10" dirty="0"/>
                        <a:t>144,4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50" b="1" spc="-25" dirty="0"/>
                        <a:t>0,</a:t>
                      </a:r>
                      <a:r>
                        <a:rPr lang="ru-RU" sz="1050" b="1" spc="-25" dirty="0"/>
                        <a:t>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25" dirty="0"/>
                        <a:t>1,3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25" dirty="0"/>
                        <a:t>1,3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4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b="1" spc="-20" dirty="0"/>
                        <a:t>0709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b="1" dirty="0"/>
                        <a:t>Другие</a:t>
                      </a:r>
                      <a:r>
                        <a:rPr sz="1000" b="1" spc="-15" dirty="0"/>
                        <a:t> </a:t>
                      </a:r>
                      <a:r>
                        <a:rPr sz="1000" b="1" dirty="0"/>
                        <a:t>вопросы</a:t>
                      </a:r>
                      <a:r>
                        <a:rPr sz="1000" b="1" spc="-80" dirty="0"/>
                        <a:t> </a:t>
                      </a:r>
                      <a:r>
                        <a:rPr sz="1000" b="1" dirty="0"/>
                        <a:t>в</a:t>
                      </a:r>
                      <a:r>
                        <a:rPr sz="1000" b="1" spc="-5" dirty="0"/>
                        <a:t> </a:t>
                      </a:r>
                      <a:r>
                        <a:rPr sz="1000" b="1" dirty="0"/>
                        <a:t>области</a:t>
                      </a:r>
                      <a:r>
                        <a:rPr sz="1000" b="1" spc="-20" dirty="0"/>
                        <a:t> </a:t>
                      </a:r>
                      <a:r>
                        <a:rPr sz="1000" b="1" spc="-10" dirty="0"/>
                        <a:t>образования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ru-RU" sz="1050" b="1" spc="-20" dirty="0"/>
                        <a:t>70,8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ru-RU" sz="1050" b="1" spc="-20" dirty="0"/>
                        <a:t>71,1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50" b="1" spc="-20" dirty="0"/>
                        <a:t>6,</a:t>
                      </a:r>
                      <a:r>
                        <a:rPr lang="ru-RU" sz="1050" b="1" spc="-20" dirty="0"/>
                        <a:t>2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ru-RU" sz="1050" b="1" spc="-20" dirty="0"/>
                        <a:t>78,5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ru-RU" sz="1050" b="1" spc="-20" dirty="0"/>
                        <a:t>7,1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ru-RU" sz="1050" b="1" spc="-10" dirty="0"/>
                        <a:t>110,4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ru-RU" sz="1050" b="1" spc="-25" dirty="0"/>
                        <a:t>7,4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ru-RU" sz="1050" b="1" spc="-20" dirty="0"/>
                        <a:t>79,9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ru-RU" sz="1050" b="1" spc="-20" dirty="0"/>
                        <a:t>80,3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905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00" b="1" spc="-20" dirty="0"/>
                        <a:t>0800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00" b="1" dirty="0"/>
                        <a:t>Культура</a:t>
                      </a:r>
                      <a:r>
                        <a:rPr sz="900" b="1" spc="10" dirty="0"/>
                        <a:t> </a:t>
                      </a:r>
                      <a:r>
                        <a:rPr sz="900" b="1" dirty="0"/>
                        <a:t>и</a:t>
                      </a:r>
                      <a:r>
                        <a:rPr sz="900" b="1" spc="-55" dirty="0"/>
                        <a:t> </a:t>
                      </a:r>
                      <a:r>
                        <a:rPr sz="900" b="1" spc="-10" dirty="0"/>
                        <a:t>кинематография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50" b="1" spc="-20" dirty="0"/>
                        <a:t>117,1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50" b="1" spc="-20" dirty="0"/>
                        <a:t>108,9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50" b="1" spc="-20" dirty="0"/>
                        <a:t>9,</a:t>
                      </a:r>
                      <a:r>
                        <a:rPr lang="ru-RU" sz="1050" b="1" spc="-20" dirty="0"/>
                        <a:t>6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50" b="1" spc="-10" dirty="0"/>
                        <a:t>143,4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50" b="1" spc="-20" dirty="0"/>
                        <a:t>13,0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50" b="1" spc="-10" dirty="0"/>
                        <a:t>131,7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50" b="1" spc="-20" dirty="0"/>
                        <a:t>34,5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50" b="1" spc="-10" dirty="0"/>
                        <a:t>127,7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50" b="1" spc="-10" dirty="0"/>
                        <a:t>135,3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778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1" spc="-20" dirty="0"/>
                        <a:t>0801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1" spc="-10" dirty="0"/>
                        <a:t>Культура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b="1" spc="-20" dirty="0"/>
                        <a:t>87,3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b="1" spc="-20" dirty="0"/>
                        <a:t>73,1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spc="-20" dirty="0"/>
                        <a:t>6,</a:t>
                      </a:r>
                      <a:r>
                        <a:rPr lang="ru-RU" sz="1050" b="1" spc="-20" dirty="0"/>
                        <a:t>4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b="1" spc="-20" dirty="0"/>
                        <a:t>102,4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b="1" spc="-20" dirty="0"/>
                        <a:t>9,3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b="1" spc="-10" dirty="0"/>
                        <a:t>140,1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b="1" spc="-25" dirty="0"/>
                        <a:t>29,3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b="1" spc="-20" dirty="0"/>
                        <a:t>86,7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b="1" spc="-20" dirty="0"/>
                        <a:t>94,3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900" b="1" spc="-20" dirty="0"/>
                        <a:t>0804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6995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 b="1" dirty="0"/>
                        <a:t>Другие</a:t>
                      </a:r>
                      <a:r>
                        <a:rPr sz="900" b="1" spc="-45" dirty="0"/>
                        <a:t> </a:t>
                      </a:r>
                      <a:r>
                        <a:rPr sz="900" b="1" dirty="0"/>
                        <a:t>вопросы</a:t>
                      </a:r>
                      <a:r>
                        <a:rPr sz="900" b="1" spc="-65" dirty="0"/>
                        <a:t> </a:t>
                      </a:r>
                      <a:r>
                        <a:rPr sz="900" b="1" dirty="0"/>
                        <a:t>в</a:t>
                      </a:r>
                      <a:r>
                        <a:rPr sz="900" b="1" spc="-25" dirty="0"/>
                        <a:t> </a:t>
                      </a:r>
                      <a:r>
                        <a:rPr sz="900" b="1" dirty="0"/>
                        <a:t>области</a:t>
                      </a:r>
                      <a:r>
                        <a:rPr sz="900" b="1" spc="-25" dirty="0"/>
                        <a:t> </a:t>
                      </a:r>
                      <a:r>
                        <a:rPr sz="900" b="1" dirty="0"/>
                        <a:t>культуры</a:t>
                      </a:r>
                      <a:r>
                        <a:rPr sz="900" b="1" spc="-5" dirty="0"/>
                        <a:t> </a:t>
                      </a:r>
                      <a:r>
                        <a:rPr sz="900" b="1" spc="-50" dirty="0"/>
                        <a:t>и</a:t>
                      </a:r>
                      <a:endParaRPr sz="900"/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900" b="1" spc="-10" dirty="0"/>
                        <a:t>кинематографии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20" dirty="0"/>
                        <a:t>29,8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20" dirty="0"/>
                        <a:t>35,8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20" dirty="0"/>
                        <a:t>3,2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20" dirty="0"/>
                        <a:t>41,0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50" b="1" spc="-20" dirty="0"/>
                        <a:t>3,</a:t>
                      </a:r>
                      <a:r>
                        <a:rPr lang="ru-RU" sz="1050" b="1" spc="-20" dirty="0"/>
                        <a:t>7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10" dirty="0"/>
                        <a:t>114,5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25" dirty="0"/>
                        <a:t>5,2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20" dirty="0"/>
                        <a:t>41,0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20" dirty="0"/>
                        <a:t>41,0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900" b="1" spc="-20" dirty="0"/>
                        <a:t>1000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 marL="4972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900" b="1" spc="-10" dirty="0"/>
                        <a:t>Социальная</a:t>
                      </a:r>
                      <a:r>
                        <a:rPr sz="900" b="1" spc="30" dirty="0"/>
                        <a:t> </a:t>
                      </a:r>
                      <a:r>
                        <a:rPr sz="900" b="1" spc="-10" dirty="0"/>
                        <a:t>политика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50" b="1" spc="-20" dirty="0"/>
                        <a:t>13,2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50" b="1" spc="-20" dirty="0"/>
                        <a:t>21,0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b="1" spc="-20" dirty="0"/>
                        <a:t>1,</a:t>
                      </a:r>
                      <a:r>
                        <a:rPr lang="ru-RU" sz="1050" b="1" spc="-20" dirty="0"/>
                        <a:t>8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50" b="1" spc="-20" dirty="0"/>
                        <a:t>15,2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b="1" spc="-20" dirty="0"/>
                        <a:t>1,</a:t>
                      </a:r>
                      <a:r>
                        <a:rPr lang="ru-RU" sz="1050" b="1" spc="-20" dirty="0"/>
                        <a:t>4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50" b="1" spc="-10" dirty="0"/>
                        <a:t>72,4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50" b="1" spc="-25" dirty="0"/>
                        <a:t>-5,8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50" b="1" spc="-20" dirty="0"/>
                        <a:t>13,1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50" b="1" spc="-20" dirty="0"/>
                        <a:t>16,9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20" dirty="0"/>
                        <a:t>1001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dirty="0"/>
                        <a:t>Пенсионное</a:t>
                      </a:r>
                      <a:r>
                        <a:rPr sz="900" b="1" spc="-50" dirty="0"/>
                        <a:t> </a:t>
                      </a:r>
                      <a:r>
                        <a:rPr sz="900" b="1" spc="-10" dirty="0"/>
                        <a:t>обеспечение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spc="-25" dirty="0"/>
                        <a:t>3,0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spc="-25" dirty="0"/>
                        <a:t>3,</a:t>
                      </a:r>
                      <a:r>
                        <a:rPr lang="ru-RU" sz="1050" b="1" spc="-25" dirty="0"/>
                        <a:t>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spc="-20" dirty="0"/>
                        <a:t>0,3%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spc="-25" dirty="0"/>
                        <a:t>3,3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spc="-20" dirty="0"/>
                        <a:t>0,3%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50" b="1" spc="-10" dirty="0"/>
                        <a:t>100,0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spc="-25" dirty="0"/>
                        <a:t>0,</a:t>
                      </a:r>
                      <a:r>
                        <a:rPr lang="ru-RU" sz="1050" b="1" spc="-25" dirty="0"/>
                        <a:t>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50" b="1" spc="-25" dirty="0"/>
                        <a:t>3,3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50" b="1" spc="-25" dirty="0"/>
                        <a:t>3,3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096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b="1" spc="-20" dirty="0"/>
                        <a:t>1003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b="1" dirty="0"/>
                        <a:t>Социальное</a:t>
                      </a:r>
                      <a:r>
                        <a:rPr sz="900" b="1" spc="-45" dirty="0"/>
                        <a:t> </a:t>
                      </a:r>
                      <a:r>
                        <a:rPr sz="900" b="1" dirty="0"/>
                        <a:t>обеспечение</a:t>
                      </a:r>
                      <a:r>
                        <a:rPr sz="900" b="1" spc="-65" dirty="0"/>
                        <a:t> </a:t>
                      </a:r>
                      <a:r>
                        <a:rPr sz="900" b="1" spc="-10" dirty="0"/>
                        <a:t>населения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spc="-25" dirty="0"/>
                        <a:t>0</a:t>
                      </a:r>
                      <a:r>
                        <a:rPr sz="1050" b="1" spc="-25" dirty="0"/>
                        <a:t>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50" b="1" spc="-25" dirty="0"/>
                        <a:t>0,</a:t>
                      </a:r>
                      <a:r>
                        <a:rPr lang="ru-RU" sz="1050" b="1" spc="-25" dirty="0"/>
                        <a:t>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R="18542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50" b="1" spc="-10" dirty="0"/>
                        <a:t>0,03%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50" b="1" spc="-25" dirty="0"/>
                        <a:t>0,</a:t>
                      </a:r>
                      <a:r>
                        <a:rPr lang="ru-RU" sz="1050" b="1" spc="-25" dirty="0"/>
                        <a:t>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50" b="1" spc="-10" dirty="0"/>
                        <a:t>0,0</a:t>
                      </a:r>
                      <a:r>
                        <a:rPr lang="ru-RU" sz="1050" b="1" spc="-10" dirty="0"/>
                        <a:t>1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spc="-10" dirty="0"/>
                        <a:t>25,0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spc="-25" dirty="0"/>
                        <a:t>-</a:t>
                      </a:r>
                      <a:r>
                        <a:rPr sz="1050" b="1" spc="-25" dirty="0"/>
                        <a:t>0,</a:t>
                      </a:r>
                      <a:r>
                        <a:rPr lang="ru-RU" sz="1050" b="1" spc="-25" dirty="0"/>
                        <a:t>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50" b="1" spc="-25" dirty="0"/>
                        <a:t>0,2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50" b="1" spc="-25" dirty="0"/>
                        <a:t>0,2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b="1" spc="-20" dirty="0"/>
                        <a:t>1004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b="1" dirty="0"/>
                        <a:t>Охрана</a:t>
                      </a:r>
                      <a:r>
                        <a:rPr sz="900" b="1" spc="-55" dirty="0"/>
                        <a:t> </a:t>
                      </a:r>
                      <a:r>
                        <a:rPr sz="900" b="1" dirty="0"/>
                        <a:t>семьи</a:t>
                      </a:r>
                      <a:r>
                        <a:rPr sz="900" b="1" spc="-30" dirty="0"/>
                        <a:t> </a:t>
                      </a:r>
                      <a:r>
                        <a:rPr sz="900" b="1" dirty="0"/>
                        <a:t>и </a:t>
                      </a:r>
                      <a:r>
                        <a:rPr sz="900" b="1" spc="-10" dirty="0"/>
                        <a:t>детства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spc="-20" dirty="0"/>
                        <a:t>9,9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spc="-20" dirty="0"/>
                        <a:t>17,3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50" b="1" spc="-20" dirty="0"/>
                        <a:t>1,</a:t>
                      </a:r>
                      <a:r>
                        <a:rPr lang="ru-RU" sz="1050" b="1" spc="-20" dirty="0"/>
                        <a:t>5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spc="-20" dirty="0"/>
                        <a:t>11,8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50" b="1" spc="-20" dirty="0"/>
                        <a:t>1,</a:t>
                      </a:r>
                      <a:r>
                        <a:rPr lang="ru-RU" sz="1050" b="1" spc="-20" dirty="0"/>
                        <a:t>1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spc="-10" dirty="0"/>
                        <a:t>68,2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spc="-25" dirty="0"/>
                        <a:t>-5,5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spc="-20" dirty="0"/>
                        <a:t>9,6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spc="-20" dirty="0"/>
                        <a:t>13,4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900" b="1" spc="-20" dirty="0"/>
                        <a:t>1006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763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1" dirty="0"/>
                        <a:t>Другие</a:t>
                      </a:r>
                      <a:r>
                        <a:rPr sz="900" b="1" spc="-20" dirty="0"/>
                        <a:t> </a:t>
                      </a:r>
                      <a:r>
                        <a:rPr sz="900" b="1" dirty="0"/>
                        <a:t>вопросы</a:t>
                      </a:r>
                      <a:r>
                        <a:rPr sz="900" b="1" spc="-45" dirty="0"/>
                        <a:t> </a:t>
                      </a:r>
                      <a:r>
                        <a:rPr sz="900" b="1" dirty="0"/>
                        <a:t>в</a:t>
                      </a:r>
                      <a:r>
                        <a:rPr sz="900" b="1" spc="5" dirty="0"/>
                        <a:t> </a:t>
                      </a:r>
                      <a:r>
                        <a:rPr sz="900" b="1" spc="-10" dirty="0"/>
                        <a:t>области</a:t>
                      </a:r>
                      <a:endParaRPr sz="900"/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900" b="1" dirty="0"/>
                        <a:t>социальной</a:t>
                      </a:r>
                      <a:r>
                        <a:rPr sz="900" b="1" spc="-60" dirty="0"/>
                        <a:t> </a:t>
                      </a:r>
                      <a:r>
                        <a:rPr sz="900" b="1" spc="-10" dirty="0"/>
                        <a:t>политики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1050" b="1" spc="-25" dirty="0"/>
                        <a:t>-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b="1" spc="-20" dirty="0"/>
                        <a:t>0,01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b="1" spc="-20" dirty="0"/>
                        <a:t>0,01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b="1" spc="-10" dirty="0"/>
                        <a:t>100,0%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b="1" spc="-25" dirty="0"/>
                        <a:t>0,0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b="1" spc="-20" dirty="0"/>
                        <a:t>0,01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b="1" spc="-20" dirty="0"/>
                        <a:t>0,01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5" name="object 5">
            <a:extLst>
              <a:ext uri="{FF2B5EF4-FFF2-40B4-BE49-F238E27FC236}">
                <a16:creationId xmlns="" xmlns:a16="http://schemas.microsoft.com/office/drawing/2014/main" id="{2FF7FB06-228B-0149-C614-9B90A13DA000}"/>
              </a:ext>
            </a:extLst>
          </p:cNvPr>
          <p:cNvSpPr txBox="1"/>
          <p:nvPr/>
        </p:nvSpPr>
        <p:spPr>
          <a:xfrm>
            <a:off x="493679" y="6096000"/>
            <a:ext cx="8909913" cy="429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10"/>
              </a:spcBef>
            </a:pP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*Плановые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показатели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года</a:t>
            </a:r>
            <a:r>
              <a:rPr sz="9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приведены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в</a:t>
            </a: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 соответствии</a:t>
            </a:r>
            <a:r>
              <a:rPr sz="900" b="1" spc="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с первоначальной</a:t>
            </a:r>
            <a:r>
              <a:rPr sz="9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редакцией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решения</a:t>
            </a:r>
            <a:r>
              <a:rPr sz="900" b="1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городской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Думы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городского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округа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город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Первомайск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Нижегородской</a:t>
            </a:r>
            <a:r>
              <a:rPr sz="9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области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от</a:t>
            </a:r>
            <a:r>
              <a:rPr sz="9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.12.202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sz="9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№</a:t>
            </a:r>
            <a:r>
              <a:rPr sz="9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spc="-25" dirty="0">
                <a:solidFill>
                  <a:schemeClr val="bg1"/>
                </a:solidFill>
                <a:latin typeface="Arial"/>
                <a:cs typeface="Arial"/>
              </a:rPr>
              <a:t>154</a:t>
            </a:r>
            <a:r>
              <a:rPr sz="9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«О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бюджете</a:t>
            </a:r>
            <a:r>
              <a:rPr sz="9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городского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округа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город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Первомайск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Нижегородской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области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25" dirty="0" err="1" smtClean="0">
                <a:solidFill>
                  <a:schemeClr val="bg1"/>
                </a:solidFill>
                <a:latin typeface="Arial"/>
                <a:cs typeface="Arial"/>
              </a:rPr>
              <a:t>год</a:t>
            </a:r>
            <a:r>
              <a:rPr lang="ru-RU" sz="900" b="1" spc="-2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и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на</a:t>
            </a:r>
            <a:r>
              <a:rPr kumimoji="0" lang="ru-RU" sz="900" b="1" i="0" u="none" strike="noStrike" kern="0" cap="none" spc="-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плановый</a:t>
            </a:r>
            <a:r>
              <a:rPr kumimoji="0" lang="ru-RU" sz="9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период</a:t>
            </a:r>
            <a:r>
              <a:rPr kumimoji="0" lang="ru-RU" sz="9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2026</a:t>
            </a:r>
            <a:r>
              <a:rPr kumimoji="0" lang="ru-RU" sz="9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и</a:t>
            </a:r>
            <a:r>
              <a:rPr kumimoji="0" lang="ru-RU" sz="900" b="1" i="0" u="none" strike="noStrike" kern="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2027</a:t>
            </a:r>
            <a:r>
              <a:rPr kumimoji="0" lang="ru-RU" sz="9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годов»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250479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1205" name="Rectangle 35"/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72401" y="6453336"/>
            <a:ext cx="870384" cy="36004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42.3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7668608" y="960983"/>
            <a:ext cx="12264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млн.рублей</a:t>
            </a:r>
            <a:endParaRPr lang="ru-RU" sz="14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4929" y="1"/>
            <a:ext cx="8556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 бюджетной классификации</a:t>
            </a:r>
          </a:p>
        </p:txBody>
      </p:sp>
      <p:graphicFrame>
        <p:nvGraphicFramePr>
          <p:cNvPr id="14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13185"/>
              </p:ext>
            </p:extLst>
          </p:nvPr>
        </p:nvGraphicFramePr>
        <p:xfrm>
          <a:off x="297457" y="1219200"/>
          <a:ext cx="8581703" cy="29540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11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2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34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70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7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19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89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9311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530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9120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886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chemeClr val="tx1"/>
                          </a:solidFill>
                        </a:rPr>
                        <a:t>раздел</a:t>
                      </a:r>
                      <a:endParaRPr sz="1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100" dirty="0"/>
                    </a:p>
                    <a:p>
                      <a:pPr marL="62928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sz="1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000" dirty="0"/>
                    </a:p>
                    <a:p>
                      <a:pPr marL="81280" marR="635" indent="-70485">
                        <a:lnSpc>
                          <a:spcPct val="100000"/>
                        </a:lnSpc>
                      </a:pPr>
                      <a:r>
                        <a:rPr sz="1000" b="1" dirty="0" err="1">
                          <a:solidFill>
                            <a:schemeClr val="tx1"/>
                          </a:solidFill>
                        </a:rPr>
                        <a:t>Бюджет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года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(факт)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409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000" dirty="0"/>
                    </a:p>
                    <a:p>
                      <a:pPr marL="86995" marR="13970" indent="-6413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Бюджет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 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409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000" dirty="0"/>
                    </a:p>
                    <a:p>
                      <a:pPr marL="212725" marR="8255" indent="-19240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Удельный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вес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40970" marB="0"/>
                </a:tc>
                <a:tc>
                  <a:txBody>
                    <a:bodyPr/>
                    <a:lstStyle/>
                    <a:p>
                      <a:pPr marL="33020" marR="23495" indent="-1905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бюджета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на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10" dirty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sz="1000" b="1" spc="-10" dirty="0" err="1">
                          <a:solidFill>
                            <a:schemeClr val="tx1"/>
                          </a:solidFill>
                        </a:rPr>
                        <a:t>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3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000" dirty="0"/>
                    </a:p>
                    <a:p>
                      <a:pPr marL="209550" marR="5715" indent="-19240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Удельный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вес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409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000" dirty="0"/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году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409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000" dirty="0"/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Отклонения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000" b="1" spc="-3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году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 marL="33655" marR="26034" indent="4445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бюджета </a:t>
                      </a:r>
                      <a:r>
                        <a:rPr sz="1000" b="1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3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000" dirty="0"/>
                    </a:p>
                    <a:p>
                      <a:pPr marL="61594" marR="52705" indent="190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 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413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20" dirty="0"/>
                        <a:t>1100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dirty="0"/>
                        <a:t>Физическая</a:t>
                      </a:r>
                      <a:r>
                        <a:rPr sz="900" b="1" spc="-65" dirty="0"/>
                        <a:t> </a:t>
                      </a:r>
                      <a:r>
                        <a:rPr sz="900" b="1" dirty="0"/>
                        <a:t>культура</a:t>
                      </a:r>
                      <a:r>
                        <a:rPr sz="900" b="1" spc="-10" dirty="0"/>
                        <a:t> </a:t>
                      </a:r>
                      <a:r>
                        <a:rPr sz="900" b="1" dirty="0"/>
                        <a:t>и</a:t>
                      </a:r>
                      <a:r>
                        <a:rPr sz="900" b="1" spc="-20" dirty="0"/>
                        <a:t> </a:t>
                      </a:r>
                      <a:r>
                        <a:rPr sz="900" b="1" spc="-10" dirty="0"/>
                        <a:t>спорт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ru-RU" sz="900" b="1" spc="-20" dirty="0"/>
                        <a:t>81,1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0" dirty="0"/>
                        <a:t>92,9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0" dirty="0"/>
                        <a:t>8,2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0" dirty="0"/>
                        <a:t>93,0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b="1" spc="-20" dirty="0"/>
                        <a:t>8,</a:t>
                      </a:r>
                      <a:r>
                        <a:rPr lang="ru-RU" sz="1050" b="1" spc="-20" dirty="0"/>
                        <a:t>4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10" dirty="0"/>
                        <a:t>100,1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0" dirty="0"/>
                        <a:t>0,1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0" dirty="0"/>
                        <a:t>90,0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0" dirty="0"/>
                        <a:t>90,5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b="1" spc="-20" dirty="0"/>
                        <a:t>1101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b="1" dirty="0"/>
                        <a:t>Физическая</a:t>
                      </a:r>
                      <a:r>
                        <a:rPr sz="1050" b="1" spc="-45" dirty="0"/>
                        <a:t> </a:t>
                      </a:r>
                      <a:r>
                        <a:rPr sz="1050" b="1" spc="-10" dirty="0"/>
                        <a:t>культура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5" dirty="0"/>
                        <a:t>10,8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0" dirty="0"/>
                        <a:t>12,2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b="1" spc="-20" dirty="0"/>
                        <a:t>1,</a:t>
                      </a:r>
                      <a:r>
                        <a:rPr lang="ru-RU" sz="1050" b="1" spc="-20" dirty="0"/>
                        <a:t>1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0" dirty="0"/>
                        <a:t>12,6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b="1" spc="-20" dirty="0"/>
                        <a:t>1,1%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10" dirty="0"/>
                        <a:t>103,3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5" dirty="0"/>
                        <a:t>0,4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0" dirty="0"/>
                        <a:t>12,6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b="1" spc="-20" dirty="0"/>
                        <a:t>12,</a:t>
                      </a:r>
                      <a:r>
                        <a:rPr lang="ru-RU" sz="1050" b="1" spc="-20" dirty="0"/>
                        <a:t>6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00" b="1" spc="-20" dirty="0"/>
                        <a:t>1102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00" b="1" dirty="0"/>
                        <a:t>Массовый</a:t>
                      </a:r>
                      <a:r>
                        <a:rPr sz="900" b="1" spc="-40" dirty="0"/>
                        <a:t> </a:t>
                      </a:r>
                      <a:r>
                        <a:rPr sz="900" b="1" spc="-10" dirty="0"/>
                        <a:t>спорт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1" spc="-20" dirty="0"/>
                        <a:t>70,3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80,7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7</a:t>
                      </a:r>
                      <a:r>
                        <a:rPr sz="1050" b="1" spc="-20" dirty="0"/>
                        <a:t>,1%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20" dirty="0"/>
                        <a:t>80,</a:t>
                      </a:r>
                      <a:r>
                        <a:rPr lang="ru-RU" sz="1050" b="1" spc="-20" dirty="0"/>
                        <a:t>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20" dirty="0"/>
                        <a:t>7,</a:t>
                      </a:r>
                      <a:r>
                        <a:rPr lang="ru-RU" sz="1050" b="1" spc="-20" dirty="0"/>
                        <a:t>3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99,6%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-0,3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77,4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77,9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b="1" spc="-20" dirty="0"/>
                        <a:t>1200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b="1" dirty="0"/>
                        <a:t>Средства</a:t>
                      </a:r>
                      <a:r>
                        <a:rPr sz="900" b="1" spc="-30" dirty="0"/>
                        <a:t> </a:t>
                      </a:r>
                      <a:r>
                        <a:rPr sz="900" b="1" dirty="0"/>
                        <a:t>массовой</a:t>
                      </a:r>
                      <a:r>
                        <a:rPr sz="900" b="1" spc="-70" dirty="0"/>
                        <a:t> </a:t>
                      </a:r>
                      <a:r>
                        <a:rPr sz="900" b="1" spc="-10" dirty="0"/>
                        <a:t>информации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900" b="1" spc="-25" dirty="0"/>
                        <a:t>4,5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900" b="1" spc="-25" dirty="0"/>
                        <a:t>10,6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9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900" b="1" spc="-20" dirty="0"/>
                        <a:t>4,8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4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marL="91440" marR="27305" indent="-52069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900" b="1" spc="-20" dirty="0">
                          <a:solidFill>
                            <a:schemeClr val="dk1"/>
                          </a:solidFill>
                        </a:rPr>
                        <a:t>45,3%</a:t>
                      </a:r>
                      <a:endParaRPr sz="900" b="1" spc="-2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889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900" b="1" spc="-25" dirty="0"/>
                        <a:t>-5,8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b="1" spc="-25" dirty="0"/>
                        <a:t>4,</a:t>
                      </a:r>
                      <a:r>
                        <a:rPr lang="ru-RU" sz="900" b="1" spc="-25" dirty="0"/>
                        <a:t>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b="1" spc="-25" dirty="0"/>
                        <a:t>4,</a:t>
                      </a:r>
                      <a:r>
                        <a:rPr lang="ru-RU" sz="900" b="1" spc="-25" dirty="0"/>
                        <a:t>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900" b="1" spc="-20" dirty="0"/>
                        <a:t>1202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6350" marR="7696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10" dirty="0"/>
                        <a:t>Периодическая</a:t>
                      </a:r>
                      <a:r>
                        <a:rPr sz="900" b="1" dirty="0"/>
                        <a:t> печать</a:t>
                      </a:r>
                      <a:r>
                        <a:rPr sz="900" b="1" spc="25" dirty="0"/>
                        <a:t> </a:t>
                      </a:r>
                      <a:r>
                        <a:rPr sz="900" b="1" spc="-50" dirty="0"/>
                        <a:t>и</a:t>
                      </a:r>
                      <a:r>
                        <a:rPr sz="900" b="1" spc="-10" dirty="0"/>
                        <a:t> издательства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ru-RU" sz="900" b="1" spc="-25" dirty="0"/>
                        <a:t>4,5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ru-RU" sz="900" b="1" spc="-25" dirty="0"/>
                        <a:t>10,6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9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ru-RU" sz="900" b="1" spc="-20" dirty="0"/>
                        <a:t>4,8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4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91440" marR="27305" indent="-52069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900" b="1" dirty="0"/>
                        <a:t>45,3%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2413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ru-RU" sz="900" b="1" spc="-25" dirty="0"/>
                        <a:t>-5,8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900" b="1" spc="-25" dirty="0"/>
                        <a:t>4,</a:t>
                      </a:r>
                      <a:r>
                        <a:rPr lang="ru-RU" sz="900" b="1" spc="-25" dirty="0"/>
                        <a:t>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900" b="1" spc="-25" dirty="0"/>
                        <a:t>4,</a:t>
                      </a:r>
                      <a:r>
                        <a:rPr lang="ru-RU" sz="900" b="1" spc="-25" dirty="0"/>
                        <a:t>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900" b="1" spc="-20" dirty="0"/>
                        <a:t>1300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marL="434340" marR="80010" indent="-344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b="1" dirty="0"/>
                        <a:t>Обслуживание</a:t>
                      </a:r>
                      <a:r>
                        <a:rPr sz="900" b="1" spc="15" dirty="0"/>
                        <a:t> </a:t>
                      </a:r>
                      <a:r>
                        <a:rPr sz="900" b="1" spc="-10" dirty="0"/>
                        <a:t>государственного</a:t>
                      </a:r>
                      <a:r>
                        <a:rPr sz="900" b="1" spc="20" dirty="0"/>
                        <a:t> </a:t>
                      </a:r>
                      <a:r>
                        <a:rPr sz="900" b="1" spc="-50" dirty="0"/>
                        <a:t>и</a:t>
                      </a:r>
                      <a:r>
                        <a:rPr sz="900" b="1" dirty="0"/>
                        <a:t> муниципального</a:t>
                      </a:r>
                      <a:r>
                        <a:rPr sz="900" b="1" spc="-80" dirty="0"/>
                        <a:t> </a:t>
                      </a:r>
                      <a:r>
                        <a:rPr sz="900" b="1" spc="-10" dirty="0"/>
                        <a:t>долга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900" b="1" spc="-20" dirty="0"/>
                        <a:t>0,1%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0</a:t>
                      </a:r>
                      <a:r>
                        <a:rPr sz="900" b="1" spc="-20" dirty="0"/>
                        <a:t>1%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900" b="1" spc="-10" dirty="0"/>
                        <a:t>100,0%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900" b="1" spc="-25" dirty="0"/>
                        <a:t>0,0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ru-RU" sz="900" b="1" spc="-25" dirty="0"/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900" b="1" spc="-50" dirty="0"/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4139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20" dirty="0"/>
                        <a:t>1301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6350" marR="163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 b="1" dirty="0"/>
                        <a:t>Обслуживание</a:t>
                      </a:r>
                      <a:r>
                        <a:rPr sz="900" b="1" spc="15" dirty="0"/>
                        <a:t> </a:t>
                      </a:r>
                      <a:r>
                        <a:rPr sz="900" b="1" spc="-10" dirty="0"/>
                        <a:t>государственного</a:t>
                      </a:r>
                      <a:r>
                        <a:rPr sz="900" b="1" spc="20" dirty="0"/>
                        <a:t> </a:t>
                      </a:r>
                      <a:r>
                        <a:rPr sz="900" b="1" spc="-50" dirty="0"/>
                        <a:t>и</a:t>
                      </a:r>
                      <a:r>
                        <a:rPr sz="900" b="1" dirty="0"/>
                        <a:t> муниципального</a:t>
                      </a:r>
                      <a:r>
                        <a:rPr sz="900" b="1" spc="-80" dirty="0"/>
                        <a:t> </a:t>
                      </a:r>
                      <a:r>
                        <a:rPr sz="900" b="1" spc="-20" dirty="0"/>
                        <a:t>долга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20" dirty="0"/>
                        <a:t>0,1%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0</a:t>
                      </a:r>
                      <a:r>
                        <a:rPr sz="900" b="1" spc="-20" dirty="0"/>
                        <a:t>1%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10" dirty="0"/>
                        <a:t>100,0%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25" dirty="0"/>
                        <a:t>0,0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900" b="1" spc="-25" dirty="0"/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50" dirty="0"/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object 5">
            <a:extLst>
              <a:ext uri="{FF2B5EF4-FFF2-40B4-BE49-F238E27FC236}">
                <a16:creationId xmlns="" xmlns:a16="http://schemas.microsoft.com/office/drawing/2014/main" id="{CA4E588C-2BAC-6606-6A90-724078E6FBEA}"/>
              </a:ext>
            </a:extLst>
          </p:cNvPr>
          <p:cNvSpPr txBox="1"/>
          <p:nvPr/>
        </p:nvSpPr>
        <p:spPr>
          <a:xfrm>
            <a:off x="493679" y="6096000"/>
            <a:ext cx="8909913" cy="429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10"/>
              </a:spcBef>
            </a:pP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*Плановые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показатели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года</a:t>
            </a:r>
            <a:r>
              <a:rPr sz="9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приведены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в</a:t>
            </a: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 соответствии</a:t>
            </a:r>
            <a:r>
              <a:rPr sz="900" b="1" spc="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с первоначальной</a:t>
            </a:r>
            <a:r>
              <a:rPr sz="9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редакцией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решения</a:t>
            </a:r>
            <a:r>
              <a:rPr sz="900" b="1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городской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Думы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городского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округа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город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Первомайск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Нижегородской</a:t>
            </a:r>
            <a:r>
              <a:rPr sz="9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области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от</a:t>
            </a:r>
            <a:r>
              <a:rPr sz="9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.12.202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sz="9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№</a:t>
            </a:r>
            <a:r>
              <a:rPr sz="9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spc="-25" dirty="0">
                <a:solidFill>
                  <a:schemeClr val="bg1"/>
                </a:solidFill>
                <a:latin typeface="Arial"/>
                <a:cs typeface="Arial"/>
              </a:rPr>
              <a:t>154</a:t>
            </a:r>
            <a:r>
              <a:rPr sz="9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«О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бюджете</a:t>
            </a:r>
            <a:r>
              <a:rPr sz="9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городского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округа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город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Первомайск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Нижегородской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области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25" dirty="0" err="1" smtClean="0">
                <a:solidFill>
                  <a:schemeClr val="bg1"/>
                </a:solidFill>
                <a:latin typeface="Arial"/>
                <a:cs typeface="Arial"/>
              </a:rPr>
              <a:t>год</a:t>
            </a:r>
            <a:r>
              <a:rPr lang="ru-RU" sz="900" b="1" spc="-2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и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на</a:t>
            </a:r>
            <a:r>
              <a:rPr kumimoji="0" lang="ru-RU" sz="900" b="1" i="0" u="none" strike="noStrike" kern="0" cap="none" spc="-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плановый</a:t>
            </a:r>
            <a:r>
              <a:rPr kumimoji="0" lang="ru-RU" sz="9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период</a:t>
            </a:r>
            <a:r>
              <a:rPr kumimoji="0" lang="ru-RU" sz="9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2026</a:t>
            </a:r>
            <a:r>
              <a:rPr kumimoji="0" lang="ru-RU" sz="9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и</a:t>
            </a:r>
            <a:r>
              <a:rPr kumimoji="0" lang="ru-RU" sz="900" b="1" i="0" u="none" strike="noStrike" kern="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2027</a:t>
            </a:r>
            <a:r>
              <a:rPr kumimoji="0" lang="ru-RU" sz="9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годов»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3910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3553" y="-116774"/>
            <a:ext cx="8556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казенных и автономных учреждений на территории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grpSp>
        <p:nvGrpSpPr>
          <p:cNvPr id="28680" name="Группа 28679"/>
          <p:cNvGrpSpPr/>
          <p:nvPr/>
        </p:nvGrpSpPr>
        <p:grpSpPr>
          <a:xfrm>
            <a:off x="408298" y="900217"/>
            <a:ext cx="8424936" cy="3727337"/>
            <a:chOff x="408298" y="678418"/>
            <a:chExt cx="8424936" cy="3727337"/>
          </a:xfrm>
        </p:grpSpPr>
        <p:grpSp>
          <p:nvGrpSpPr>
            <p:cNvPr id="28678" name="Группа 28677"/>
            <p:cNvGrpSpPr/>
            <p:nvPr/>
          </p:nvGrpSpPr>
          <p:grpSpPr>
            <a:xfrm>
              <a:off x="408298" y="678418"/>
              <a:ext cx="8424936" cy="657598"/>
              <a:chOff x="408298" y="659368"/>
              <a:chExt cx="8424936" cy="657598"/>
            </a:xfrm>
          </p:grpSpPr>
          <p:sp>
            <p:nvSpPr>
              <p:cNvPr id="28677" name="Скругленный прямоугольник 28676"/>
              <p:cNvSpPr/>
              <p:nvPr/>
            </p:nvSpPr>
            <p:spPr>
              <a:xfrm>
                <a:off x="408298" y="659368"/>
                <a:ext cx="8424936" cy="657598"/>
              </a:xfrm>
              <a:prstGeom prst="roundRect">
                <a:avLst/>
              </a:prstGeom>
              <a:gradFill>
                <a:gsLst>
                  <a:gs pos="98750">
                    <a:schemeClr val="accent4">
                      <a:alpha val="80000"/>
                      <a:lumMod val="0"/>
                    </a:schemeClr>
                  </a:gs>
                  <a:gs pos="0">
                    <a:schemeClr val="accent4">
                      <a:alpha val="48000"/>
                      <a:lumMod val="50000"/>
                    </a:schemeClr>
                  </a:gs>
                  <a:gs pos="88000">
                    <a:srgbClr val="EDB0F2"/>
                  </a:gs>
                  <a:gs pos="11000">
                    <a:srgbClr val="E27AEA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70975" y="700652"/>
                <a:ext cx="7083578" cy="575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70000"/>
                  </a:lnSpc>
                  <a:spcBef>
                    <a:spcPts val="0"/>
                  </a:spcBef>
                </a:pPr>
                <a:r>
                  <a:rPr lang="ru-RU" sz="1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Общее количество учреждений, оказывающих услуги за счет средств бюджета </a:t>
                </a: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муниципального </a:t>
                </a:r>
                <a:r>
                  <a:rPr lang="ru-RU" sz="1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округа (казенных, автономных) </a:t>
                </a: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ru-RU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17</a:t>
                </a:r>
                <a:endParaRPr lang="ru-RU" sz="4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8676" name="Группа 28675"/>
            <p:cNvGrpSpPr/>
            <p:nvPr/>
          </p:nvGrpSpPr>
          <p:grpSpPr>
            <a:xfrm>
              <a:off x="906904" y="1206278"/>
              <a:ext cx="7321877" cy="3199477"/>
              <a:chOff x="906904" y="1196753"/>
              <a:chExt cx="7321877" cy="3199477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2051720" y="1196753"/>
                <a:ext cx="4935292" cy="880516"/>
                <a:chOff x="657" y="1298"/>
                <a:chExt cx="4433" cy="1086"/>
              </a:xfrm>
            </p:grpSpPr>
            <p:grpSp>
              <p:nvGrpSpPr>
                <p:cNvPr id="19" name="Group 12"/>
                <p:cNvGrpSpPr>
                  <a:grpSpLocks/>
                </p:cNvGrpSpPr>
                <p:nvPr/>
              </p:nvGrpSpPr>
              <p:grpSpPr bwMode="auto">
                <a:xfrm flipH="1">
                  <a:off x="2870" y="1298"/>
                  <a:ext cx="2220" cy="1086"/>
                  <a:chOff x="751" y="1888"/>
                  <a:chExt cx="2538" cy="1242"/>
                </a:xfrm>
              </p:grpSpPr>
              <p:sp>
                <p:nvSpPr>
                  <p:cNvPr id="2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287" y="2026"/>
                    <a:ext cx="548" cy="4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45454"/>
                      </a:gs>
                      <a:gs pos="100000">
                        <a:srgbClr val="777777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" name="Freeform 14"/>
                  <p:cNvSpPr>
                    <a:spLocks/>
                  </p:cNvSpPr>
                  <p:nvPr/>
                </p:nvSpPr>
                <p:spPr bwMode="auto">
                  <a:xfrm>
                    <a:off x="751" y="1888"/>
                    <a:ext cx="2538" cy="1224"/>
                  </a:xfrm>
                  <a:custGeom>
                    <a:avLst/>
                    <a:gdLst>
                      <a:gd name="T0" fmla="*/ 255 w 423"/>
                      <a:gd name="T1" fmla="*/ 23 h 204"/>
                      <a:gd name="T2" fmla="*/ 423 w 423"/>
                      <a:gd name="T3" fmla="*/ 0 h 204"/>
                      <a:gd name="T4" fmla="*/ 176 w 423"/>
                      <a:gd name="T5" fmla="*/ 198 h 204"/>
                      <a:gd name="T6" fmla="*/ 0 w 423"/>
                      <a:gd name="T7" fmla="*/ 204 h 204"/>
                      <a:gd name="T8" fmla="*/ 343 w 423"/>
                      <a:gd name="T9" fmla="*/ 23 h 204"/>
                      <a:gd name="T10" fmla="*/ 255 w 423"/>
                      <a:gd name="T11" fmla="*/ 23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23" h="204">
                        <a:moveTo>
                          <a:pt x="255" y="23"/>
                        </a:moveTo>
                        <a:lnTo>
                          <a:pt x="423" y="0"/>
                        </a:lnTo>
                        <a:lnTo>
                          <a:pt x="176" y="198"/>
                        </a:lnTo>
                        <a:lnTo>
                          <a:pt x="0" y="204"/>
                        </a:lnTo>
                        <a:lnTo>
                          <a:pt x="343" y="23"/>
                        </a:lnTo>
                        <a:lnTo>
                          <a:pt x="255" y="23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888888"/>
                      </a:gs>
                      <a:gs pos="100000">
                        <a:srgbClr val="D9D9D9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25221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" name="Freeform 15"/>
                  <p:cNvSpPr>
                    <a:spLocks/>
                  </p:cNvSpPr>
                  <p:nvPr/>
                </p:nvSpPr>
                <p:spPr bwMode="auto">
                  <a:xfrm>
                    <a:off x="1806" y="1888"/>
                    <a:ext cx="1482" cy="1242"/>
                  </a:xfrm>
                  <a:custGeom>
                    <a:avLst/>
                    <a:gdLst>
                      <a:gd name="T0" fmla="*/ 247 w 247"/>
                      <a:gd name="T1" fmla="*/ 0 h 207"/>
                      <a:gd name="T2" fmla="*/ 0 w 247"/>
                      <a:gd name="T3" fmla="*/ 194 h 207"/>
                      <a:gd name="T4" fmla="*/ 2 w 247"/>
                      <a:gd name="T5" fmla="*/ 207 h 207"/>
                      <a:gd name="T6" fmla="*/ 247 w 247"/>
                      <a:gd name="T7" fmla="*/ 10 h 207"/>
                      <a:gd name="T8" fmla="*/ 247 w 247"/>
                      <a:gd name="T9" fmla="*/ 0 h 2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7" h="207">
                        <a:moveTo>
                          <a:pt x="247" y="0"/>
                        </a:moveTo>
                        <a:lnTo>
                          <a:pt x="0" y="194"/>
                        </a:lnTo>
                        <a:lnTo>
                          <a:pt x="2" y="207"/>
                        </a:lnTo>
                        <a:lnTo>
                          <a:pt x="247" y="10"/>
                        </a:lnTo>
                        <a:lnTo>
                          <a:pt x="247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B4B4B4"/>
                      </a:gs>
                      <a:gs pos="100000">
                        <a:srgbClr val="62626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25221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" name="Group 17"/>
                <p:cNvGrpSpPr>
                  <a:grpSpLocks/>
                </p:cNvGrpSpPr>
                <p:nvPr/>
              </p:nvGrpSpPr>
              <p:grpSpPr bwMode="auto">
                <a:xfrm>
                  <a:off x="657" y="1298"/>
                  <a:ext cx="2220" cy="1086"/>
                  <a:chOff x="751" y="1888"/>
                  <a:chExt cx="2538" cy="1242"/>
                </a:xfrm>
              </p:grpSpPr>
              <p:sp>
                <p:nvSpPr>
                  <p:cNvPr id="21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287" y="2026"/>
                    <a:ext cx="548" cy="4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45454"/>
                      </a:gs>
                      <a:gs pos="100000">
                        <a:srgbClr val="777777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Freeform 19"/>
                  <p:cNvSpPr>
                    <a:spLocks/>
                  </p:cNvSpPr>
                  <p:nvPr/>
                </p:nvSpPr>
                <p:spPr bwMode="auto">
                  <a:xfrm>
                    <a:off x="751" y="1888"/>
                    <a:ext cx="2538" cy="1224"/>
                  </a:xfrm>
                  <a:custGeom>
                    <a:avLst/>
                    <a:gdLst>
                      <a:gd name="T0" fmla="*/ 255 w 423"/>
                      <a:gd name="T1" fmla="*/ 23 h 204"/>
                      <a:gd name="T2" fmla="*/ 423 w 423"/>
                      <a:gd name="T3" fmla="*/ 0 h 204"/>
                      <a:gd name="T4" fmla="*/ 176 w 423"/>
                      <a:gd name="T5" fmla="*/ 198 h 204"/>
                      <a:gd name="T6" fmla="*/ 0 w 423"/>
                      <a:gd name="T7" fmla="*/ 204 h 204"/>
                      <a:gd name="T8" fmla="*/ 343 w 423"/>
                      <a:gd name="T9" fmla="*/ 23 h 204"/>
                      <a:gd name="T10" fmla="*/ 255 w 423"/>
                      <a:gd name="T11" fmla="*/ 23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23" h="204">
                        <a:moveTo>
                          <a:pt x="255" y="23"/>
                        </a:moveTo>
                        <a:lnTo>
                          <a:pt x="423" y="0"/>
                        </a:lnTo>
                        <a:lnTo>
                          <a:pt x="176" y="198"/>
                        </a:lnTo>
                        <a:lnTo>
                          <a:pt x="0" y="204"/>
                        </a:lnTo>
                        <a:lnTo>
                          <a:pt x="343" y="23"/>
                        </a:lnTo>
                        <a:lnTo>
                          <a:pt x="255" y="23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888888"/>
                      </a:gs>
                      <a:gs pos="100000">
                        <a:srgbClr val="D9D9D9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25221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Freeform 20"/>
                  <p:cNvSpPr>
                    <a:spLocks/>
                  </p:cNvSpPr>
                  <p:nvPr/>
                </p:nvSpPr>
                <p:spPr bwMode="auto">
                  <a:xfrm>
                    <a:off x="1806" y="1888"/>
                    <a:ext cx="1482" cy="1242"/>
                  </a:xfrm>
                  <a:custGeom>
                    <a:avLst/>
                    <a:gdLst>
                      <a:gd name="T0" fmla="*/ 247 w 247"/>
                      <a:gd name="T1" fmla="*/ 0 h 207"/>
                      <a:gd name="T2" fmla="*/ 0 w 247"/>
                      <a:gd name="T3" fmla="*/ 194 h 207"/>
                      <a:gd name="T4" fmla="*/ 2 w 247"/>
                      <a:gd name="T5" fmla="*/ 207 h 207"/>
                      <a:gd name="T6" fmla="*/ 247 w 247"/>
                      <a:gd name="T7" fmla="*/ 10 h 207"/>
                      <a:gd name="T8" fmla="*/ 247 w 247"/>
                      <a:gd name="T9" fmla="*/ 0 h 2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7" h="207">
                        <a:moveTo>
                          <a:pt x="247" y="0"/>
                        </a:moveTo>
                        <a:lnTo>
                          <a:pt x="0" y="194"/>
                        </a:lnTo>
                        <a:lnTo>
                          <a:pt x="2" y="207"/>
                        </a:lnTo>
                        <a:lnTo>
                          <a:pt x="247" y="10"/>
                        </a:lnTo>
                        <a:lnTo>
                          <a:pt x="247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B4B4B4"/>
                      </a:gs>
                      <a:gs pos="100000">
                        <a:srgbClr val="62626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25221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28675" name="Группа 28674"/>
              <p:cNvGrpSpPr/>
              <p:nvPr/>
            </p:nvGrpSpPr>
            <p:grpSpPr>
              <a:xfrm>
                <a:off x="906904" y="1996874"/>
                <a:ext cx="2982964" cy="2391200"/>
                <a:chOff x="392554" y="1996874"/>
                <a:chExt cx="2982964" cy="2391200"/>
              </a:xfrm>
            </p:grpSpPr>
            <p:grpSp>
              <p:nvGrpSpPr>
                <p:cNvPr id="7" name="Group 22"/>
                <p:cNvGrpSpPr>
                  <a:grpSpLocks/>
                </p:cNvGrpSpPr>
                <p:nvPr/>
              </p:nvGrpSpPr>
              <p:grpSpPr bwMode="auto">
                <a:xfrm>
                  <a:off x="411604" y="1996874"/>
                  <a:ext cx="2963914" cy="2391200"/>
                  <a:chOff x="-631" y="2221"/>
                  <a:chExt cx="2468" cy="3906"/>
                </a:xfrm>
              </p:grpSpPr>
              <p:grpSp>
                <p:nvGrpSpPr>
                  <p:cNvPr id="13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-631" y="2272"/>
                    <a:ext cx="2468" cy="3855"/>
                    <a:chOff x="-631" y="2272"/>
                    <a:chExt cx="2468" cy="3855"/>
                  </a:xfrm>
                </p:grpSpPr>
                <p:sp>
                  <p:nvSpPr>
                    <p:cNvPr id="15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631" y="2384"/>
                      <a:ext cx="2467" cy="3743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2F2F2"/>
                        </a:gs>
                      </a:gsLst>
                      <a:lin ang="5400000" scaled="1"/>
                    </a:gradFill>
                    <a:ln w="12700">
                      <a:solidFill>
                        <a:srgbClr val="8C8C8C"/>
                      </a:solidFill>
                      <a:miter lim="800000"/>
                      <a:headEnd/>
                      <a:tailEnd/>
                    </a:ln>
                    <a:effectLst>
                      <a:outerShdw dist="63500" dir="3187806" algn="ctr" rotWithShape="0">
                        <a:srgbClr val="808080">
                          <a:alpha val="50000"/>
                        </a:srgb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" name="AutoShap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631" y="2304"/>
                      <a:ext cx="2467" cy="16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73E6"/>
                        </a:gs>
                        <a:gs pos="10000">
                          <a:srgbClr val="006EDD"/>
                        </a:gs>
                        <a:gs pos="93750">
                          <a:srgbClr val="0051A2"/>
                        </a:gs>
                        <a:gs pos="80417">
                          <a:srgbClr val="0051A2"/>
                        </a:gs>
                        <a:gs pos="66667">
                          <a:srgbClr val="0051A2"/>
                        </a:gs>
                        <a:gs pos="40000">
                          <a:srgbClr val="0051A2"/>
                        </a:gs>
                      </a:gsLst>
                      <a:lin ang="5400000" scaled="1"/>
                    </a:gradFill>
                    <a:ln w="12700">
                      <a:solidFill>
                        <a:srgbClr val="00458A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631" y="6039"/>
                      <a:ext cx="2468" cy="7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0051A2"/>
                        </a:gs>
                        <a:gs pos="50000">
                          <a:srgbClr val="0073E6"/>
                        </a:gs>
                        <a:gs pos="100000">
                          <a:srgbClr val="0051A2"/>
                        </a:gs>
                      </a:gsLst>
                      <a:lin ang="0" scaled="1"/>
                    </a:gradFill>
                    <a:ln w="12700" algn="ctr">
                      <a:solidFill>
                        <a:srgbClr val="00458A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" y="2272"/>
                      <a:ext cx="1225" cy="62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FFFFFF">
                            <a:alpha val="44000"/>
                          </a:srgbClr>
                        </a:gs>
                        <a:gs pos="100000">
                          <a:srgbClr val="FFFFFF"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4" name="Freeform 35"/>
                  <p:cNvSpPr>
                    <a:spLocks noEditPoints="1"/>
                  </p:cNvSpPr>
                  <p:nvPr/>
                </p:nvSpPr>
                <p:spPr bwMode="auto">
                  <a:xfrm>
                    <a:off x="545" y="2221"/>
                    <a:ext cx="362" cy="13"/>
                  </a:xfrm>
                  <a:custGeom>
                    <a:avLst/>
                    <a:gdLst>
                      <a:gd name="T0" fmla="*/ 193 w 193"/>
                      <a:gd name="T1" fmla="*/ 0 h 7"/>
                      <a:gd name="T2" fmla="*/ 192 w 193"/>
                      <a:gd name="T3" fmla="*/ 3 h 7"/>
                      <a:gd name="T4" fmla="*/ 187 w 193"/>
                      <a:gd name="T5" fmla="*/ 7 h 7"/>
                      <a:gd name="T6" fmla="*/ 165 w 193"/>
                      <a:gd name="T7" fmla="*/ 7 h 7"/>
                      <a:gd name="T8" fmla="*/ 187 w 193"/>
                      <a:gd name="T9" fmla="*/ 7 h 7"/>
                      <a:gd name="T10" fmla="*/ 192 w 193"/>
                      <a:gd name="T11" fmla="*/ 3 h 7"/>
                      <a:gd name="T12" fmla="*/ 193 w 193"/>
                      <a:gd name="T13" fmla="*/ 0 h 7"/>
                      <a:gd name="T14" fmla="*/ 193 w 193"/>
                      <a:gd name="T15" fmla="*/ 0 h 7"/>
                      <a:gd name="T16" fmla="*/ 0 w 193"/>
                      <a:gd name="T17" fmla="*/ 0 h 7"/>
                      <a:gd name="T18" fmla="*/ 1 w 193"/>
                      <a:gd name="T19" fmla="*/ 3 h 7"/>
                      <a:gd name="T20" fmla="*/ 7 w 193"/>
                      <a:gd name="T21" fmla="*/ 6 h 7"/>
                      <a:gd name="T22" fmla="*/ 164 w 193"/>
                      <a:gd name="T23" fmla="*/ 7 h 7"/>
                      <a:gd name="T24" fmla="*/ 164 w 193"/>
                      <a:gd name="T25" fmla="*/ 7 h 7"/>
                      <a:gd name="T26" fmla="*/ 7 w 193"/>
                      <a:gd name="T27" fmla="*/ 6 h 7"/>
                      <a:gd name="T28" fmla="*/ 1 w 193"/>
                      <a:gd name="T29" fmla="*/ 3 h 7"/>
                      <a:gd name="T30" fmla="*/ 0 w 193"/>
                      <a:gd name="T31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93" h="7">
                        <a:moveTo>
                          <a:pt x="193" y="0"/>
                        </a:moveTo>
                        <a:cubicBezTo>
                          <a:pt x="193" y="1"/>
                          <a:pt x="193" y="2"/>
                          <a:pt x="192" y="3"/>
                        </a:cubicBezTo>
                        <a:cubicBezTo>
                          <a:pt x="191" y="6"/>
                          <a:pt x="189" y="6"/>
                          <a:pt x="187" y="7"/>
                        </a:cubicBezTo>
                        <a:cubicBezTo>
                          <a:pt x="186" y="7"/>
                          <a:pt x="177" y="7"/>
                          <a:pt x="165" y="7"/>
                        </a:cubicBezTo>
                        <a:cubicBezTo>
                          <a:pt x="177" y="7"/>
                          <a:pt x="186" y="7"/>
                          <a:pt x="187" y="7"/>
                        </a:cubicBezTo>
                        <a:cubicBezTo>
                          <a:pt x="189" y="6"/>
                          <a:pt x="191" y="6"/>
                          <a:pt x="192" y="3"/>
                        </a:cubicBezTo>
                        <a:cubicBezTo>
                          <a:pt x="193" y="2"/>
                          <a:pt x="193" y="1"/>
                          <a:pt x="193" y="0"/>
                        </a:cubicBezTo>
                        <a:cubicBezTo>
                          <a:pt x="193" y="0"/>
                          <a:pt x="193" y="0"/>
                          <a:pt x="193" y="0"/>
                        </a:cubicBezTo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1" y="3"/>
                        </a:cubicBezTo>
                        <a:cubicBezTo>
                          <a:pt x="2" y="5"/>
                          <a:pt x="5" y="6"/>
                          <a:pt x="7" y="6"/>
                        </a:cubicBezTo>
                        <a:cubicBezTo>
                          <a:pt x="43" y="6"/>
                          <a:pt x="123" y="7"/>
                          <a:pt x="164" y="7"/>
                        </a:cubicBezTo>
                        <a:cubicBezTo>
                          <a:pt x="164" y="7"/>
                          <a:pt x="164" y="7"/>
                          <a:pt x="164" y="7"/>
                        </a:cubicBezTo>
                        <a:cubicBezTo>
                          <a:pt x="123" y="7"/>
                          <a:pt x="43" y="6"/>
                          <a:pt x="7" y="6"/>
                        </a:cubicBezTo>
                        <a:cubicBezTo>
                          <a:pt x="5" y="6"/>
                          <a:pt x="2" y="5"/>
                          <a:pt x="1" y="3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</a:path>
                    </a:pathLst>
                  </a:custGeom>
                  <a:solidFill>
                    <a:srgbClr val="F09F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Прямоугольник 27"/>
                <p:cNvSpPr/>
                <p:nvPr/>
              </p:nvSpPr>
              <p:spPr>
                <a:xfrm>
                  <a:off x="392554" y="2158524"/>
                  <a:ext cx="2962713" cy="21698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15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-4 школы</a:t>
                  </a:r>
                </a:p>
                <a:p>
                  <a:pPr lvl="0" algn="ctr"/>
                  <a:r>
                    <a:rPr lang="ru-RU" sz="15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-4 детских сада</a:t>
                  </a:r>
                </a:p>
                <a:p>
                  <a:pPr lvl="0" algn="ctr"/>
                  <a:r>
                    <a:rPr lang="ru-RU" sz="15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-2 учреждения дополнительного образования</a:t>
                  </a:r>
                </a:p>
                <a:p>
                  <a:pPr lvl="0" algn="ctr"/>
                  <a:r>
                    <a:rPr lang="ru-RU" sz="15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-центр культуры</a:t>
                  </a:r>
                </a:p>
                <a:p>
                  <a:pPr lvl="0" algn="ctr"/>
                  <a:r>
                    <a:rPr lang="ru-RU" sz="15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-физкультурно-оздоровительный комплекс</a:t>
                  </a:r>
                </a:p>
                <a:p>
                  <a:pPr lvl="0" algn="ctr"/>
                  <a:r>
                    <a:rPr lang="ru-RU" sz="15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-редакция </a:t>
                  </a:r>
                  <a:r>
                    <a:rPr lang="ru-RU" sz="15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газеты</a:t>
                  </a:r>
                </a:p>
                <a:p>
                  <a:pPr lvl="0" algn="ctr"/>
                  <a:r>
                    <a:rPr lang="ru-RU" sz="15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-учреждение «Благоустройство»</a:t>
                  </a:r>
                  <a:endParaRPr lang="ru-RU" sz="15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8673" name="Группа 28672"/>
              <p:cNvGrpSpPr/>
              <p:nvPr/>
            </p:nvGrpSpPr>
            <p:grpSpPr>
              <a:xfrm>
                <a:off x="5323713" y="2019110"/>
                <a:ext cx="2905068" cy="2377120"/>
                <a:chOff x="5771388" y="2047685"/>
                <a:chExt cx="2905068" cy="2377120"/>
              </a:xfrm>
            </p:grpSpPr>
            <p:grpSp>
              <p:nvGrpSpPr>
                <p:cNvPr id="8" name="Group 56"/>
                <p:cNvGrpSpPr>
                  <a:grpSpLocks/>
                </p:cNvGrpSpPr>
                <p:nvPr/>
              </p:nvGrpSpPr>
              <p:grpSpPr bwMode="auto">
                <a:xfrm>
                  <a:off x="5771388" y="2047685"/>
                  <a:ext cx="2905068" cy="2377120"/>
                  <a:chOff x="3832" y="2304"/>
                  <a:chExt cx="2419" cy="3883"/>
                </a:xfrm>
              </p:grpSpPr>
              <p:sp>
                <p:nvSpPr>
                  <p:cNvPr id="9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850" y="2399"/>
                    <a:ext cx="2401" cy="378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2F2F2"/>
                      </a:gs>
                    </a:gsLst>
                    <a:lin ang="5400000" scaled="1"/>
                  </a:gradFill>
                  <a:ln w="12700">
                    <a:solidFill>
                      <a:srgbClr val="8C8C8C"/>
                    </a:solidFill>
                    <a:miter lim="800000"/>
                    <a:headEnd/>
                    <a:tailEnd/>
                  </a:ln>
                  <a:effectLst>
                    <a:outerShdw dist="63500" dir="3187806" algn="ctr" rotWithShape="0">
                      <a:srgbClr val="808080">
                        <a:alpha val="50000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zh-CN" altLang="en-US" b="1" ker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2335"/>
                    <a:ext cx="2417" cy="23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C40000"/>
                      </a:gs>
                      <a:gs pos="100000">
                        <a:srgbClr val="7A0000"/>
                      </a:gs>
                    </a:gsLst>
                    <a:lin ang="5400000" scaled="1"/>
                  </a:gradFill>
                  <a:ln w="12700">
                    <a:solidFill>
                      <a:srgbClr val="82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3848" y="6089"/>
                    <a:ext cx="2401" cy="7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A0000"/>
                      </a:gs>
                      <a:gs pos="50000">
                        <a:srgbClr val="BE0000"/>
                      </a:gs>
                      <a:gs pos="100000">
                        <a:srgbClr val="7A0000"/>
                      </a:gs>
                    </a:gsLst>
                    <a:lin ang="0" scaled="1"/>
                  </a:gradFill>
                  <a:ln w="12700" algn="ctr">
                    <a:solidFill>
                      <a:srgbClr val="00458A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3992" y="2304"/>
                    <a:ext cx="1225" cy="62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>
                          <a:alpha val="44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9" name="Прямоугольник 28"/>
                <p:cNvSpPr/>
                <p:nvPr/>
              </p:nvSpPr>
              <p:spPr>
                <a:xfrm>
                  <a:off x="5826740" y="2522174"/>
                  <a:ext cx="2808052" cy="15696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16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-учреждение по обеспечению деятельности ОМСУ</a:t>
                  </a:r>
                </a:p>
                <a:p>
                  <a:pPr lvl="0" algn="ctr"/>
                  <a:r>
                    <a:rPr lang="ru-RU" sz="16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-центр </a:t>
                  </a:r>
                  <a:r>
                    <a:rPr lang="ru-RU" sz="16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по обслуживанию МОУ</a:t>
                  </a:r>
                </a:p>
                <a:p>
                  <a:pPr lvl="0" algn="ctr"/>
                  <a:r>
                    <a:rPr lang="ru-RU" sz="16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-центр по обслуживанию УК</a:t>
                  </a:r>
                </a:p>
                <a:p>
                  <a:pPr lvl="0" algn="ctr"/>
                  <a:endParaRPr lang="ru-RU" sz="1600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0" name="Овал 29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7657" y="5418018"/>
            <a:ext cx="2101797" cy="13681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656708" y="5445224"/>
            <a:ext cx="2170013" cy="136815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Picture 8" descr="https://cdn.culture.ru/images/0c29202e-8b8f-5ec2-8cd9-c52257be07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080" y="4759494"/>
            <a:ext cx="2283686" cy="1330052"/>
          </a:xfrm>
          <a:prstGeom prst="rect">
            <a:avLst/>
          </a:prstGeom>
          <a:noFill/>
          <a:ln w="38100">
            <a:solidFill>
              <a:sysClr val="window" lastClr="FFFFFF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852542" y="4762892"/>
            <a:ext cx="2154660" cy="135102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06718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/>
          <p:cNvGrpSpPr/>
          <p:nvPr/>
        </p:nvGrpSpPr>
        <p:grpSpPr>
          <a:xfrm>
            <a:off x="185009" y="4400572"/>
            <a:ext cx="2771189" cy="2246810"/>
            <a:chOff x="759813" y="1279806"/>
            <a:chExt cx="7528288" cy="6519819"/>
          </a:xfrm>
        </p:grpSpPr>
        <p:sp>
          <p:nvSpPr>
            <p:cNvPr id="3" name="Freeform 5"/>
            <p:cNvSpPr/>
            <p:nvPr/>
          </p:nvSpPr>
          <p:spPr>
            <a:xfrm rot="18900000">
              <a:off x="2625636" y="2625636"/>
              <a:ext cx="3798197" cy="379819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 rot="18900000">
              <a:off x="1325263" y="1325263"/>
              <a:ext cx="6398942" cy="6398942"/>
            </a:xfrm>
            <a:prstGeom prst="ellipse">
              <a:avLst/>
            </a:pr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4808832" scaled="0"/>
            </a:gradFill>
            <a:ln cap="flat" w="38100">
              <a:solidFill>
                <a:srgbClr val="FFFFFF"/>
              </a:solidFill>
              <a:prstDash val="solid"/>
              <a:miter lim="800000"/>
            </a:ln>
            <a:effectLst>
              <a:outerShdw blurRad="127000" dir="2433324" dist="84035" rotWithShape="0">
                <a:srgbClr val="000000">
                  <a:alpha val="20675"/>
                </a:srgbClr>
              </a:outerShdw>
            </a:effectLst>
          </p:spPr>
          <p:txBody>
            <a:bodyPr anchor="ctr" bIns="0" lIns="0" numCol="1" rIns="0" tIns="0" wrap="square">
              <a:noAutofit/>
            </a:bodyPr>
            <a:lstStyle/>
            <a:p>
              <a:pPr algn="ctr" defTabSz="18288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 b="0" baseline="0" cap="none" i="0" kern="0" kumimoji="0" noProof="0" normalizeH="0" spc="0" strike="noStrike" sz="3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sym typeface="Avenir Next Regular"/>
              </a:endParaRPr>
            </a:p>
          </p:txBody>
        </p:sp>
        <p:sp>
          <p:nvSpPr>
            <p:cNvPr id="5" name="Freeform 13"/>
            <p:cNvSpPr/>
            <p:nvPr/>
          </p:nvSpPr>
          <p:spPr>
            <a:xfrm>
              <a:off x="759813" y="1279806"/>
              <a:ext cx="3764075" cy="3259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21600"/>
                  </a:moveTo>
                  <a:lnTo>
                    <a:pt x="0" y="21600"/>
                  </a:lnTo>
                  <a:lnTo>
                    <a:pt x="5399" y="10800"/>
                  </a:lnTo>
                  <a:lnTo>
                    <a:pt x="10800" y="0"/>
                  </a:lnTo>
                  <a:lnTo>
                    <a:pt x="16200" y="10800"/>
                  </a:lnTo>
                  <a:lnTo>
                    <a:pt x="21600" y="216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500"/>
                </a:gs>
                <a:gs pos="100000">
                  <a:srgbClr val="FF7E00"/>
                </a:gs>
              </a:gsLst>
              <a:lin ang="3174155" scaled="0"/>
            </a:gradFill>
            <a:ln cap="flat" w="25400">
              <a:solidFill>
                <a:srgbClr val="FAE232"/>
              </a:solidFill>
              <a:prstDash val="solid"/>
              <a:miter lim="8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dirty="0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6" name="Freeform 14"/>
            <p:cNvSpPr/>
            <p:nvPr/>
          </p:nvSpPr>
          <p:spPr>
            <a:xfrm>
              <a:off x="4523888" y="1279806"/>
              <a:ext cx="3764213" cy="3259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21600"/>
                  </a:moveTo>
                  <a:lnTo>
                    <a:pt x="0" y="21600"/>
                  </a:lnTo>
                  <a:lnTo>
                    <a:pt x="5400" y="10800"/>
                  </a:lnTo>
                  <a:lnTo>
                    <a:pt x="10800" y="0"/>
                  </a:lnTo>
                  <a:lnTo>
                    <a:pt x="16200" y="10800"/>
                  </a:lnTo>
                  <a:lnTo>
                    <a:pt x="21600" y="216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200"/>
                </a:gs>
                <a:gs pos="100000">
                  <a:srgbClr val="FF3320"/>
                </a:gs>
              </a:gsLst>
              <a:lin ang="3174155" scaled="0"/>
            </a:gradFill>
            <a:ln cap="flat" w="25400">
              <a:solidFill>
                <a:srgbClr val="FFAE64"/>
              </a:solidFill>
              <a:prstDash val="solid"/>
              <a:miter lim="8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7" name="Freeform 15"/>
            <p:cNvSpPr/>
            <p:nvPr/>
          </p:nvSpPr>
          <p:spPr>
            <a:xfrm>
              <a:off x="2641782" y="4539783"/>
              <a:ext cx="3764214" cy="325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21600"/>
                  </a:moveTo>
                  <a:lnTo>
                    <a:pt x="0" y="21600"/>
                  </a:lnTo>
                  <a:lnTo>
                    <a:pt x="5400" y="10800"/>
                  </a:lnTo>
                  <a:lnTo>
                    <a:pt x="10800" y="0"/>
                  </a:lnTo>
                  <a:lnTo>
                    <a:pt x="16200" y="10800"/>
                  </a:lnTo>
                  <a:lnTo>
                    <a:pt x="21600" y="216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C5"/>
                </a:gs>
                <a:gs pos="100000">
                  <a:srgbClr val="9C00BD"/>
                </a:gs>
              </a:gsLst>
              <a:lin ang="3174155" scaled="0"/>
            </a:gradFill>
            <a:ln cap="flat" w="25400">
              <a:solidFill>
                <a:srgbClr val="FFBDE9"/>
              </a:solidFill>
              <a:prstDash val="solid"/>
              <a:miter lim="8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8" name="Freeform 16"/>
            <p:cNvSpPr/>
            <p:nvPr/>
          </p:nvSpPr>
          <p:spPr>
            <a:xfrm>
              <a:off x="3068516" y="1627386"/>
              <a:ext cx="2912541" cy="129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26" w="21600">
                  <a:moveTo>
                    <a:pt x="3861" y="19626"/>
                  </a:moveTo>
                  <a:cubicBezTo>
                    <a:pt x="8156" y="14552"/>
                    <a:pt x="13444" y="14552"/>
                    <a:pt x="17739" y="19626"/>
                  </a:cubicBezTo>
                  <a:lnTo>
                    <a:pt x="17779" y="19481"/>
                  </a:lnTo>
                  <a:lnTo>
                    <a:pt x="21600" y="5924"/>
                  </a:lnTo>
                  <a:cubicBezTo>
                    <a:pt x="14916" y="-1974"/>
                    <a:pt x="6684" y="-1974"/>
                    <a:pt x="0" y="5924"/>
                  </a:cubicBezTo>
                  <a:lnTo>
                    <a:pt x="3820" y="1948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200"/>
                </a:gs>
                <a:gs pos="100000">
                  <a:srgbClr val="FF3320"/>
                </a:gs>
              </a:gsLst>
              <a:lin ang="3174155" scaled="0"/>
            </a:gra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9" name="Freeform 17"/>
            <p:cNvSpPr/>
            <p:nvPr/>
          </p:nvSpPr>
          <p:spPr>
            <a:xfrm>
              <a:off x="1612591" y="4539783"/>
              <a:ext cx="1976601" cy="252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95">
                  <a:moveTo>
                    <a:pt x="21595" y="13877"/>
                  </a:moveTo>
                  <a:cubicBezTo>
                    <a:pt x="15270" y="11015"/>
                    <a:pt x="11374" y="5725"/>
                    <a:pt x="11377" y="0"/>
                  </a:cubicBezTo>
                  <a:lnTo>
                    <a:pt x="0" y="0"/>
                  </a:lnTo>
                  <a:cubicBezTo>
                    <a:pt x="-5" y="8911"/>
                    <a:pt x="6060" y="17146"/>
                    <a:pt x="15906" y="21600"/>
                  </a:cubicBezTo>
                  <a:lnTo>
                    <a:pt x="21535" y="1395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500"/>
                </a:gs>
                <a:gs pos="100000">
                  <a:srgbClr val="FF7E00"/>
                </a:gs>
              </a:gsLst>
              <a:lin ang="3174155" scaled="0"/>
            </a:gra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0" name="Freeform 18"/>
            <p:cNvSpPr/>
            <p:nvPr/>
          </p:nvSpPr>
          <p:spPr>
            <a:xfrm>
              <a:off x="5460382" y="4539783"/>
              <a:ext cx="1976463" cy="252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96">
                  <a:moveTo>
                    <a:pt x="10219" y="0"/>
                  </a:moveTo>
                  <a:cubicBezTo>
                    <a:pt x="10222" y="5725"/>
                    <a:pt x="6326" y="11015"/>
                    <a:pt x="0" y="13877"/>
                  </a:cubicBezTo>
                  <a:lnTo>
                    <a:pt x="59" y="13959"/>
                  </a:lnTo>
                  <a:lnTo>
                    <a:pt x="5689" y="21600"/>
                  </a:lnTo>
                  <a:cubicBezTo>
                    <a:pt x="15536" y="17146"/>
                    <a:pt x="21600" y="8911"/>
                    <a:pt x="21596" y="0"/>
                  </a:cubicBezTo>
                  <a:lnTo>
                    <a:pt x="1021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C5"/>
                </a:gs>
                <a:gs pos="100000">
                  <a:srgbClr val="9C00BD"/>
                </a:gs>
              </a:gsLst>
              <a:lin ang="3174155" scaled="0"/>
            </a:gra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1" name="Freeform 100"/>
            <p:cNvSpPr/>
            <p:nvPr/>
          </p:nvSpPr>
          <p:spPr>
            <a:xfrm>
              <a:off x="2641782" y="6420785"/>
              <a:ext cx="3763661" cy="137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55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" name="Freeform 101"/>
            <p:cNvSpPr/>
            <p:nvPr/>
          </p:nvSpPr>
          <p:spPr>
            <a:xfrm>
              <a:off x="2590029" y="6199668"/>
              <a:ext cx="3763662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04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044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baseline="0" cap="none" dirty="0" i="0" kern="0" kumimoji="0" lang="ru-RU" noProof="0" normalizeH="0" smtClean="0" spc="0" strike="noStrike" sz="20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0" pitchFamily="18" typeface="Times New Roman"/>
                  <a:cs charset="0" pitchFamily="18" typeface="Times New Roman"/>
                  <a:sym typeface="Calibri"/>
                </a:rPr>
                <a:t>2026 </a:t>
              </a:r>
            </a:p>
            <a:p>
              <a:pPr algn="ctr" defTabSz="914400" eaLnBrk="1" fontAlgn="auto" hangingPunct="1" indent="0" latinLnBrk="0" lvl="0" marL="0" marR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baseline="0" cap="none" dirty="0" i="0" kern="0" kumimoji="0" lang="ru-RU" noProof="0" normalizeH="0" smtClean="0" spc="0" strike="noStrike" sz="20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0" pitchFamily="18" typeface="Times New Roman"/>
                  <a:cs charset="0" pitchFamily="18" typeface="Times New Roman"/>
                  <a:sym typeface="Calibri"/>
                </a:rPr>
                <a:t>год</a:t>
              </a:r>
              <a:endParaRPr b="1" baseline="0" cap="none" dirty="0" i="0" kern="0" kumimoji="0" noProof="0" normalizeH="0" spc="0" strike="noStrike" sz="2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itchFamily="18" typeface="Times New Roman"/>
                <a:cs charset="0" pitchFamily="18" typeface="Times New Roman"/>
                <a:sym typeface="Calibri"/>
              </a:endParaRPr>
            </a:p>
          </p:txBody>
        </p:sp>
        <p:sp>
          <p:nvSpPr>
            <p:cNvPr id="13" name="Freeform 100"/>
            <p:cNvSpPr/>
            <p:nvPr/>
          </p:nvSpPr>
          <p:spPr>
            <a:xfrm>
              <a:off x="760020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55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4" name="Freeform 101"/>
            <p:cNvSpPr/>
            <p:nvPr/>
          </p:nvSpPr>
          <p:spPr>
            <a:xfrm>
              <a:off x="760020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04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044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5" name="Freeform 100"/>
            <p:cNvSpPr/>
            <p:nvPr/>
          </p:nvSpPr>
          <p:spPr>
            <a:xfrm>
              <a:off x="4524164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55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6" name="Freeform 101"/>
            <p:cNvSpPr/>
            <p:nvPr/>
          </p:nvSpPr>
          <p:spPr>
            <a:xfrm>
              <a:off x="4524164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04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044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roup"/>
          <p:cNvGrpSpPr/>
          <p:nvPr/>
        </p:nvGrpSpPr>
        <p:grpSpPr>
          <a:xfrm>
            <a:off x="3219776" y="4406640"/>
            <a:ext cx="2771189" cy="2246810"/>
            <a:chOff x="759813" y="1279806"/>
            <a:chExt cx="7528288" cy="6519819"/>
          </a:xfrm>
        </p:grpSpPr>
        <p:sp>
          <p:nvSpPr>
            <p:cNvPr id="89" name="Freeform 5"/>
            <p:cNvSpPr/>
            <p:nvPr/>
          </p:nvSpPr>
          <p:spPr>
            <a:xfrm rot="18900000">
              <a:off x="2625636" y="2625636"/>
              <a:ext cx="3798197" cy="379819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90" name="Freeform 6"/>
            <p:cNvSpPr/>
            <p:nvPr/>
          </p:nvSpPr>
          <p:spPr>
            <a:xfrm rot="18900000">
              <a:off x="1325263" y="1325263"/>
              <a:ext cx="6398942" cy="6398942"/>
            </a:xfrm>
            <a:prstGeom prst="ellipse">
              <a:avLst/>
            </a:pr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4808832" scaled="0"/>
            </a:gradFill>
            <a:ln cap="flat" w="38100">
              <a:solidFill>
                <a:srgbClr val="FFFFFF"/>
              </a:solidFill>
              <a:prstDash val="solid"/>
              <a:miter lim="800000"/>
            </a:ln>
            <a:effectLst>
              <a:outerShdw blurRad="127000" dir="2433324" dist="84035" rotWithShape="0">
                <a:srgbClr val="000000">
                  <a:alpha val="20675"/>
                </a:srgbClr>
              </a:outerShdw>
            </a:effectLst>
          </p:spPr>
          <p:txBody>
            <a:bodyPr anchor="ctr" bIns="0" lIns="0" numCol="1" rIns="0" tIns="0" wrap="square">
              <a:noAutofit/>
            </a:bodyPr>
            <a:lstStyle/>
            <a:p>
              <a:pPr algn="ctr" defTabSz="18288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 b="0" baseline="0" cap="none" i="0" kern="0" kumimoji="0" noProof="0" normalizeH="0" spc="0" strike="noStrike" sz="3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sym typeface="Avenir Next Regular"/>
              </a:endParaRPr>
            </a:p>
          </p:txBody>
        </p:sp>
        <p:sp>
          <p:nvSpPr>
            <p:cNvPr id="91" name="Freeform 13"/>
            <p:cNvSpPr/>
            <p:nvPr/>
          </p:nvSpPr>
          <p:spPr>
            <a:xfrm>
              <a:off x="759813" y="1279806"/>
              <a:ext cx="3764075" cy="3259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21600"/>
                  </a:moveTo>
                  <a:lnTo>
                    <a:pt x="0" y="21600"/>
                  </a:lnTo>
                  <a:lnTo>
                    <a:pt x="5399" y="10800"/>
                  </a:lnTo>
                  <a:lnTo>
                    <a:pt x="10800" y="0"/>
                  </a:lnTo>
                  <a:lnTo>
                    <a:pt x="16200" y="10800"/>
                  </a:lnTo>
                  <a:lnTo>
                    <a:pt x="21600" y="216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500"/>
                </a:gs>
                <a:gs pos="100000">
                  <a:srgbClr val="FF7E00"/>
                </a:gs>
              </a:gsLst>
              <a:lin ang="3174155" scaled="0"/>
            </a:gradFill>
            <a:ln cap="flat" w="25400">
              <a:solidFill>
                <a:srgbClr val="FAE232"/>
              </a:solidFill>
              <a:prstDash val="solid"/>
              <a:miter lim="8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92" name="Freeform 14"/>
            <p:cNvSpPr/>
            <p:nvPr/>
          </p:nvSpPr>
          <p:spPr>
            <a:xfrm>
              <a:off x="4523888" y="1279806"/>
              <a:ext cx="3764213" cy="3259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21600"/>
                  </a:moveTo>
                  <a:lnTo>
                    <a:pt x="0" y="21600"/>
                  </a:lnTo>
                  <a:lnTo>
                    <a:pt x="5400" y="10800"/>
                  </a:lnTo>
                  <a:lnTo>
                    <a:pt x="10800" y="0"/>
                  </a:lnTo>
                  <a:lnTo>
                    <a:pt x="16200" y="10800"/>
                  </a:lnTo>
                  <a:lnTo>
                    <a:pt x="21600" y="216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200"/>
                </a:gs>
                <a:gs pos="100000">
                  <a:srgbClr val="FF3320"/>
                </a:gs>
              </a:gsLst>
              <a:lin ang="3174155" scaled="0"/>
            </a:gradFill>
            <a:ln cap="flat" w="25400">
              <a:solidFill>
                <a:srgbClr val="FFAE64"/>
              </a:solidFill>
              <a:prstDash val="solid"/>
              <a:miter lim="8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93" name="Freeform 15"/>
            <p:cNvSpPr/>
            <p:nvPr/>
          </p:nvSpPr>
          <p:spPr>
            <a:xfrm>
              <a:off x="2641782" y="4539783"/>
              <a:ext cx="3764214" cy="325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21600"/>
                  </a:moveTo>
                  <a:lnTo>
                    <a:pt x="0" y="21600"/>
                  </a:lnTo>
                  <a:lnTo>
                    <a:pt x="5400" y="10800"/>
                  </a:lnTo>
                  <a:lnTo>
                    <a:pt x="10800" y="0"/>
                  </a:lnTo>
                  <a:lnTo>
                    <a:pt x="16200" y="10800"/>
                  </a:lnTo>
                  <a:lnTo>
                    <a:pt x="21600" y="216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C5"/>
                </a:gs>
                <a:gs pos="100000">
                  <a:srgbClr val="9C00BD"/>
                </a:gs>
              </a:gsLst>
              <a:lin ang="3174155" scaled="0"/>
            </a:gradFill>
            <a:ln cap="flat" w="25400">
              <a:solidFill>
                <a:srgbClr val="FFBDE9"/>
              </a:solidFill>
              <a:prstDash val="solid"/>
              <a:miter lim="8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94" name="Freeform 16"/>
            <p:cNvSpPr/>
            <p:nvPr/>
          </p:nvSpPr>
          <p:spPr>
            <a:xfrm>
              <a:off x="3068516" y="1627386"/>
              <a:ext cx="2912541" cy="129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26" w="21600">
                  <a:moveTo>
                    <a:pt x="3861" y="19626"/>
                  </a:moveTo>
                  <a:cubicBezTo>
                    <a:pt x="8156" y="14552"/>
                    <a:pt x="13444" y="14552"/>
                    <a:pt x="17739" y="19626"/>
                  </a:cubicBezTo>
                  <a:lnTo>
                    <a:pt x="17779" y="19481"/>
                  </a:lnTo>
                  <a:lnTo>
                    <a:pt x="21600" y="5924"/>
                  </a:lnTo>
                  <a:cubicBezTo>
                    <a:pt x="14916" y="-1974"/>
                    <a:pt x="6684" y="-1974"/>
                    <a:pt x="0" y="5924"/>
                  </a:cubicBezTo>
                  <a:lnTo>
                    <a:pt x="3820" y="1948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200"/>
                </a:gs>
                <a:gs pos="100000">
                  <a:srgbClr val="FF3320"/>
                </a:gs>
              </a:gsLst>
              <a:lin ang="3174155" scaled="0"/>
            </a:gra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95" name="Freeform 17"/>
            <p:cNvSpPr/>
            <p:nvPr/>
          </p:nvSpPr>
          <p:spPr>
            <a:xfrm>
              <a:off x="1612591" y="4539783"/>
              <a:ext cx="1976601" cy="252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95">
                  <a:moveTo>
                    <a:pt x="21595" y="13877"/>
                  </a:moveTo>
                  <a:cubicBezTo>
                    <a:pt x="15270" y="11015"/>
                    <a:pt x="11374" y="5725"/>
                    <a:pt x="11377" y="0"/>
                  </a:cubicBezTo>
                  <a:lnTo>
                    <a:pt x="0" y="0"/>
                  </a:lnTo>
                  <a:cubicBezTo>
                    <a:pt x="-5" y="8911"/>
                    <a:pt x="6060" y="17146"/>
                    <a:pt x="15906" y="21600"/>
                  </a:cubicBezTo>
                  <a:lnTo>
                    <a:pt x="21535" y="1395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500"/>
                </a:gs>
                <a:gs pos="100000">
                  <a:srgbClr val="FF7E00"/>
                </a:gs>
              </a:gsLst>
              <a:lin ang="3174155" scaled="0"/>
            </a:gra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96" name="Freeform 18"/>
            <p:cNvSpPr/>
            <p:nvPr/>
          </p:nvSpPr>
          <p:spPr>
            <a:xfrm>
              <a:off x="5460382" y="4539783"/>
              <a:ext cx="1976463" cy="252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96">
                  <a:moveTo>
                    <a:pt x="10219" y="0"/>
                  </a:moveTo>
                  <a:cubicBezTo>
                    <a:pt x="10222" y="5725"/>
                    <a:pt x="6326" y="11015"/>
                    <a:pt x="0" y="13877"/>
                  </a:cubicBezTo>
                  <a:lnTo>
                    <a:pt x="59" y="13959"/>
                  </a:lnTo>
                  <a:lnTo>
                    <a:pt x="5689" y="21600"/>
                  </a:lnTo>
                  <a:cubicBezTo>
                    <a:pt x="15536" y="17146"/>
                    <a:pt x="21600" y="8911"/>
                    <a:pt x="21596" y="0"/>
                  </a:cubicBezTo>
                  <a:lnTo>
                    <a:pt x="1021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C5"/>
                </a:gs>
                <a:gs pos="100000">
                  <a:srgbClr val="9C00BD"/>
                </a:gs>
              </a:gsLst>
              <a:lin ang="3174155" scaled="0"/>
            </a:gra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97" name="Freeform 100"/>
            <p:cNvSpPr/>
            <p:nvPr/>
          </p:nvSpPr>
          <p:spPr>
            <a:xfrm>
              <a:off x="2641782" y="6420785"/>
              <a:ext cx="3763661" cy="137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55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98" name="Freeform 101"/>
            <p:cNvSpPr/>
            <p:nvPr/>
          </p:nvSpPr>
          <p:spPr>
            <a:xfrm>
              <a:off x="2615905" y="6254947"/>
              <a:ext cx="3763662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04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044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fontAlgn="auto" lvl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dirty="0" kern="0" lang="ru-RU" smtClean="0" sz="2000">
                  <a:solidFill>
                    <a:sysClr lastClr="000000" val="windowText"/>
                  </a:solidFill>
                  <a:latin charset="0" pitchFamily="18" typeface="Times New Roman"/>
                  <a:cs charset="0" pitchFamily="18" typeface="Times New Roman"/>
                  <a:sym typeface="Calibri"/>
                </a:rPr>
                <a:t>2027 </a:t>
              </a:r>
              <a:endParaRPr b="1" dirty="0" kern="0" lang="ru-RU" sz="2000">
                <a:solidFill>
                  <a:sysClr lastClr="000000" val="windowText"/>
                </a:solidFill>
                <a:latin charset="0" pitchFamily="18" typeface="Times New Roman"/>
                <a:cs charset="0" pitchFamily="18" typeface="Times New Roman"/>
                <a:sym typeface="Calibri"/>
              </a:endParaRPr>
            </a:p>
            <a:p>
              <a:pPr algn="ctr" fontAlgn="auto" lvl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dirty="0" kern="0" lang="ru-RU" sz="2000">
                  <a:solidFill>
                    <a:sysClr lastClr="000000" val="windowText"/>
                  </a:solidFill>
                  <a:latin charset="0" pitchFamily="18" typeface="Times New Roman"/>
                  <a:cs charset="0" pitchFamily="18" typeface="Times New Roman"/>
                  <a:sym typeface="Calibri"/>
                </a:rPr>
                <a:t>год</a:t>
              </a:r>
            </a:p>
          </p:txBody>
        </p:sp>
        <p:sp>
          <p:nvSpPr>
            <p:cNvPr id="99" name="Freeform 100"/>
            <p:cNvSpPr/>
            <p:nvPr/>
          </p:nvSpPr>
          <p:spPr>
            <a:xfrm>
              <a:off x="760020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55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0" name="Freeform 101"/>
            <p:cNvSpPr/>
            <p:nvPr/>
          </p:nvSpPr>
          <p:spPr>
            <a:xfrm>
              <a:off x="760020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04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044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524164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55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524164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04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044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roup"/>
          <p:cNvGrpSpPr/>
          <p:nvPr/>
        </p:nvGrpSpPr>
        <p:grpSpPr>
          <a:xfrm>
            <a:off x="6190084" y="4427883"/>
            <a:ext cx="2771189" cy="2246810"/>
            <a:chOff x="759813" y="1279806"/>
            <a:chExt cx="7528288" cy="6519819"/>
          </a:xfrm>
        </p:grpSpPr>
        <p:sp>
          <p:nvSpPr>
            <p:cNvPr id="113" name="Freeform 5"/>
            <p:cNvSpPr/>
            <p:nvPr/>
          </p:nvSpPr>
          <p:spPr>
            <a:xfrm rot="18900000">
              <a:off x="2625636" y="2625636"/>
              <a:ext cx="3798197" cy="379819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4" name="Freeform 6"/>
            <p:cNvSpPr/>
            <p:nvPr/>
          </p:nvSpPr>
          <p:spPr>
            <a:xfrm rot="18900000">
              <a:off x="1325263" y="1325263"/>
              <a:ext cx="6398942" cy="6398942"/>
            </a:xfrm>
            <a:prstGeom prst="ellipse">
              <a:avLst/>
            </a:pr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4808832" scaled="0"/>
            </a:gradFill>
            <a:ln cap="flat" w="38100">
              <a:solidFill>
                <a:srgbClr val="FFFFFF"/>
              </a:solidFill>
              <a:prstDash val="solid"/>
              <a:miter lim="800000"/>
            </a:ln>
            <a:effectLst>
              <a:outerShdw blurRad="127000" dir="2433324" dist="84035" rotWithShape="0">
                <a:srgbClr val="000000">
                  <a:alpha val="20675"/>
                </a:srgbClr>
              </a:outerShdw>
            </a:effectLst>
          </p:spPr>
          <p:txBody>
            <a:bodyPr anchor="ctr" bIns="0" lIns="0" numCol="1" rIns="0" tIns="0" wrap="square">
              <a:noAutofit/>
            </a:bodyPr>
            <a:lstStyle/>
            <a:p>
              <a:pPr algn="ctr" defTabSz="18288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 b="0" baseline="0" cap="none" i="0" kern="0" kumimoji="0" noProof="0" normalizeH="0" spc="0" strike="noStrike" sz="3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sym typeface="Avenir Next Regular"/>
              </a:endParaRPr>
            </a:p>
          </p:txBody>
        </p:sp>
        <p:sp>
          <p:nvSpPr>
            <p:cNvPr id="115" name="Freeform 13"/>
            <p:cNvSpPr/>
            <p:nvPr/>
          </p:nvSpPr>
          <p:spPr>
            <a:xfrm>
              <a:off x="759813" y="1279806"/>
              <a:ext cx="3764075" cy="3259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21600"/>
                  </a:moveTo>
                  <a:lnTo>
                    <a:pt x="0" y="21600"/>
                  </a:lnTo>
                  <a:lnTo>
                    <a:pt x="5399" y="10800"/>
                  </a:lnTo>
                  <a:lnTo>
                    <a:pt x="10800" y="0"/>
                  </a:lnTo>
                  <a:lnTo>
                    <a:pt x="16200" y="10800"/>
                  </a:lnTo>
                  <a:lnTo>
                    <a:pt x="21600" y="216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500"/>
                </a:gs>
                <a:gs pos="100000">
                  <a:srgbClr val="FF7E00"/>
                </a:gs>
              </a:gsLst>
              <a:lin ang="3174155" scaled="0"/>
            </a:gradFill>
            <a:ln cap="flat" w="25400">
              <a:solidFill>
                <a:srgbClr val="FAE232"/>
              </a:solidFill>
              <a:prstDash val="solid"/>
              <a:miter lim="8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16" name="Freeform 14"/>
            <p:cNvSpPr/>
            <p:nvPr/>
          </p:nvSpPr>
          <p:spPr>
            <a:xfrm>
              <a:off x="4523888" y="1279806"/>
              <a:ext cx="3764213" cy="3259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21600"/>
                  </a:moveTo>
                  <a:lnTo>
                    <a:pt x="0" y="21600"/>
                  </a:lnTo>
                  <a:lnTo>
                    <a:pt x="5400" y="10800"/>
                  </a:lnTo>
                  <a:lnTo>
                    <a:pt x="10800" y="0"/>
                  </a:lnTo>
                  <a:lnTo>
                    <a:pt x="16200" y="10800"/>
                  </a:lnTo>
                  <a:lnTo>
                    <a:pt x="21600" y="216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200"/>
                </a:gs>
                <a:gs pos="100000">
                  <a:srgbClr val="FF3320"/>
                </a:gs>
              </a:gsLst>
              <a:lin ang="3174155" scaled="0"/>
            </a:gradFill>
            <a:ln cap="flat" w="25400">
              <a:solidFill>
                <a:srgbClr val="FFAE64"/>
              </a:solidFill>
              <a:prstDash val="solid"/>
              <a:miter lim="8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17" name="Freeform 15"/>
            <p:cNvSpPr/>
            <p:nvPr/>
          </p:nvSpPr>
          <p:spPr>
            <a:xfrm>
              <a:off x="2641782" y="4539783"/>
              <a:ext cx="3764214" cy="325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21600"/>
                  </a:moveTo>
                  <a:lnTo>
                    <a:pt x="0" y="21600"/>
                  </a:lnTo>
                  <a:lnTo>
                    <a:pt x="5400" y="10800"/>
                  </a:lnTo>
                  <a:lnTo>
                    <a:pt x="10800" y="0"/>
                  </a:lnTo>
                  <a:lnTo>
                    <a:pt x="16200" y="10800"/>
                  </a:lnTo>
                  <a:lnTo>
                    <a:pt x="21600" y="216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C5"/>
                </a:gs>
                <a:gs pos="100000">
                  <a:srgbClr val="9C00BD"/>
                </a:gs>
              </a:gsLst>
              <a:lin ang="3174155" scaled="0"/>
            </a:gradFill>
            <a:ln cap="flat" w="25400">
              <a:solidFill>
                <a:srgbClr val="FFBDE9"/>
              </a:solidFill>
              <a:prstDash val="solid"/>
              <a:miter lim="8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18" name="Freeform 16"/>
            <p:cNvSpPr/>
            <p:nvPr/>
          </p:nvSpPr>
          <p:spPr>
            <a:xfrm>
              <a:off x="3068516" y="1627386"/>
              <a:ext cx="2912541" cy="129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26" w="21600">
                  <a:moveTo>
                    <a:pt x="3861" y="19626"/>
                  </a:moveTo>
                  <a:cubicBezTo>
                    <a:pt x="8156" y="14552"/>
                    <a:pt x="13444" y="14552"/>
                    <a:pt x="17739" y="19626"/>
                  </a:cubicBezTo>
                  <a:lnTo>
                    <a:pt x="17779" y="19481"/>
                  </a:lnTo>
                  <a:lnTo>
                    <a:pt x="21600" y="5924"/>
                  </a:lnTo>
                  <a:cubicBezTo>
                    <a:pt x="14916" y="-1974"/>
                    <a:pt x="6684" y="-1974"/>
                    <a:pt x="0" y="5924"/>
                  </a:cubicBezTo>
                  <a:lnTo>
                    <a:pt x="3820" y="1948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200"/>
                </a:gs>
                <a:gs pos="100000">
                  <a:srgbClr val="FF3320"/>
                </a:gs>
              </a:gsLst>
              <a:lin ang="3174155" scaled="0"/>
            </a:gra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19" name="Freeform 17"/>
            <p:cNvSpPr/>
            <p:nvPr/>
          </p:nvSpPr>
          <p:spPr>
            <a:xfrm>
              <a:off x="1612591" y="4539783"/>
              <a:ext cx="1976601" cy="252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95">
                  <a:moveTo>
                    <a:pt x="21595" y="13877"/>
                  </a:moveTo>
                  <a:cubicBezTo>
                    <a:pt x="15270" y="11015"/>
                    <a:pt x="11374" y="5725"/>
                    <a:pt x="11377" y="0"/>
                  </a:cubicBezTo>
                  <a:lnTo>
                    <a:pt x="0" y="0"/>
                  </a:lnTo>
                  <a:cubicBezTo>
                    <a:pt x="-5" y="8911"/>
                    <a:pt x="6060" y="17146"/>
                    <a:pt x="15906" y="21600"/>
                  </a:cubicBezTo>
                  <a:lnTo>
                    <a:pt x="21535" y="1395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500"/>
                </a:gs>
                <a:gs pos="100000">
                  <a:srgbClr val="FF7E00"/>
                </a:gs>
              </a:gsLst>
              <a:lin ang="3174155" scaled="0"/>
            </a:gra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20" name="Freeform 18"/>
            <p:cNvSpPr/>
            <p:nvPr/>
          </p:nvSpPr>
          <p:spPr>
            <a:xfrm>
              <a:off x="5460382" y="4539783"/>
              <a:ext cx="1976463" cy="252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96">
                  <a:moveTo>
                    <a:pt x="10219" y="0"/>
                  </a:moveTo>
                  <a:cubicBezTo>
                    <a:pt x="10222" y="5725"/>
                    <a:pt x="6326" y="11015"/>
                    <a:pt x="0" y="13877"/>
                  </a:cubicBezTo>
                  <a:lnTo>
                    <a:pt x="59" y="13959"/>
                  </a:lnTo>
                  <a:lnTo>
                    <a:pt x="5689" y="21600"/>
                  </a:lnTo>
                  <a:cubicBezTo>
                    <a:pt x="15536" y="17146"/>
                    <a:pt x="21600" y="8911"/>
                    <a:pt x="21596" y="0"/>
                  </a:cubicBezTo>
                  <a:lnTo>
                    <a:pt x="1021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C5"/>
                </a:gs>
                <a:gs pos="100000">
                  <a:srgbClr val="9C00BD"/>
                </a:gs>
              </a:gsLst>
              <a:lin ang="3174155" scaled="0"/>
            </a:gra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21" name="Freeform 100"/>
            <p:cNvSpPr/>
            <p:nvPr/>
          </p:nvSpPr>
          <p:spPr>
            <a:xfrm>
              <a:off x="2641782" y="6420785"/>
              <a:ext cx="3763661" cy="137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55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2" name="Freeform 101"/>
            <p:cNvSpPr/>
            <p:nvPr/>
          </p:nvSpPr>
          <p:spPr>
            <a:xfrm>
              <a:off x="2641781" y="6365506"/>
              <a:ext cx="3763662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04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044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fontAlgn="auto" lvl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dirty="0" kern="0" lang="ru-RU" smtClean="0" sz="2000">
                  <a:solidFill>
                    <a:sysClr lastClr="000000" val="windowText"/>
                  </a:solidFill>
                  <a:latin charset="0" pitchFamily="18" typeface="Times New Roman"/>
                  <a:cs charset="0" pitchFamily="18" typeface="Times New Roman"/>
                  <a:sym typeface="Calibri"/>
                </a:rPr>
                <a:t>2028 </a:t>
              </a:r>
              <a:endParaRPr b="1" dirty="0" kern="0" lang="ru-RU" sz="2000">
                <a:solidFill>
                  <a:sysClr lastClr="000000" val="windowText"/>
                </a:solidFill>
                <a:latin charset="0" pitchFamily="18" typeface="Times New Roman"/>
                <a:cs charset="0" pitchFamily="18" typeface="Times New Roman"/>
                <a:sym typeface="Calibri"/>
              </a:endParaRPr>
            </a:p>
            <a:p>
              <a:pPr algn="ctr" fontAlgn="auto" lvl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dirty="0" kern="0" lang="ru-RU" sz="2000">
                  <a:solidFill>
                    <a:sysClr lastClr="000000" val="windowText"/>
                  </a:solidFill>
                  <a:latin charset="0" pitchFamily="18" typeface="Times New Roman"/>
                  <a:cs charset="0" pitchFamily="18" typeface="Times New Roman"/>
                  <a:sym typeface="Calibri"/>
                </a:rPr>
                <a:t>год</a:t>
              </a:r>
            </a:p>
          </p:txBody>
        </p:sp>
        <p:sp>
          <p:nvSpPr>
            <p:cNvPr id="123" name="Freeform 100"/>
            <p:cNvSpPr/>
            <p:nvPr/>
          </p:nvSpPr>
          <p:spPr>
            <a:xfrm>
              <a:off x="760020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55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4" name="Freeform 101"/>
            <p:cNvSpPr/>
            <p:nvPr/>
          </p:nvSpPr>
          <p:spPr>
            <a:xfrm>
              <a:off x="760020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04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044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5" name="Freeform 100"/>
            <p:cNvSpPr/>
            <p:nvPr/>
          </p:nvSpPr>
          <p:spPr>
            <a:xfrm>
              <a:off x="4524164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55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6" name="Freeform 101"/>
            <p:cNvSpPr/>
            <p:nvPr/>
          </p:nvSpPr>
          <p:spPr>
            <a:xfrm>
              <a:off x="4524164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04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044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130" name="Рисунок 129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31" name="Прямоугольник 130"/>
          <p:cNvSpPr/>
          <p:nvPr/>
        </p:nvSpPr>
        <p:spPr>
          <a:xfrm>
            <a:off x="486690" y="-111699"/>
            <a:ext cx="8556094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z="28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Программные и непрограммные расходы</a:t>
            </a:r>
          </a:p>
          <a:p>
            <a:pPr algn="ctr"/>
            <a:r>
              <a:rPr b="1" dirty="0" lang="ru-RU" sz="28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бюджета </a:t>
            </a:r>
            <a:r>
              <a:rPr b="1" dirty="0" lang="ru-RU" smtClean="0" sz="28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муниципального </a:t>
            </a:r>
            <a:r>
              <a:rPr b="1" dirty="0" lang="ru-RU" sz="28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округа, млн.рублей</a:t>
            </a:r>
          </a:p>
        </p:txBody>
      </p:sp>
      <p:grpSp>
        <p:nvGrpSpPr>
          <p:cNvPr id="152" name="Группа 151"/>
          <p:cNvGrpSpPr/>
          <p:nvPr/>
        </p:nvGrpSpPr>
        <p:grpSpPr>
          <a:xfrm>
            <a:off x="486690" y="837853"/>
            <a:ext cx="8161233" cy="755212"/>
            <a:chOff x="486690" y="999778"/>
            <a:chExt cx="8161233" cy="755212"/>
          </a:xfrm>
          <a:gradFill flip="none" rotWithShape="1">
            <a:gsLst>
              <a:gs pos="100000">
                <a:srgbClr val="BDFFBD"/>
              </a:gs>
              <a:gs pos="87000">
                <a:srgbClr val="00FF00"/>
              </a:gs>
              <a:gs pos="14000">
                <a:srgbClr val="00FF00"/>
              </a:gs>
              <a:gs pos="0">
                <a:srgbClr val="BDFFBD"/>
              </a:gs>
            </a:gsLst>
            <a:lin ang="16200000" scaled="1"/>
            <a:tileRect/>
          </a:gradFill>
        </p:grpSpPr>
        <p:sp>
          <p:nvSpPr>
            <p:cNvPr id="129" name="Rectangle 33"/>
            <p:cNvSpPr>
              <a:spLocks noChangeArrowheads="1"/>
            </p:cNvSpPr>
            <p:nvPr/>
          </p:nvSpPr>
          <p:spPr bwMode="gray">
            <a:xfrm>
              <a:off x="486690" y="999778"/>
              <a:ext cx="8161233" cy="755212"/>
            </a:xfrm>
            <a:prstGeom prst="rect">
              <a:avLst/>
            </a:prstGeom>
            <a:gradFill>
              <a:gsLst>
                <a:gs pos="0">
                  <a:srgbClr val="5DBDFF"/>
                </a:gs>
                <a:gs pos="50000">
                  <a:srgbClr val="B3E0F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algn="ctr" cap="flat" cmpd="sng" w="25400">
              <a:noFill/>
              <a:prstDash val="solid"/>
            </a:ln>
            <a:effectLst>
              <a:outerShdw algn="ctr" blurRad="190500" dir="2700000" dist="22860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h="63500" w="127000"/>
            </a:sp3d>
          </p:spPr>
          <p:txBody>
            <a:bodyPr anchor="ctr">
              <a:sp3d/>
            </a:bodyPr>
            <a:lstStyle/>
            <a:p>
              <a:pPr algn="ctr" defTabSz="914400" eaLnBrk="0" fontAlgn="ctr" hangingPunct="0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tabLst/>
                <a:defRPr/>
              </a:pPr>
              <a:endParaRPr altLang="zh-CN" b="0" baseline="0" cap="none" dirty="0" i="0" kern="0" kumimoji="0" lang="en-US" noProof="0" normalizeH="0" spc="0" strike="noStrike" sz="1600" u="none">
                <a:ln>
                  <a:noFill/>
                </a:ln>
                <a:solidFill>
                  <a:sysClr lastClr="FFFFFF" val="window"/>
                </a:solidFill>
                <a:effectLst>
                  <a:reflection algn="bl" blurRad="6350" dir="5400000" dist="29997" endA="300" endPos="50000" rotWithShape="0" stA="50000" sy="-100000"/>
                </a:effectLst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21668" y="1025643"/>
              <a:ext cx="7704856" cy="64633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b="1" dirty="0" lang="ru-RU" smtClean="0">
                  <a:latin charset="0" pitchFamily="18" typeface="Times New Roman"/>
                  <a:cs charset="0" pitchFamily="18" typeface="Times New Roman"/>
                </a:rPr>
                <a:t>«Муниципальная программа» – это система мероприятий взаимоувязанных по задачам, срокам осуществления и ресурсам</a:t>
              </a:r>
              <a:endParaRPr b="1" dirty="0" lang="ru-RU">
                <a:latin charset="0" pitchFamily="18" typeface="Times New Roman"/>
                <a:cs charset="0" pitchFamily="18" typeface="Times New Roman"/>
              </a:endParaRPr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1384124" y="2015232"/>
            <a:ext cx="2528435" cy="2109093"/>
            <a:chOff x="1352481" y="2260600"/>
            <a:chExt cx="2553075" cy="2109093"/>
          </a:xfrm>
        </p:grpSpPr>
        <p:pic>
          <p:nvPicPr>
            <p:cNvPr id="140" name="Picture 6"/>
            <p:cNvPicPr>
              <a:picLocks noChangeArrowheads="1"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" l="134" r="38"/>
            <a:stretch/>
          </p:blipFill>
          <p:spPr bwMode="auto">
            <a:xfrm>
              <a:off x="1352481" y="2260600"/>
              <a:ext cx="2553075" cy="2109093"/>
            </a:xfrm>
            <a:prstGeom prst="rect">
              <a:avLst/>
            </a:pr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1" name="Прямоугольник 140"/>
            <p:cNvSpPr/>
            <p:nvPr/>
          </p:nvSpPr>
          <p:spPr>
            <a:xfrm>
              <a:off x="1352482" y="2723188"/>
              <a:ext cx="244729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dirty="0" lang="ru-RU" smtClean="0" sz="1200">
                  <a:latin charset="0" pitchFamily="18" typeface="Times New Roman"/>
                  <a:cs charset="0" pitchFamily="18" typeface="Times New Roman"/>
                </a:rPr>
                <a:t>определены исходя из необходимости достижения запланированных индикаторов и конечных результатов по муниципальным программам муниципального округа город Первомайск Нижегородской области </a:t>
              </a:r>
              <a:endParaRPr dirty="0" lang="ru-RU" sz="1200">
                <a:latin charset="0" pitchFamily="18" typeface="Times New Roman"/>
                <a:cs charset="0" pitchFamily="18" typeface="Times New Roman"/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1476227" y="1959496"/>
            <a:ext cx="2324124" cy="522197"/>
            <a:chOff x="1475656" y="2204864"/>
            <a:chExt cx="2324124" cy="522197"/>
          </a:xfrm>
        </p:grpSpPr>
        <p:grpSp>
          <p:nvGrpSpPr>
            <p:cNvPr id="136" name="Группа 135"/>
            <p:cNvGrpSpPr/>
            <p:nvPr/>
          </p:nvGrpSpPr>
          <p:grpSpPr>
            <a:xfrm>
              <a:off x="1475656" y="2204864"/>
              <a:ext cx="2324124" cy="522197"/>
              <a:chOff x="1691680" y="2204864"/>
              <a:chExt cx="2324124" cy="522197"/>
            </a:xfrm>
          </p:grpSpPr>
          <p:pic>
            <p:nvPicPr>
              <p:cNvPr id="138" name="Picture 2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0838" y="2428611"/>
                <a:ext cx="1968500" cy="298450"/>
              </a:xfrm>
              <a:prstGeom prst="rect">
                <a:avLst/>
              </a:prstGeom>
              <a:solidFill>
                <a:srgbClr val="FFFFFF">
                  <a:alpha val="20374"/>
                </a:srgbClr>
              </a:solidFill>
              <a:ln cap="flat" w="12700">
                <a:noFill/>
                <a:miter lim="4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9" name="Rectangle 27"/>
              <p:cNvSpPr>
                <a:spLocks noChangeArrowheads="1"/>
              </p:cNvSpPr>
              <p:nvPr/>
            </p:nvSpPr>
            <p:spPr bwMode="gray">
              <a:xfrm>
                <a:off x="1691680" y="2204864"/>
                <a:ext cx="2324124" cy="374899"/>
              </a:xfrm>
              <a:prstGeom prst="rect">
                <a:avLst/>
              </a:prstGeom>
              <a:gradFill>
                <a:gsLst>
                  <a:gs pos="100000">
                    <a:srgbClr val="FFC000"/>
                  </a:gs>
                  <a:gs pos="0">
                    <a:srgbClr val="FFFF79"/>
                  </a:gs>
                </a:gsLst>
                <a:lin ang="5400000" scaled="0"/>
              </a:gradFill>
              <a:ln algn="ctr" cap="flat" cmpd="sng" w="25400">
                <a:noFill/>
                <a:prstDash val="solid"/>
              </a:ln>
              <a:effectLst>
                <a:outerShdw algn="ctr" blurRad="225425" dir="5220000" dist="38100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dir="t" rig="flat"/>
              </a:scene3d>
              <a:sp3d>
                <a:bevelT prst="convex"/>
                <a:bevelB h="0" w="0"/>
                <a:contourClr>
                  <a:sysClr lastClr="FFFFFF" val="window"/>
                </a:contourClr>
              </a:sp3d>
            </p:spPr>
            <p:txBody>
              <a:bodyPr anchor="ctr">
                <a:sp3d/>
              </a:bodyPr>
              <a:lstStyle/>
              <a:p>
                <a:pPr algn="ctr" defTabSz="914400" eaLnBrk="0" fontAlgn="ctr" hangingPunct="0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tabLst/>
                  <a:defRPr/>
                </a:pPr>
                <a:endParaRPr altLang="zh-CN" b="1" baseline="0" cap="none" dirty="0" i="0" kern="0" kumimoji="0" lang="en-US" noProof="0" normalizeH="0" spc="0" strike="noStrike" sz="16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</p:grpSp>
        <p:sp>
          <p:nvSpPr>
            <p:cNvPr id="137" name="Прямоугольник 136"/>
            <p:cNvSpPr/>
            <p:nvPr/>
          </p:nvSpPr>
          <p:spPr>
            <a:xfrm>
              <a:off x="1482911" y="2223036"/>
              <a:ext cx="21515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b="1" dirty="0" lang="ru-RU" smtClean="0" sz="1400">
                  <a:solidFill>
                    <a:schemeClr val="bg1"/>
                  </a:solidFill>
                  <a:latin charset="0" pitchFamily="18" typeface="Times New Roman"/>
                  <a:cs charset="0" pitchFamily="18" typeface="Times New Roman"/>
                </a:rPr>
                <a:t>  </a:t>
              </a:r>
              <a:r>
                <a:rPr b="1" dirty="0" lang="ru-RU" smtClean="0" sz="1400">
                  <a:latin charset="0" pitchFamily="18" typeface="Times New Roman"/>
                  <a:cs charset="0" pitchFamily="18" typeface="Times New Roman"/>
                </a:rPr>
                <a:t>Программные </a:t>
              </a:r>
              <a:r>
                <a:rPr b="1" dirty="0" lang="ru-RU" sz="1400">
                  <a:latin charset="0" pitchFamily="18" typeface="Times New Roman"/>
                  <a:cs charset="0" pitchFamily="18" typeface="Times New Roman"/>
                </a:rPr>
                <a:t>расходы</a:t>
              </a:r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4489315" y="1973882"/>
            <a:ext cx="3816424" cy="2395613"/>
            <a:chOff x="5004049" y="2204864"/>
            <a:chExt cx="3816424" cy="2395613"/>
          </a:xfrm>
        </p:grpSpPr>
        <p:grpSp>
          <p:nvGrpSpPr>
            <p:cNvPr id="143" name="Группа 142"/>
            <p:cNvGrpSpPr/>
            <p:nvPr/>
          </p:nvGrpSpPr>
          <p:grpSpPr>
            <a:xfrm>
              <a:off x="5004049" y="2265264"/>
              <a:ext cx="3816424" cy="2335213"/>
              <a:chOff x="5004049" y="2265264"/>
              <a:chExt cx="3816424" cy="2335213"/>
            </a:xfrm>
          </p:grpSpPr>
          <p:pic>
            <p:nvPicPr>
              <p:cNvPr id="148" name="Picture 5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4049" y="2265264"/>
                <a:ext cx="3816424" cy="23352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49" name="Прямоугольник 148"/>
              <p:cNvSpPr/>
              <p:nvPr/>
            </p:nvSpPr>
            <p:spPr>
              <a:xfrm>
                <a:off x="5719588" y="3105040"/>
                <a:ext cx="24698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dirty="0" lang="ru-RU" smtClean="0" sz="1200">
                    <a:latin charset="0" pitchFamily="18" typeface="Times New Roman"/>
                    <a:cs charset="0" pitchFamily="18" typeface="Times New Roman"/>
                  </a:rPr>
                  <a:t>расходы не вошедшие в мероприятия муниципальных программ</a:t>
                </a:r>
                <a:endParaRPr dirty="0" lang="ru-RU" sz="1200">
                  <a:latin charset="0" pitchFamily="18" typeface="Times New Roman"/>
                  <a:cs charset="0" pitchFamily="18" typeface="Times New Roman"/>
                </a:endParaRPr>
              </a:p>
            </p:txBody>
          </p:sp>
        </p:grpSp>
        <p:grpSp>
          <p:nvGrpSpPr>
            <p:cNvPr id="144" name="Группа 143"/>
            <p:cNvGrpSpPr/>
            <p:nvPr/>
          </p:nvGrpSpPr>
          <p:grpSpPr>
            <a:xfrm>
              <a:off x="5719588" y="2204864"/>
              <a:ext cx="2380804" cy="523330"/>
              <a:chOff x="5520357" y="2204864"/>
              <a:chExt cx="2236788" cy="523330"/>
            </a:xfrm>
          </p:grpSpPr>
          <p:sp>
            <p:nvSpPr>
              <p:cNvPr id="146" name="Freeform 29"/>
              <p:cNvSpPr>
                <a:spLocks/>
              </p:cNvSpPr>
              <p:nvPr/>
            </p:nvSpPr>
            <p:spPr bwMode="gray">
              <a:xfrm>
                <a:off x="5689365" y="2431332"/>
                <a:ext cx="1864823" cy="296862"/>
              </a:xfrm>
              <a:custGeom>
                <a:avLst/>
                <a:gdLst>
                  <a:gd fmla="*/ 2147483647 w 1120" name="T0"/>
                  <a:gd fmla="*/ 8325095 h 252" name="T1"/>
                  <a:gd fmla="*/ 2147483647 w 1120" name="T2"/>
                  <a:gd fmla="*/ 8325095 h 252" name="T3"/>
                  <a:gd fmla="*/ 2147483647 w 1120" name="T4"/>
                  <a:gd fmla="*/ 8325095 h 252" name="T5"/>
                  <a:gd fmla="*/ 2147483647 w 1120" name="T6"/>
                  <a:gd fmla="*/ 8325095 h 252" name="T7"/>
                  <a:gd fmla="*/ 2147483647 w 1120" name="T8"/>
                  <a:gd fmla="*/ 8325095 h 252" name="T9"/>
                  <a:gd fmla="*/ 2147483647 w 1120" name="T10"/>
                  <a:gd fmla="*/ 8325095 h 252" name="T11"/>
                  <a:gd fmla="*/ 2147483647 w 1120" name="T12"/>
                  <a:gd fmla="*/ 8325095 h 252" name="T13"/>
                  <a:gd fmla="*/ 2147483647 w 1120" name="T14"/>
                  <a:gd fmla="*/ 8325095 h 252" name="T15"/>
                  <a:gd fmla="*/ 2147483647 w 1120" name="T16"/>
                  <a:gd fmla="*/ 6937383 h 252" name="T17"/>
                  <a:gd fmla="*/ 2147483647 w 1120" name="T18"/>
                  <a:gd fmla="*/ 6937383 h 252" name="T19"/>
                  <a:gd fmla="*/ 2147483647 w 1120" name="T20"/>
                  <a:gd fmla="*/ 6937383 h 252" name="T21"/>
                  <a:gd fmla="*/ 2147483647 w 1120" name="T22"/>
                  <a:gd fmla="*/ 6937383 h 252" name="T23"/>
                  <a:gd fmla="*/ 2147483647 w 1120" name="T24"/>
                  <a:gd fmla="*/ 6937383 h 252" name="T25"/>
                  <a:gd fmla="*/ 2147483647 w 1120" name="T26"/>
                  <a:gd fmla="*/ 6937383 h 252" name="T27"/>
                  <a:gd fmla="*/ 2147483647 w 1120" name="T28"/>
                  <a:gd fmla="*/ 6937383 h 252" name="T29"/>
                  <a:gd fmla="*/ 2147483647 w 1120" name="T30"/>
                  <a:gd fmla="*/ 8325095 h 252" name="T31"/>
                  <a:gd fmla="*/ 2147483647 w 1120" name="T32"/>
                  <a:gd fmla="*/ 8325095 h 252" name="T33"/>
                  <a:gd fmla="*/ 2004690744 w 1120" name="T34"/>
                  <a:gd fmla="*/ 8325095 h 252" name="T35"/>
                  <a:gd fmla="*/ 1290947293 w 1120" name="T36"/>
                  <a:gd fmla="*/ 8325095 h 252" name="T37"/>
                  <a:gd fmla="*/ 735466733 w 1120" name="T38"/>
                  <a:gd fmla="*/ 8325095 h 252" name="T39"/>
                  <a:gd fmla="*/ 310323771 w 1120" name="T40"/>
                  <a:gd fmla="*/ 8325095 h 252" name="T41"/>
                  <a:gd fmla="*/ 89993114 w 1120" name="T42"/>
                  <a:gd fmla="*/ 8325095 h 252" name="T43"/>
                  <a:gd fmla="*/ 0 w 1120" name="T44"/>
                  <a:gd fmla="*/ 8325095 h 252" name="T45"/>
                  <a:gd fmla="*/ 0 w 1120" name="T46"/>
                  <a:gd fmla="*/ 2775425 h 252" name="T47"/>
                  <a:gd fmla="*/ 2147483647 w 1120" name="T48"/>
                  <a:gd fmla="*/ 0 h 252" name="T49"/>
                  <a:gd fmla="*/ 2147483647 w 1120" name="T50"/>
                  <a:gd fmla="*/ 2775425 h 252" name="T51"/>
                  <a:gd fmla="*/ 2147483647 w 1120" name="T52"/>
                  <a:gd fmla="*/ 8325095 h 252" name="T53"/>
                  <a:gd fmla="*/ 2147483647 w 1120" name="T54"/>
                  <a:gd fmla="*/ 8325095 h 252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w 1120" name="T84"/>
                  <a:gd fmla="*/ 0 h 252" name="T85"/>
                  <a:gd fmla="*/ 1120 w 1120" name="T86"/>
                  <a:gd fmla="*/ 252 h 252" name="T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b="T87" l="T84" r="T86" t="T85"/>
                <a:pathLst>
                  <a:path h="252" w="1120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Rectangle 30"/>
              <p:cNvSpPr>
                <a:spLocks noChangeArrowheads="1"/>
              </p:cNvSpPr>
              <p:nvPr/>
            </p:nvSpPr>
            <p:spPr bwMode="gray">
              <a:xfrm>
                <a:off x="5520357" y="2204864"/>
                <a:ext cx="2236788" cy="372972"/>
              </a:xfrm>
              <a:prstGeom prst="rect">
                <a:avLst/>
              </a:prstGeom>
              <a:gradFill>
                <a:gsLst>
                  <a:gs pos="100000">
                    <a:srgbClr val="FF6600"/>
                  </a:gs>
                  <a:gs pos="0">
                    <a:srgbClr val="FFC000"/>
                  </a:gs>
                </a:gsLst>
                <a:lin ang="5400000" scaled="0"/>
              </a:gradFill>
              <a:ln algn="ctr" cap="flat" cmpd="sng" w="25400">
                <a:noFill/>
                <a:prstDash val="solid"/>
              </a:ln>
              <a:effectLst>
                <a:outerShdw algn="ctr" blurRad="225425" dir="5220000" dist="38100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dir="t" rig="flat"/>
              </a:scene3d>
              <a:sp3d contourW="19050">
                <a:bevelT prst="convex"/>
                <a:bevelB h="0" w="0"/>
                <a:contourClr>
                  <a:srgbClr val="AFEAFF"/>
                </a:contourClr>
              </a:sp3d>
            </p:spPr>
            <p:txBody>
              <a:bodyPr anchor="ctr">
                <a:sp3d/>
              </a:bodyPr>
              <a:lstStyle/>
              <a:p>
                <a:pPr algn="ctr" defTabSz="914400" eaLnBrk="0" fontAlgn="ctr" hangingPunct="0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tabLst/>
                  <a:defRPr/>
                </a:pPr>
                <a:endParaRPr altLang="zh-CN" b="1" baseline="0" cap="none" dirty="0" i="0" kern="0" kumimoji="0" lang="en-US" noProof="0" normalizeH="0" spc="0" strike="noStrike" sz="16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</p:grpSp>
        <p:sp>
          <p:nvSpPr>
            <p:cNvPr id="145" name="Прямоугольник 144"/>
            <p:cNvSpPr/>
            <p:nvPr/>
          </p:nvSpPr>
          <p:spPr>
            <a:xfrm>
              <a:off x="5786926" y="2237461"/>
              <a:ext cx="22461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b="1" dirty="0" lang="ru-RU" sz="1400">
                  <a:latin charset="0" pitchFamily="18" typeface="Times New Roman"/>
                  <a:cs charset="0" pitchFamily="18" typeface="Times New Roman"/>
                </a:rPr>
                <a:t>Непрограммные расходы</a:t>
              </a:r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401086" y="4963972"/>
            <a:ext cx="915635" cy="38472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1900">
                <a:latin charset="0" pitchFamily="18" typeface="Times New Roman"/>
                <a:cs charset="0" pitchFamily="18" typeface="Times New Roman"/>
              </a:rPr>
              <a:t>1 099,5</a:t>
            </a:r>
            <a:endParaRPr b="1" dirty="0" lang="ru-RU" sz="19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998782" y="4965802"/>
            <a:ext cx="505267" cy="40011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3,3</a:t>
            </a:r>
            <a:endParaRPr b="1" dirty="0" lang="ru-RU" sz="20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436806" y="4983261"/>
            <a:ext cx="915635" cy="38472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1900">
                <a:latin charset="0" pitchFamily="18" typeface="Times New Roman"/>
                <a:cs charset="0" pitchFamily="18" typeface="Times New Roman"/>
              </a:rPr>
              <a:t>1 053,6</a:t>
            </a:r>
            <a:endParaRPr b="1" dirty="0" lang="ru-RU" sz="19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074845" y="4945129"/>
            <a:ext cx="505267" cy="40011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5,9</a:t>
            </a:r>
            <a:endParaRPr b="1" dirty="0" lang="ru-RU" sz="20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423002" y="4971873"/>
            <a:ext cx="915635" cy="38472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1900">
                <a:latin charset="0" pitchFamily="18" typeface="Times New Roman"/>
                <a:cs charset="0" pitchFamily="18" typeface="Times New Roman"/>
              </a:rPr>
              <a:t>1 072,7</a:t>
            </a:r>
            <a:endParaRPr b="1" dirty="0" lang="ru-RU" sz="19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020483" y="4954267"/>
            <a:ext cx="505267" cy="40011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3,3</a:t>
            </a:r>
            <a:endParaRPr b="1" dirty="0" lang="ru-RU" sz="20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65" name="Стрелка вверх 164"/>
          <p:cNvSpPr/>
          <p:nvPr/>
        </p:nvSpPr>
        <p:spPr>
          <a:xfrm rot="10800000">
            <a:off x="2128115" y="1593065"/>
            <a:ext cx="897173" cy="362875"/>
          </a:xfrm>
          <a:prstGeom prst="up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8750">
                <a:schemeClr val="accent1">
                  <a:lumMod val="20000"/>
                  <a:lumOff val="80000"/>
                </a:schemeClr>
              </a:gs>
              <a:gs pos="50000">
                <a:srgbClr val="4BB6FF"/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 h="50800" prst="softRound"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77" name="Овал 176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44</a:t>
            </a:r>
            <a:endParaRPr b="1" dirty="0" lang="ru-RU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27" name="Стрелка вверх 126"/>
          <p:cNvSpPr/>
          <p:nvPr/>
        </p:nvSpPr>
        <p:spPr>
          <a:xfrm rot="10800000">
            <a:off x="5985670" y="1614793"/>
            <a:ext cx="897173" cy="362875"/>
          </a:xfrm>
          <a:prstGeom prst="up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8750">
                <a:schemeClr val="accent1">
                  <a:lumMod val="20000"/>
                  <a:lumOff val="80000"/>
                </a:schemeClr>
              </a:gs>
              <a:gs pos="50000">
                <a:srgbClr val="4BB6FF"/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 h="50800" prst="softRound"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28" name="Стрелка вверх 127"/>
          <p:cNvSpPr/>
          <p:nvPr/>
        </p:nvSpPr>
        <p:spPr>
          <a:xfrm rot="10800000">
            <a:off x="1205223" y="5436678"/>
            <a:ext cx="710082" cy="521925"/>
          </a:xfrm>
          <a:prstGeom prst="upArrow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69000"/>
                </a:schemeClr>
              </a:gs>
              <a:gs pos="98750">
                <a:schemeClr val="accent1">
                  <a:lumMod val="20000"/>
                  <a:lumOff val="80000"/>
                </a:schemeClr>
              </a:gs>
              <a:gs pos="89609">
                <a:srgbClr val="0099FF"/>
              </a:gs>
              <a:gs pos="9000">
                <a:srgbClr val="4BB6FF"/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 h="50800" prst="softRound"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1" name="Плюс 20"/>
          <p:cNvSpPr/>
          <p:nvPr/>
        </p:nvSpPr>
        <p:spPr>
          <a:xfrm>
            <a:off x="1334003" y="4964179"/>
            <a:ext cx="462409" cy="343315"/>
          </a:xfrm>
          <a:prstGeom prst="mathPlus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59000"/>
                </a:schemeClr>
              </a:gs>
              <a:gs pos="98750">
                <a:schemeClr val="accent1">
                  <a:lumMod val="20000"/>
                  <a:lumOff val="80000"/>
                </a:schemeClr>
              </a:gs>
              <a:gs pos="89609">
                <a:srgbClr val="0099FF"/>
              </a:gs>
              <a:gs pos="9000">
                <a:srgbClr val="5DBDFF"/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50" name="Стрелка вверх 149"/>
          <p:cNvSpPr/>
          <p:nvPr/>
        </p:nvSpPr>
        <p:spPr>
          <a:xfrm rot="10800000">
            <a:off x="4235733" y="5474423"/>
            <a:ext cx="710082" cy="521925"/>
          </a:xfrm>
          <a:prstGeom prst="upArrow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69000"/>
                </a:schemeClr>
              </a:gs>
              <a:gs pos="98750">
                <a:schemeClr val="accent1">
                  <a:lumMod val="20000"/>
                  <a:lumOff val="80000"/>
                </a:schemeClr>
              </a:gs>
              <a:gs pos="89609">
                <a:srgbClr val="0099FF"/>
              </a:gs>
              <a:gs pos="9000">
                <a:srgbClr val="4BB6FF"/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 h="50800" prst="softRound"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51" name="Плюс 150"/>
          <p:cNvSpPr/>
          <p:nvPr/>
        </p:nvSpPr>
        <p:spPr>
          <a:xfrm>
            <a:off x="4364513" y="5001924"/>
            <a:ext cx="462409" cy="343315"/>
          </a:xfrm>
          <a:prstGeom prst="mathPlus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59000"/>
                </a:schemeClr>
              </a:gs>
              <a:gs pos="98750">
                <a:schemeClr val="accent1">
                  <a:lumMod val="20000"/>
                  <a:lumOff val="80000"/>
                </a:schemeClr>
              </a:gs>
              <a:gs pos="89609">
                <a:srgbClr val="0099FF"/>
              </a:gs>
              <a:gs pos="9000">
                <a:srgbClr val="5DBDFF"/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53" name="Стрелка вверх 152"/>
          <p:cNvSpPr/>
          <p:nvPr/>
        </p:nvSpPr>
        <p:spPr>
          <a:xfrm rot="10800000">
            <a:off x="7215566" y="5495096"/>
            <a:ext cx="710082" cy="521925"/>
          </a:xfrm>
          <a:prstGeom prst="upArrow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69000"/>
                </a:schemeClr>
              </a:gs>
              <a:gs pos="98750">
                <a:schemeClr val="accent1">
                  <a:lumMod val="20000"/>
                  <a:lumOff val="80000"/>
                </a:schemeClr>
              </a:gs>
              <a:gs pos="89609">
                <a:srgbClr val="0099FF"/>
              </a:gs>
              <a:gs pos="9000">
                <a:srgbClr val="4BB6FF"/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 h="50800" prst="softRound"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54" name="Плюс 153"/>
          <p:cNvSpPr/>
          <p:nvPr/>
        </p:nvSpPr>
        <p:spPr>
          <a:xfrm>
            <a:off x="7344346" y="5022597"/>
            <a:ext cx="462409" cy="343315"/>
          </a:xfrm>
          <a:prstGeom prst="mathPlus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59000"/>
                </a:schemeClr>
              </a:gs>
              <a:gs pos="98750">
                <a:schemeClr val="accent1">
                  <a:lumMod val="20000"/>
                  <a:lumOff val="80000"/>
                </a:schemeClr>
              </a:gs>
              <a:gs pos="89609">
                <a:srgbClr val="0099FF"/>
              </a:gs>
              <a:gs pos="9000">
                <a:srgbClr val="5DBDFF"/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12718"/>
      </p:ext>
    </p:extLst>
  </p:cSld>
  <p:clrMapOvr>
    <a:masterClrMapping/>
  </p:clrMapOvr>
  <p:transition spd="med">
    <p:cover/>
  </p:transition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 </a:t>
            </a: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r" eaLnBrk="1" hangingPunct="1">
              <a:buFontTx/>
              <a:buNone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0" name="Shape"/>
          <p:cNvSpPr>
            <a:spLocks noChangeArrowheads="1"/>
          </p:cNvSpPr>
          <p:nvPr/>
        </p:nvSpPr>
        <p:spPr bwMode="auto">
          <a:xfrm>
            <a:off x="899592" y="5949280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2083" y="1196752"/>
            <a:ext cx="7994050" cy="8854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225" algn="ctr">
              <a:lnSpc>
                <a:spcPts val="2163"/>
              </a:lnSpc>
              <a:spcBef>
                <a:spcPts val="2100"/>
              </a:spcBef>
              <a:spcAft>
                <a:spcPts val="213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225" algn="ctr">
              <a:lnSpc>
                <a:spcPts val="2163"/>
              </a:lnSpc>
              <a:spcBef>
                <a:spcPts val="2100"/>
              </a:spcBef>
              <a:spcAft>
                <a:spcPts val="213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b="1" dirty="0" smtClean="0">
                <a:solidFill>
                  <a:srgbClr val="002060"/>
                </a:solidFill>
                <a:latin typeface="Calibri"/>
                <a:cs typeface="Calibri"/>
              </a:rPr>
              <a:t>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упрощенная версия бюджетного документа, облегчающая гражданам понимание о бюджете. </a:t>
            </a:r>
          </a:p>
          <a:p>
            <a:pPr marL="22225" algn="ctr">
              <a:lnSpc>
                <a:spcPts val="2163"/>
              </a:lnSpc>
              <a:spcBef>
                <a:spcPts val="2100"/>
              </a:spcBef>
              <a:spcAft>
                <a:spcPts val="213"/>
              </a:spcAft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1" y="2540849"/>
            <a:ext cx="84255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«Бюджет для граждан» познакомит население муниципального округа город Первомайск Нижегородской области с основными положениями главного финансового документа муниципального округа город Первомайск Нижегородской области – бюджета муниципального округа, а именно проекта бюджета муниципального округа на 2026 год и на плановый период 2027 и 2028 годов.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4181460"/>
            <a:ext cx="8425517" cy="14773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для граждан» нацелен на получение обратной связи от граждан, которым интересны современные проблемы муниципального округа в сфере финансов, повышение финансовой грамотности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905" y="5397023"/>
            <a:ext cx="8258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и будет интересна и полезна каждому жителю муниципального округа.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82093" cy="765965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318792" y="56314"/>
            <a:ext cx="7200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Что такое «Бюджет для граждан»?</a:t>
            </a:r>
          </a:p>
        </p:txBody>
      </p:sp>
      <p:sp>
        <p:nvSpPr>
          <p:cNvPr id="2" name="Блок-схема: ссылка на другую страницу 1"/>
          <p:cNvSpPr/>
          <p:nvPr/>
        </p:nvSpPr>
        <p:spPr>
          <a:xfrm rot="16200000">
            <a:off x="242598" y="3081745"/>
            <a:ext cx="233867" cy="360040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ссылка на другую страницу 12"/>
          <p:cNvSpPr/>
          <p:nvPr/>
        </p:nvSpPr>
        <p:spPr>
          <a:xfrm rot="16200000">
            <a:off x="240021" y="4395733"/>
            <a:ext cx="233867" cy="360040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ссылка на другую страницу 16"/>
          <p:cNvSpPr/>
          <p:nvPr/>
        </p:nvSpPr>
        <p:spPr>
          <a:xfrm rot="16200000">
            <a:off x="242598" y="5478768"/>
            <a:ext cx="233867" cy="360040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6195" l="0" r="100000">
                        <a14:foregroundMark x1="11806" y1="72054" x2="11806" y2="72054"/>
                        <a14:foregroundMark x1="35556" y1="75926" x2="35556" y2="75926"/>
                        <a14:foregroundMark x1="32222" y1="75084" x2="32222" y2="75084"/>
                        <a14:foregroundMark x1="18611" y1="71549" x2="18611" y2="71549"/>
                        <a14:foregroundMark x1="15417" y1="68182" x2="15417" y2="68182"/>
                        <a14:foregroundMark x1="9028" y1="71549" x2="9028" y2="71549"/>
                        <a14:foregroundMark x1="60417" y1="74579" x2="60417" y2="74579"/>
                        <a14:foregroundMark x1="58056" y1="71044" x2="58056" y2="71044"/>
                        <a14:foregroundMark x1="83333" y1="73064" x2="83333" y2="73064"/>
                        <a14:foregroundMark x1="84444" y1="79798" x2="84444" y2="79798"/>
                        <a14:foregroundMark x1="75278" y1="79798" x2="75278" y2="79798"/>
                        <a14:foregroundMark x1="80139" y1="23906" x2="80139" y2="23906"/>
                        <a14:foregroundMark x1="50000" y1="15657" x2="50000" y2="15657"/>
                        <a14:foregroundMark x1="52778" y1="7744" x2="52778" y2="7744"/>
                        <a14:foregroundMark x1="62083" y1="11279" x2="62083" y2="11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23" y="538169"/>
            <a:ext cx="1771961" cy="1461868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87906" y="-67448"/>
            <a:ext cx="8556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году, млн.рублей</a:t>
            </a:r>
          </a:p>
        </p:txBody>
      </p:sp>
      <p:sp>
        <p:nvSpPr>
          <p:cNvPr id="43" name="五边形 75"/>
          <p:cNvSpPr/>
          <p:nvPr/>
        </p:nvSpPr>
        <p:spPr>
          <a:xfrm>
            <a:off x="1691680" y="6021288"/>
            <a:ext cx="7351104" cy="465553"/>
          </a:xfrm>
          <a:prstGeom prst="homePlate">
            <a:avLst>
              <a:gd name="adj" fmla="val 40243"/>
            </a:avLst>
          </a:prstGeom>
          <a:gradFill>
            <a:gsLst>
              <a:gs pos="32000">
                <a:srgbClr val="FAA8E3"/>
              </a:gs>
              <a:gs pos="69000">
                <a:srgbClr val="F896DC"/>
              </a:gs>
              <a:gs pos="2000">
                <a:srgbClr val="C00C8D"/>
              </a:gs>
              <a:gs pos="100000">
                <a:srgbClr val="C00C8D"/>
              </a:gs>
            </a:gsLst>
            <a:lin ang="0" scaled="1"/>
          </a:gradFill>
          <a:ln w="9525" cap="flat" cmpd="sng" algn="ctr">
            <a:solidFill>
              <a:srgbClr val="F347C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lvl="0" algn="ctr" defTabSz="6095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zh-CN" sz="14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</a:t>
            </a:r>
            <a:r>
              <a:rPr kumimoji="1" lang="ru-RU" altLang="zh-CN" sz="14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Управление муниципальными финансами </a:t>
            </a:r>
            <a:r>
              <a:rPr kumimoji="1" lang="ru-RU" altLang="zh-CN" sz="14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муниципального </a:t>
            </a:r>
            <a:r>
              <a:rPr kumimoji="1" lang="ru-RU" altLang="zh-CN" sz="14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округа город Первомайск Нижегородской области</a:t>
            </a:r>
          </a:p>
        </p:txBody>
      </p:sp>
      <p:sp>
        <p:nvSpPr>
          <p:cNvPr id="44" name="五边形 75"/>
          <p:cNvSpPr/>
          <p:nvPr/>
        </p:nvSpPr>
        <p:spPr>
          <a:xfrm>
            <a:off x="1763688" y="5198117"/>
            <a:ext cx="7128792" cy="607147"/>
          </a:xfrm>
          <a:prstGeom prst="homePlate">
            <a:avLst>
              <a:gd name="adj" fmla="val 40243"/>
            </a:avLst>
          </a:prstGeom>
          <a:gradFill>
            <a:gsLst>
              <a:gs pos="32000">
                <a:srgbClr val="86DAC2"/>
              </a:gs>
              <a:gs pos="69000">
                <a:srgbClr val="B9E9DB"/>
              </a:gs>
              <a:gs pos="2000">
                <a:srgbClr val="1C5A48"/>
              </a:gs>
              <a:gs pos="100000">
                <a:srgbClr val="206652"/>
              </a:gs>
            </a:gsLst>
            <a:lin ang="0" scaled="1"/>
          </a:gradFill>
          <a:ln w="9525" cap="flat" cmpd="sng" algn="ctr">
            <a:solidFill>
              <a:srgbClr val="3DC39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5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CN" sz="15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 </a:t>
            </a:r>
            <a:r>
              <a:rPr kumimoji="1" lang="ru-RU" altLang="zh-CN" sz="15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муниципального округа </a:t>
            </a:r>
            <a:r>
              <a:rPr kumimoji="1" lang="ru-RU" altLang="zh-CN" sz="15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город Первомайск Нижегородской области</a:t>
            </a:r>
          </a:p>
        </p:txBody>
      </p:sp>
      <p:sp>
        <p:nvSpPr>
          <p:cNvPr id="45" name="矩形 45"/>
          <p:cNvSpPr/>
          <p:nvPr/>
        </p:nvSpPr>
        <p:spPr>
          <a:xfrm>
            <a:off x="645921" y="998340"/>
            <a:ext cx="973751" cy="5743028"/>
          </a:xfrm>
          <a:prstGeom prst="rect">
            <a:avLst/>
          </a:prstGeom>
          <a:solidFill>
            <a:srgbClr val="CEC5ED"/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6095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46" name="五边形 47"/>
          <p:cNvSpPr/>
          <p:nvPr/>
        </p:nvSpPr>
        <p:spPr>
          <a:xfrm>
            <a:off x="1713305" y="895631"/>
            <a:ext cx="4946927" cy="463131"/>
          </a:xfrm>
          <a:prstGeom prst="homePlate">
            <a:avLst>
              <a:gd name="adj" fmla="val 40243"/>
            </a:avLst>
          </a:prstGeom>
          <a:gradFill>
            <a:gsLst>
              <a:gs pos="25400">
                <a:srgbClr val="8AD77B"/>
              </a:gs>
              <a:gs pos="52000">
                <a:srgbClr val="BCFFAF"/>
              </a:gs>
              <a:gs pos="2000">
                <a:srgbClr val="1A9E00"/>
              </a:gs>
              <a:gs pos="100000">
                <a:srgbClr val="157E00"/>
              </a:gs>
            </a:gsLst>
            <a:lin ang="0" scaled="1"/>
          </a:gradFill>
          <a:ln w="9525" cap="flat" cmpd="sng" algn="ctr">
            <a:solidFill>
              <a:srgbClr val="1C5A48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5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CN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Развитие образования </a:t>
            </a:r>
            <a:r>
              <a:rPr lang="ru-RU" sz="1500" b="1" dirty="0">
                <a:latin typeface="Times New Roman"/>
                <a:cs typeface="Times New Roman"/>
              </a:rPr>
              <a:t>муниципального</a:t>
            </a:r>
            <a:r>
              <a:rPr kumimoji="1" lang="ru-RU" altLang="zh-CN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1" lang="ru-RU" altLang="zh-CN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округа </a:t>
            </a:r>
            <a:endParaRPr kumimoji="1" lang="ru-RU" altLang="zh-CN" sz="15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marL="0" marR="0" lvl="0" indent="0" algn="ctr" defTabSz="6095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CN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город </a:t>
            </a:r>
            <a:r>
              <a:rPr kumimoji="1" lang="ru-RU" altLang="zh-CN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Первомайск Нижегородской области</a:t>
            </a:r>
          </a:p>
        </p:txBody>
      </p:sp>
      <p:grpSp>
        <p:nvGrpSpPr>
          <p:cNvPr id="47" name="组 7"/>
          <p:cNvGrpSpPr/>
          <p:nvPr/>
        </p:nvGrpSpPr>
        <p:grpSpPr>
          <a:xfrm>
            <a:off x="83685" y="887291"/>
            <a:ext cx="1747232" cy="597666"/>
            <a:chOff x="445310" y="1356246"/>
            <a:chExt cx="1506596" cy="448308"/>
          </a:xfrm>
        </p:grpSpPr>
        <p:sp>
          <p:nvSpPr>
            <p:cNvPr id="111" name="五边形 49"/>
            <p:cNvSpPr/>
            <p:nvPr/>
          </p:nvSpPr>
          <p:spPr>
            <a:xfrm flipH="1">
              <a:off x="445310" y="1356246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52000">
                  <a:srgbClr val="BCFFAF"/>
                </a:gs>
                <a:gs pos="2000">
                  <a:srgbClr val="157E00"/>
                </a:gs>
                <a:gs pos="100000">
                  <a:srgbClr val="0B4200"/>
                </a:gs>
              </a:gsLst>
              <a:lin ang="0" scaled="1"/>
            </a:gradFill>
            <a:ln w="9525" cap="flat" cmpd="sng" algn="ctr">
              <a:solidFill>
                <a:srgbClr val="1C5A48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12" name="平行四边形 50"/>
            <p:cNvSpPr/>
            <p:nvPr/>
          </p:nvSpPr>
          <p:spPr>
            <a:xfrm rot="16200000" flipH="1">
              <a:off x="628983" y="1475022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0B4200"/>
            </a:solidFill>
            <a:ln w="9525" cap="flat" cmpd="sng" algn="ctr">
              <a:solidFill>
                <a:srgbClr val="1C5A4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13" name="平行四边形 51"/>
            <p:cNvSpPr/>
            <p:nvPr/>
          </p:nvSpPr>
          <p:spPr>
            <a:xfrm rot="5400000">
              <a:off x="1731716" y="1475023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0B4200"/>
            </a:solidFill>
            <a:ln w="9525" cap="flat" cmpd="sng" algn="ctr">
              <a:solidFill>
                <a:srgbClr val="1C5A4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14" name="矩形 52"/>
            <p:cNvSpPr/>
            <p:nvPr/>
          </p:nvSpPr>
          <p:spPr>
            <a:xfrm>
              <a:off x="745657" y="1457161"/>
              <a:ext cx="1206249" cy="347393"/>
            </a:xfrm>
            <a:prstGeom prst="rect">
              <a:avLst/>
            </a:prstGeom>
            <a:gradFill>
              <a:gsLst>
                <a:gs pos="52000">
                  <a:srgbClr val="BCFFAF"/>
                </a:gs>
                <a:gs pos="2000">
                  <a:srgbClr val="157E00"/>
                </a:gs>
                <a:gs pos="100000">
                  <a:srgbClr val="0B4200"/>
                </a:gs>
              </a:gsLst>
              <a:lin ang="0" scaled="1"/>
            </a:gradFill>
            <a:ln w="9525" cap="flat" cmpd="sng" algn="ctr">
              <a:solidFill>
                <a:srgbClr val="1C5A48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500,6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48" name="五边形 54"/>
          <p:cNvSpPr/>
          <p:nvPr/>
        </p:nvSpPr>
        <p:spPr>
          <a:xfrm>
            <a:off x="1691679" y="1556792"/>
            <a:ext cx="5579143" cy="589013"/>
          </a:xfrm>
          <a:prstGeom prst="homePlate">
            <a:avLst>
              <a:gd name="adj" fmla="val 40243"/>
            </a:avLst>
          </a:prstGeom>
          <a:gradFill>
            <a:gsLst>
              <a:gs pos="24150">
                <a:srgbClr val="9ECCEC"/>
              </a:gs>
              <a:gs pos="0">
                <a:srgbClr val="0073C3"/>
              </a:gs>
              <a:gs pos="50000">
                <a:srgbClr val="C5E8FF"/>
              </a:gs>
              <a:gs pos="100000">
                <a:srgbClr val="2DAAFF"/>
              </a:gs>
            </a:gsLst>
            <a:lin ang="0" scaled="1"/>
          </a:gradFill>
          <a:ln w="9525" cap="flat" cmpd="sng" algn="ctr">
            <a:solidFill>
              <a:srgbClr val="B4DCFA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zh-CN" sz="14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Развитие культуры </a:t>
            </a:r>
            <a:r>
              <a:rPr lang="ru-RU" sz="1400" b="1" dirty="0">
                <a:latin typeface="Times New Roman"/>
                <a:cs typeface="Times New Roman"/>
              </a:rPr>
              <a:t>муниципального</a:t>
            </a:r>
            <a:r>
              <a:rPr kumimoji="1" lang="ru-RU" altLang="zh-CN" sz="14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1" lang="ru-RU" altLang="zh-CN" sz="14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округа город Первомайск Нижегородской </a:t>
            </a:r>
            <a:r>
              <a:rPr kumimoji="1" lang="ru-RU" altLang="zh-CN" sz="14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области</a:t>
            </a:r>
            <a:endParaRPr lang="ru-RU" altLang="zh-CN" sz="1200" b="1" kern="0" dirty="0">
              <a:solidFill>
                <a:sysClr val="windowText" lastClr="0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49" name="组 14"/>
          <p:cNvGrpSpPr/>
          <p:nvPr/>
        </p:nvGrpSpPr>
        <p:grpSpPr>
          <a:xfrm>
            <a:off x="72008" y="1548139"/>
            <a:ext cx="1723413" cy="597666"/>
            <a:chOff x="445310" y="1847612"/>
            <a:chExt cx="1506596" cy="448308"/>
          </a:xfrm>
        </p:grpSpPr>
        <p:sp>
          <p:nvSpPr>
            <p:cNvPr id="107" name="五边形 56"/>
            <p:cNvSpPr/>
            <p:nvPr/>
          </p:nvSpPr>
          <p:spPr>
            <a:xfrm flipH="1">
              <a:off x="445310" y="1847612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0">
                  <a:srgbClr val="0073C3"/>
                </a:gs>
                <a:gs pos="50000">
                  <a:srgbClr val="C5E8FF"/>
                </a:gs>
                <a:gs pos="100000">
                  <a:srgbClr val="2DAAFF"/>
                </a:gs>
              </a:gsLst>
              <a:lin ang="0" scaled="1"/>
            </a:gradFill>
            <a:ln w="9525" cap="flat" cmpd="sng" algn="ctr">
              <a:solidFill>
                <a:srgbClr val="B4DCFA">
                  <a:lumMod val="2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08" name="平行四边形 57"/>
            <p:cNvSpPr/>
            <p:nvPr/>
          </p:nvSpPr>
          <p:spPr>
            <a:xfrm rot="16200000" flipH="1">
              <a:off x="628983" y="1966388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B4DCFA">
                <a:lumMod val="25000"/>
              </a:srgbClr>
            </a:solidFill>
            <a:ln w="9525" cap="flat" cmpd="sng" algn="ctr">
              <a:solidFill>
                <a:srgbClr val="B4DCFA">
                  <a:lumMod val="2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09" name="平行四边形 58"/>
            <p:cNvSpPr/>
            <p:nvPr/>
          </p:nvSpPr>
          <p:spPr>
            <a:xfrm rot="5400000">
              <a:off x="1731716" y="1966389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B4DCFA">
                <a:lumMod val="25000"/>
              </a:srgbClr>
            </a:solidFill>
            <a:ln w="9525" cap="flat" cmpd="sng" algn="ctr">
              <a:solidFill>
                <a:srgbClr val="B4DCFA">
                  <a:lumMod val="2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10" name="矩形 59"/>
            <p:cNvSpPr/>
            <p:nvPr/>
          </p:nvSpPr>
          <p:spPr>
            <a:xfrm>
              <a:off x="745657" y="1948527"/>
              <a:ext cx="1206249" cy="347393"/>
            </a:xfrm>
            <a:prstGeom prst="rect">
              <a:avLst/>
            </a:prstGeom>
            <a:gradFill>
              <a:gsLst>
                <a:gs pos="0">
                  <a:srgbClr val="0073C3"/>
                </a:gs>
                <a:gs pos="50000">
                  <a:srgbClr val="C5E8FF"/>
                </a:gs>
                <a:gs pos="100000">
                  <a:srgbClr val="2DAAFF"/>
                </a:gs>
              </a:gsLst>
              <a:lin ang="0" scaled="1"/>
            </a:gradFill>
            <a:ln w="9525" cap="flat" cmpd="sng" algn="ctr">
              <a:solidFill>
                <a:srgbClr val="B4DCFA">
                  <a:lumMod val="2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609569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ru-RU" altLang="zh-CN" sz="2000" b="1" kern="0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154,0</a:t>
              </a:r>
              <a:endParaRPr kumimoji="1" lang="zh-CN" altLang="en-US" sz="2000" b="1" kern="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50" name="五边形 61"/>
          <p:cNvSpPr/>
          <p:nvPr/>
        </p:nvSpPr>
        <p:spPr>
          <a:xfrm>
            <a:off x="1714910" y="2276872"/>
            <a:ext cx="5953434" cy="648072"/>
          </a:xfrm>
          <a:prstGeom prst="homePlate">
            <a:avLst>
              <a:gd name="adj" fmla="val 40243"/>
            </a:avLst>
          </a:prstGeom>
          <a:gradFill flip="none" rotWithShape="1">
            <a:gsLst>
              <a:gs pos="0">
                <a:srgbClr val="FFD10A"/>
              </a:gs>
              <a:gs pos="0">
                <a:srgbClr val="DAB000"/>
              </a:gs>
              <a:gs pos="50000">
                <a:srgbClr val="FFFDAF"/>
              </a:gs>
              <a:gs pos="100000">
                <a:srgbClr val="FFCD00"/>
              </a:gs>
            </a:gsLst>
            <a:lin ang="0" scaled="1"/>
            <a:tileRect/>
          </a:gradFill>
          <a:ln w="25400" cap="flat" cmpd="sng" algn="ctr">
            <a:solidFill>
              <a:srgbClr val="FFFF00"/>
            </a:solidFill>
            <a:prstDash val="solid"/>
          </a:ln>
          <a:effectLst>
            <a:outerShdw blurRad="292100" dist="165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lang="ru-RU" sz="1400" b="1" spc="-10" dirty="0">
                <a:latin typeface="Times New Roman"/>
                <a:cs typeface="Times New Roman"/>
              </a:rPr>
              <a:t>Информационное</a:t>
            </a:r>
            <a:r>
              <a:rPr lang="ru-RU" sz="1400" b="1" spc="55" dirty="0">
                <a:latin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cs typeface="Times New Roman"/>
              </a:rPr>
              <a:t>и</a:t>
            </a:r>
            <a:r>
              <a:rPr lang="ru-RU" sz="1400" b="1" spc="-5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материально</a:t>
            </a:r>
            <a:r>
              <a:rPr lang="ru-RU" sz="1400" b="1" spc="10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техническое</a:t>
            </a:r>
            <a:r>
              <a:rPr lang="ru-RU" sz="1400" b="1" spc="40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обеспечение деятельности</a:t>
            </a:r>
            <a:r>
              <a:rPr lang="ru-RU" sz="1400" b="1" spc="15" dirty="0">
                <a:latin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cs typeface="Times New Roman"/>
              </a:rPr>
              <a:t>органов местного</a:t>
            </a:r>
            <a:r>
              <a:rPr lang="ru-RU" sz="1400" b="1" spc="-1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самоуправления</a:t>
            </a:r>
            <a:r>
              <a:rPr lang="ru-RU" sz="1400" b="1" dirty="0">
                <a:latin typeface="Times New Roman"/>
                <a:cs typeface="Times New Roman"/>
              </a:rPr>
              <a:t> муниципального </a:t>
            </a:r>
            <a:r>
              <a:rPr lang="ru-RU" sz="1400" b="1" spc="-10" dirty="0">
                <a:latin typeface="Times New Roman"/>
                <a:cs typeface="Times New Roman"/>
              </a:rPr>
              <a:t>округа </a:t>
            </a:r>
            <a:r>
              <a:rPr lang="ru-RU" sz="1400" b="1" dirty="0">
                <a:latin typeface="Times New Roman"/>
                <a:cs typeface="Times New Roman"/>
              </a:rPr>
              <a:t>город</a:t>
            </a:r>
            <a:r>
              <a:rPr lang="ru-RU"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Первомайск</a:t>
            </a:r>
            <a:r>
              <a:rPr lang="ru-RU"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Нижегородской</a:t>
            </a:r>
            <a:r>
              <a:rPr lang="ru-RU" sz="1400" b="1" spc="30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области</a:t>
            </a:r>
            <a:endParaRPr lang="ru-RU" sz="1400" dirty="0">
              <a:latin typeface="Times New Roman"/>
              <a:cs typeface="Times New Roman"/>
            </a:endParaRPr>
          </a:p>
        </p:txBody>
      </p:sp>
      <p:grpSp>
        <p:nvGrpSpPr>
          <p:cNvPr id="51" name="组 21"/>
          <p:cNvGrpSpPr/>
          <p:nvPr/>
        </p:nvGrpSpPr>
        <p:grpSpPr>
          <a:xfrm>
            <a:off x="86682" y="2282923"/>
            <a:ext cx="1723414" cy="714031"/>
            <a:chOff x="445310" y="2344757"/>
            <a:chExt cx="1506596" cy="448306"/>
          </a:xfrm>
        </p:grpSpPr>
        <p:sp>
          <p:nvSpPr>
            <p:cNvPr id="103" name="五边形 63"/>
            <p:cNvSpPr/>
            <p:nvPr/>
          </p:nvSpPr>
          <p:spPr>
            <a:xfrm flipH="1">
              <a:off x="445310" y="2344757"/>
              <a:ext cx="404602" cy="347393"/>
            </a:xfrm>
            <a:prstGeom prst="homePlate">
              <a:avLst>
                <a:gd name="adj" fmla="val 40243"/>
              </a:avLst>
            </a:prstGeom>
            <a:gradFill flip="none" rotWithShape="1">
              <a:gsLst>
                <a:gs pos="0">
                  <a:srgbClr val="FFD10A"/>
                </a:gs>
                <a:gs pos="0">
                  <a:srgbClr val="DAB000"/>
                </a:gs>
                <a:gs pos="50000">
                  <a:srgbClr val="FFFDAF"/>
                </a:gs>
                <a:gs pos="100000">
                  <a:srgbClr val="FFCD00"/>
                </a:gs>
              </a:gsLst>
              <a:lin ang="0" scaled="1"/>
              <a:tileRect/>
            </a:gradFill>
            <a:ln w="25400" cap="flat" cmpd="sng" algn="ctr">
              <a:solidFill>
                <a:srgbClr val="FFFF00"/>
              </a:solidFill>
              <a:prstDash val="solid"/>
            </a:ln>
            <a:effectLst>
              <a:outerShdw blurRad="292100" dist="165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04" name="平行四边形 64"/>
            <p:cNvSpPr/>
            <p:nvPr/>
          </p:nvSpPr>
          <p:spPr>
            <a:xfrm rot="16200000" flipH="1">
              <a:off x="628983" y="2463533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FFCD00"/>
            </a:solidFill>
            <a:ln w="25400" cap="flat" cmpd="sng" algn="ctr">
              <a:solidFill>
                <a:srgbClr val="FFFF00"/>
              </a:solidFill>
              <a:prstDash val="solid"/>
            </a:ln>
            <a:effectLst>
              <a:outerShdw blurRad="292100" dist="165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05" name="平行四边形 65"/>
            <p:cNvSpPr/>
            <p:nvPr/>
          </p:nvSpPr>
          <p:spPr>
            <a:xfrm rot="5400000">
              <a:off x="1731716" y="2463534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FFCD00"/>
            </a:solidFill>
            <a:ln w="25400" cap="flat" cmpd="sng" algn="ctr">
              <a:solidFill>
                <a:srgbClr val="FFFF00"/>
              </a:solidFill>
              <a:prstDash val="solid"/>
            </a:ln>
            <a:effectLst>
              <a:outerShdw blurRad="292100" dist="165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06" name="矩形 66"/>
            <p:cNvSpPr/>
            <p:nvPr/>
          </p:nvSpPr>
          <p:spPr>
            <a:xfrm>
              <a:off x="745657" y="2445670"/>
              <a:ext cx="1206249" cy="347393"/>
            </a:xfrm>
            <a:prstGeom prst="rect">
              <a:avLst/>
            </a:prstGeom>
            <a:gradFill flip="none" rotWithShape="1">
              <a:gsLst>
                <a:gs pos="0">
                  <a:srgbClr val="FFD10A"/>
                </a:gs>
                <a:gs pos="0">
                  <a:srgbClr val="DAB000"/>
                </a:gs>
                <a:gs pos="50000">
                  <a:srgbClr val="FFFDAF"/>
                </a:gs>
                <a:gs pos="100000">
                  <a:srgbClr val="FFCD00"/>
                </a:gs>
              </a:gsLst>
              <a:lin ang="0" scaled="1"/>
              <a:tileRect/>
            </a:gradFill>
            <a:ln w="25400" cap="flat" cmpd="sng" algn="ctr">
              <a:solidFill>
                <a:srgbClr val="FFFF00"/>
              </a:solidFill>
              <a:prstDash val="solid"/>
            </a:ln>
            <a:effectLst>
              <a:outerShdw blurRad="292100" dist="165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kern="0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104,4</a:t>
              </a:r>
              <a:endParaRPr kumimoji="1" lang="zh-CN" altLang="en-US" sz="2000" b="1" kern="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52" name="五边形 68"/>
          <p:cNvSpPr/>
          <p:nvPr/>
        </p:nvSpPr>
        <p:spPr>
          <a:xfrm>
            <a:off x="1761916" y="3067353"/>
            <a:ext cx="6298367" cy="607147"/>
          </a:xfrm>
          <a:prstGeom prst="homePlate">
            <a:avLst>
              <a:gd name="adj" fmla="val 40243"/>
            </a:avLst>
          </a:prstGeom>
          <a:gradFill>
            <a:gsLst>
              <a:gs pos="25400">
                <a:srgbClr val="FF6565"/>
              </a:gs>
              <a:gs pos="52000">
                <a:srgbClr val="FF8585"/>
              </a:gs>
              <a:gs pos="2000">
                <a:srgbClr val="DE0000"/>
              </a:gs>
              <a:gs pos="100000">
                <a:srgbClr val="FE0000"/>
              </a:gs>
            </a:gsLst>
            <a:lin ang="0" scaled="1"/>
          </a:gradFill>
          <a:ln w="9525" cap="flat" cmpd="sng" algn="ctr">
            <a:solidFill>
              <a:srgbClr val="F14124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1308735" marR="5080" lvl="0" indent="-1296035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Развитие</a:t>
            </a:r>
            <a:r>
              <a:rPr lang="ru-RU" sz="1500" b="1" kern="0" spc="-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физической</a:t>
            </a:r>
            <a:r>
              <a:rPr lang="ru-RU" sz="1500" b="1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культуры</a:t>
            </a:r>
            <a:r>
              <a:rPr lang="ru-RU" sz="1500" b="1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lang="ru-RU" sz="15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спорта</a:t>
            </a:r>
            <a:r>
              <a:rPr lang="ru-RU" sz="1500" b="1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</a:t>
            </a:r>
            <a:r>
              <a:rPr lang="ru-RU" sz="1500" b="1" kern="0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муниципальном округе</a:t>
            </a:r>
            <a:r>
              <a:rPr lang="ru-RU" sz="1500" b="1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город </a:t>
            </a:r>
            <a:r>
              <a:rPr lang="ru-RU" sz="15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Первомайск</a:t>
            </a:r>
            <a:r>
              <a:rPr lang="ru-RU" sz="1500" b="1" kern="0" spc="-9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Нижегородской</a:t>
            </a:r>
            <a:r>
              <a:rPr lang="ru-RU" sz="1500" b="1" kern="0" spc="-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области</a:t>
            </a:r>
            <a:endParaRPr lang="ru-RU" sz="15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53" name="组 28"/>
          <p:cNvGrpSpPr/>
          <p:nvPr/>
        </p:nvGrpSpPr>
        <p:grpSpPr>
          <a:xfrm>
            <a:off x="107503" y="3047358"/>
            <a:ext cx="1777295" cy="669674"/>
            <a:chOff x="445310" y="2837825"/>
            <a:chExt cx="1506596" cy="448308"/>
          </a:xfrm>
          <a:gradFill>
            <a:gsLst>
              <a:gs pos="25400">
                <a:srgbClr val="E20000"/>
              </a:gs>
              <a:gs pos="52000">
                <a:srgbClr val="FF8585"/>
              </a:gs>
              <a:gs pos="2000">
                <a:srgbClr val="A20000"/>
              </a:gs>
              <a:gs pos="100000">
                <a:srgbClr val="A20000"/>
              </a:gs>
            </a:gsLst>
            <a:lin ang="0" scaled="1"/>
          </a:gradFill>
        </p:grpSpPr>
        <p:sp>
          <p:nvSpPr>
            <p:cNvPr id="99" name="五边形 70"/>
            <p:cNvSpPr/>
            <p:nvPr/>
          </p:nvSpPr>
          <p:spPr>
            <a:xfrm flipH="1">
              <a:off x="445310" y="2837825"/>
              <a:ext cx="404602" cy="347393"/>
            </a:xfrm>
            <a:prstGeom prst="homePlate">
              <a:avLst>
                <a:gd name="adj" fmla="val 40243"/>
              </a:avLst>
            </a:prstGeom>
            <a:grpFill/>
            <a:ln w="9525" cap="flat" cmpd="sng" algn="ctr">
              <a:solidFill>
                <a:srgbClr val="F14124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00" name="平行四边形 71"/>
            <p:cNvSpPr/>
            <p:nvPr/>
          </p:nvSpPr>
          <p:spPr>
            <a:xfrm rot="16200000" flipH="1">
              <a:off x="628983" y="2956601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680000"/>
            </a:solidFill>
            <a:ln w="9525" cap="flat" cmpd="sng" algn="ctr">
              <a:solidFill>
                <a:srgbClr val="F14124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01" name="平行四边形 72"/>
            <p:cNvSpPr/>
            <p:nvPr/>
          </p:nvSpPr>
          <p:spPr>
            <a:xfrm rot="5400000">
              <a:off x="1731716" y="2956602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680000"/>
            </a:solidFill>
            <a:ln w="9525" cap="flat" cmpd="sng" algn="ctr">
              <a:solidFill>
                <a:srgbClr val="F14124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73"/>
            <p:cNvSpPr/>
            <p:nvPr/>
          </p:nvSpPr>
          <p:spPr>
            <a:xfrm>
              <a:off x="745657" y="2938740"/>
              <a:ext cx="1206249" cy="347393"/>
            </a:xfrm>
            <a:prstGeom prst="rect">
              <a:avLst/>
            </a:prstGeom>
            <a:gradFill>
              <a:gsLst>
                <a:gs pos="25400">
                  <a:srgbClr val="FF6565"/>
                </a:gs>
                <a:gs pos="52000">
                  <a:srgbClr val="FF8585"/>
                </a:gs>
                <a:gs pos="2000">
                  <a:srgbClr val="DE0000"/>
                </a:gs>
                <a:gs pos="100000">
                  <a:srgbClr val="FE0000"/>
                </a:gs>
              </a:gsLst>
              <a:lin ang="0" scaled="1"/>
            </a:gradFill>
            <a:ln w="9525" cap="flat" cmpd="sng" algn="ctr">
              <a:solidFill>
                <a:srgbClr val="F14124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92,7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54" name="五边形 75"/>
          <p:cNvSpPr/>
          <p:nvPr/>
        </p:nvSpPr>
        <p:spPr>
          <a:xfrm>
            <a:off x="1737417" y="4478037"/>
            <a:ext cx="6978187" cy="463131"/>
          </a:xfrm>
          <a:prstGeom prst="homePlate">
            <a:avLst>
              <a:gd name="adj" fmla="val 40243"/>
            </a:avLst>
          </a:prstGeom>
          <a:gradFill>
            <a:gsLst>
              <a:gs pos="32000">
                <a:srgbClr val="FF8021">
                  <a:lumMod val="60000"/>
                  <a:lumOff val="40000"/>
                </a:srgbClr>
              </a:gs>
              <a:gs pos="69000">
                <a:srgbClr val="FF8021">
                  <a:lumMod val="40000"/>
                  <a:lumOff val="60000"/>
                </a:srgbClr>
              </a:gs>
              <a:gs pos="2000">
                <a:srgbClr val="F14124">
                  <a:lumMod val="75000"/>
                </a:srgbClr>
              </a:gs>
              <a:gs pos="100000">
                <a:srgbClr val="FF8021">
                  <a:lumMod val="75000"/>
                </a:srgbClr>
              </a:gs>
            </a:gsLst>
            <a:lin ang="0" scaled="1"/>
          </a:gradFill>
          <a:ln w="9525" cap="flat" cmpd="sng" algn="ctr">
            <a:solidFill>
              <a:srgbClr val="FF8021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lvl="0" algn="ctr" defTabSz="6095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zh-CN" sz="14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Развитие транспортной системы муниципального округа город Первомайск Нижегородской области</a:t>
            </a:r>
            <a:endParaRPr kumimoji="1" lang="ru-RU" altLang="zh-CN" sz="1400" b="1" kern="0" dirty="0">
              <a:solidFill>
                <a:sysClr val="windowText" lastClr="0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55" name="组 35"/>
          <p:cNvGrpSpPr/>
          <p:nvPr/>
        </p:nvGrpSpPr>
        <p:grpSpPr>
          <a:xfrm>
            <a:off x="107505" y="4487518"/>
            <a:ext cx="1739613" cy="597666"/>
            <a:chOff x="445310" y="3323892"/>
            <a:chExt cx="1506596" cy="448308"/>
          </a:xfrm>
        </p:grpSpPr>
        <p:sp>
          <p:nvSpPr>
            <p:cNvPr id="95" name="五边形 77"/>
            <p:cNvSpPr/>
            <p:nvPr/>
          </p:nvSpPr>
          <p:spPr>
            <a:xfrm flipH="1">
              <a:off x="445310" y="3323892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32000">
                  <a:srgbClr val="FF8021">
                    <a:lumMod val="60000"/>
                    <a:lumOff val="40000"/>
                  </a:srgbClr>
                </a:gs>
                <a:gs pos="69000">
                  <a:srgbClr val="FF8021">
                    <a:lumMod val="40000"/>
                    <a:lumOff val="60000"/>
                  </a:srgbClr>
                </a:gs>
                <a:gs pos="2000">
                  <a:srgbClr val="F14124">
                    <a:lumMod val="75000"/>
                  </a:srgbClr>
                </a:gs>
                <a:gs pos="100000">
                  <a:srgbClr val="FF8021">
                    <a:lumMod val="75000"/>
                  </a:srgbClr>
                </a:gs>
              </a:gsLst>
              <a:lin ang="0" scaled="1"/>
            </a:gradFill>
            <a:ln w="9525" cap="flat" cmpd="sng" algn="ctr">
              <a:solidFill>
                <a:srgbClr val="FF8021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96" name="平行四边形 78"/>
            <p:cNvSpPr/>
            <p:nvPr/>
          </p:nvSpPr>
          <p:spPr>
            <a:xfrm rot="16200000" flipH="1">
              <a:off x="628983" y="3442668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FF8021">
                <a:lumMod val="50000"/>
              </a:srgbClr>
            </a:solidFill>
            <a:ln w="9525" cap="flat" cmpd="sng" algn="ctr">
              <a:solidFill>
                <a:srgbClr val="FF8021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97" name="平行四边形 79"/>
            <p:cNvSpPr/>
            <p:nvPr/>
          </p:nvSpPr>
          <p:spPr>
            <a:xfrm rot="5400000">
              <a:off x="1731716" y="3442669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FF8021">
                <a:lumMod val="50000"/>
              </a:srgbClr>
            </a:solidFill>
            <a:ln w="9525" cap="flat" cmpd="sng" algn="ctr">
              <a:solidFill>
                <a:srgbClr val="FF8021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98" name="矩形 80"/>
            <p:cNvSpPr/>
            <p:nvPr/>
          </p:nvSpPr>
          <p:spPr>
            <a:xfrm>
              <a:off x="745657" y="3424807"/>
              <a:ext cx="1206249" cy="347393"/>
            </a:xfrm>
            <a:prstGeom prst="rect">
              <a:avLst/>
            </a:prstGeom>
            <a:gradFill>
              <a:gsLst>
                <a:gs pos="32000">
                  <a:srgbClr val="FF8021">
                    <a:lumMod val="60000"/>
                    <a:lumOff val="40000"/>
                  </a:srgbClr>
                </a:gs>
                <a:gs pos="69000">
                  <a:srgbClr val="FF8021">
                    <a:lumMod val="40000"/>
                    <a:lumOff val="60000"/>
                  </a:srgbClr>
                </a:gs>
                <a:gs pos="2000">
                  <a:srgbClr val="F14124">
                    <a:lumMod val="75000"/>
                  </a:srgbClr>
                </a:gs>
                <a:gs pos="100000">
                  <a:srgbClr val="FF8021">
                    <a:lumMod val="75000"/>
                  </a:srgbClr>
                </a:gs>
              </a:gsLst>
              <a:lin ang="0" scaled="1"/>
            </a:gradFill>
            <a:ln w="9525" cap="flat" cmpd="sng" algn="ctr">
              <a:solidFill>
                <a:srgbClr val="FF8021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51,3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57" name="五边形 82"/>
          <p:cNvSpPr/>
          <p:nvPr/>
        </p:nvSpPr>
        <p:spPr>
          <a:xfrm>
            <a:off x="1691680" y="3725301"/>
            <a:ext cx="6840760" cy="656695"/>
          </a:xfrm>
          <a:prstGeom prst="homePlate">
            <a:avLst>
              <a:gd name="adj" fmla="val 40243"/>
            </a:avLst>
          </a:prstGeom>
          <a:gradFill>
            <a:gsLst>
              <a:gs pos="32000">
                <a:srgbClr val="BEB3E7"/>
              </a:gs>
              <a:gs pos="69000">
                <a:srgbClr val="CEC5ED"/>
              </a:gs>
              <a:gs pos="2000">
                <a:srgbClr val="7861CD"/>
              </a:gs>
              <a:gs pos="100000">
                <a:srgbClr val="745CCC"/>
              </a:gs>
            </a:gsLst>
            <a:lin ang="0" scaled="1"/>
          </a:gradFill>
          <a:ln w="9525" cap="flat" cmpd="sng" algn="ctr">
            <a:solidFill>
              <a:srgbClr val="5137A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Обеспечение</a:t>
            </a:r>
            <a:r>
              <a:rPr lang="ru-RU" sz="1400" b="1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населения</a:t>
            </a:r>
            <a:r>
              <a:rPr lang="ru-RU" sz="1400" b="1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муниципального</a:t>
            </a:r>
            <a:r>
              <a:rPr lang="ru-RU" sz="1400" b="1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округа</a:t>
            </a:r>
            <a:r>
              <a:rPr lang="ru-RU" sz="1400" b="1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город</a:t>
            </a:r>
            <a:r>
              <a:rPr lang="ru-RU" sz="1400" b="1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Первомайск Нижегородской</a:t>
            </a:r>
            <a:r>
              <a:rPr lang="ru-RU" sz="1400" b="1" kern="0" spc="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области</a:t>
            </a:r>
            <a:r>
              <a:rPr lang="ru-RU" sz="14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качественными</a:t>
            </a:r>
            <a:r>
              <a:rPr lang="ru-RU" sz="1400" b="1" kern="0" spc="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услугами</a:t>
            </a:r>
            <a:r>
              <a:rPr lang="ru-RU" sz="1400" b="1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</a:t>
            </a:r>
            <a:r>
              <a:rPr lang="ru-RU" sz="1400" b="1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сфере </a:t>
            </a:r>
            <a:r>
              <a:rPr lang="ru-RU" sz="1400" b="1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жилищно-</a:t>
            </a:r>
            <a:r>
              <a:rPr lang="ru-RU" sz="14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коммунального</a:t>
            </a:r>
            <a:r>
              <a:rPr lang="ru-RU" sz="1400" b="1" kern="0" spc="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хозяйства</a:t>
            </a:r>
            <a:endParaRPr lang="ru-RU"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59" name="组 42"/>
          <p:cNvGrpSpPr/>
          <p:nvPr/>
        </p:nvGrpSpPr>
        <p:grpSpPr>
          <a:xfrm>
            <a:off x="34541" y="3725300"/>
            <a:ext cx="1791312" cy="726579"/>
            <a:chOff x="445310" y="3810681"/>
            <a:chExt cx="1506596" cy="448313"/>
          </a:xfrm>
        </p:grpSpPr>
        <p:sp>
          <p:nvSpPr>
            <p:cNvPr id="91" name="五边形 84"/>
            <p:cNvSpPr/>
            <p:nvPr/>
          </p:nvSpPr>
          <p:spPr>
            <a:xfrm flipH="1">
              <a:off x="445310" y="3810681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32000">
                  <a:srgbClr val="9E8DDB"/>
                </a:gs>
                <a:gs pos="69000">
                  <a:srgbClr val="B0A2E2"/>
                </a:gs>
                <a:gs pos="2000">
                  <a:srgbClr val="5238B2"/>
                </a:gs>
                <a:gs pos="100000">
                  <a:srgbClr val="5137AF"/>
                </a:gs>
              </a:gsLst>
              <a:lin ang="0" scaled="1"/>
            </a:gradFill>
            <a:ln w="9525" cap="flat" cmpd="sng" algn="ctr">
              <a:solidFill>
                <a:srgbClr val="5137A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92" name="平行四边形 85"/>
            <p:cNvSpPr/>
            <p:nvPr/>
          </p:nvSpPr>
          <p:spPr>
            <a:xfrm rot="16200000" flipH="1">
              <a:off x="628983" y="3929457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5137AF"/>
            </a:solidFill>
            <a:ln w="9525" cap="flat" cmpd="sng" algn="ctr">
              <a:solidFill>
                <a:srgbClr val="5137A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93" name="平行四边形 86"/>
            <p:cNvSpPr/>
            <p:nvPr/>
          </p:nvSpPr>
          <p:spPr>
            <a:xfrm rot="5400000">
              <a:off x="1731716" y="3929458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5137AF"/>
            </a:solidFill>
            <a:ln w="9525" cap="flat" cmpd="sng" algn="ctr">
              <a:solidFill>
                <a:srgbClr val="5137A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94" name="矩形 87"/>
            <p:cNvSpPr/>
            <p:nvPr/>
          </p:nvSpPr>
          <p:spPr>
            <a:xfrm>
              <a:off x="745657" y="3911601"/>
              <a:ext cx="1206249" cy="347393"/>
            </a:xfrm>
            <a:prstGeom prst="rect">
              <a:avLst/>
            </a:prstGeom>
            <a:gradFill>
              <a:gsLst>
                <a:gs pos="32000">
                  <a:srgbClr val="9E8DDB"/>
                </a:gs>
                <a:gs pos="69000">
                  <a:srgbClr val="B0A2E2"/>
                </a:gs>
                <a:gs pos="2000">
                  <a:srgbClr val="5238B2"/>
                </a:gs>
                <a:gs pos="100000">
                  <a:srgbClr val="5137AF"/>
                </a:gs>
              </a:gsLst>
              <a:lin ang="0" scaled="1"/>
            </a:gradFill>
            <a:ln w="9525" cap="flat" cmpd="sng" algn="ctr">
              <a:solidFill>
                <a:srgbClr val="5137A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89,1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60" name="组 35"/>
          <p:cNvGrpSpPr/>
          <p:nvPr/>
        </p:nvGrpSpPr>
        <p:grpSpPr>
          <a:xfrm>
            <a:off x="107504" y="5207597"/>
            <a:ext cx="1777294" cy="780185"/>
            <a:chOff x="445310" y="3323892"/>
            <a:chExt cx="1506596" cy="448308"/>
          </a:xfrm>
        </p:grpSpPr>
        <p:sp>
          <p:nvSpPr>
            <p:cNvPr id="86" name="五边形 77"/>
            <p:cNvSpPr/>
            <p:nvPr/>
          </p:nvSpPr>
          <p:spPr>
            <a:xfrm flipH="1">
              <a:off x="445310" y="3323892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32000">
                  <a:srgbClr val="86DAC2"/>
                </a:gs>
                <a:gs pos="69000">
                  <a:srgbClr val="B9E9DB"/>
                </a:gs>
                <a:gs pos="2000">
                  <a:srgbClr val="1C5A48"/>
                </a:gs>
                <a:gs pos="100000">
                  <a:srgbClr val="206652"/>
                </a:gs>
              </a:gsLst>
              <a:lin ang="0" scaled="1"/>
            </a:gradFill>
            <a:ln w="9525" cap="flat" cmpd="sng" algn="ctr">
              <a:solidFill>
                <a:srgbClr val="3DC39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88" name="平行四边形 78"/>
            <p:cNvSpPr/>
            <p:nvPr/>
          </p:nvSpPr>
          <p:spPr>
            <a:xfrm rot="16200000" flipH="1">
              <a:off x="628983" y="3442668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3DC39D"/>
            </a:solidFill>
            <a:ln w="9525" cap="flat" cmpd="sng" algn="ctr">
              <a:solidFill>
                <a:srgbClr val="3DC39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89" name="平行四边形 79"/>
            <p:cNvSpPr/>
            <p:nvPr/>
          </p:nvSpPr>
          <p:spPr>
            <a:xfrm rot="5400000">
              <a:off x="1731716" y="3442669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3DC39D"/>
            </a:solidFill>
            <a:ln w="9525" cap="flat" cmpd="sng" algn="ctr">
              <a:solidFill>
                <a:srgbClr val="3DC39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90" name="矩形 80"/>
            <p:cNvSpPr/>
            <p:nvPr/>
          </p:nvSpPr>
          <p:spPr>
            <a:xfrm>
              <a:off x="745657" y="3424807"/>
              <a:ext cx="1206249" cy="347393"/>
            </a:xfrm>
            <a:prstGeom prst="rect">
              <a:avLst/>
            </a:prstGeom>
            <a:gradFill>
              <a:gsLst>
                <a:gs pos="32000">
                  <a:srgbClr val="86DAC2"/>
                </a:gs>
                <a:gs pos="69000">
                  <a:srgbClr val="B9E9DB"/>
                </a:gs>
                <a:gs pos="2000">
                  <a:srgbClr val="1C5A48"/>
                </a:gs>
                <a:gs pos="100000">
                  <a:srgbClr val="206652"/>
                </a:gs>
              </a:gsLst>
              <a:lin ang="0" scaled="1"/>
            </a:gradFill>
            <a:ln w="9525" cap="flat" cmpd="sng" algn="ctr">
              <a:solidFill>
                <a:srgbClr val="3DC39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48,4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62" name="组 35"/>
          <p:cNvGrpSpPr/>
          <p:nvPr/>
        </p:nvGrpSpPr>
        <p:grpSpPr>
          <a:xfrm>
            <a:off x="83685" y="6021288"/>
            <a:ext cx="1726411" cy="648072"/>
            <a:chOff x="445310" y="3323892"/>
            <a:chExt cx="1506596" cy="448308"/>
          </a:xfrm>
        </p:grpSpPr>
        <p:sp>
          <p:nvSpPr>
            <p:cNvPr id="66" name="五边形 77"/>
            <p:cNvSpPr/>
            <p:nvPr/>
          </p:nvSpPr>
          <p:spPr>
            <a:xfrm flipH="1">
              <a:off x="445310" y="3323892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32000">
                  <a:srgbClr val="FAA8E3"/>
                </a:gs>
                <a:gs pos="69000">
                  <a:srgbClr val="F896DC"/>
                </a:gs>
                <a:gs pos="2000">
                  <a:srgbClr val="6F0751"/>
                </a:gs>
                <a:gs pos="100000">
                  <a:srgbClr val="6F0751"/>
                </a:gs>
              </a:gsLst>
              <a:lin ang="0" scaled="1"/>
            </a:gradFill>
            <a:ln w="9525" cap="flat" cmpd="sng" algn="ctr">
              <a:solidFill>
                <a:srgbClr val="F347C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7" name="平行四边形 78"/>
            <p:cNvSpPr/>
            <p:nvPr/>
          </p:nvSpPr>
          <p:spPr>
            <a:xfrm rot="16200000" flipH="1">
              <a:off x="628983" y="3442668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B57BE5"/>
            </a:solidFill>
            <a:ln w="9525" cap="flat" cmpd="sng" algn="ctr">
              <a:solidFill>
                <a:srgbClr val="F347C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8" name="平行四边形 79"/>
            <p:cNvSpPr/>
            <p:nvPr/>
          </p:nvSpPr>
          <p:spPr>
            <a:xfrm rot="5400000">
              <a:off x="1731716" y="3442669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B57BE5"/>
            </a:solidFill>
            <a:ln w="9525" cap="flat" cmpd="sng" algn="ctr">
              <a:solidFill>
                <a:srgbClr val="F347C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9" name="矩形 80"/>
            <p:cNvSpPr/>
            <p:nvPr/>
          </p:nvSpPr>
          <p:spPr>
            <a:xfrm>
              <a:off x="745657" y="3424807"/>
              <a:ext cx="1206249" cy="347393"/>
            </a:xfrm>
            <a:prstGeom prst="rect">
              <a:avLst/>
            </a:prstGeom>
            <a:gradFill>
              <a:gsLst>
                <a:gs pos="32000">
                  <a:srgbClr val="FAA8E3"/>
                </a:gs>
                <a:gs pos="69000">
                  <a:srgbClr val="F896DC"/>
                </a:gs>
                <a:gs pos="2000">
                  <a:srgbClr val="C00C8D"/>
                </a:gs>
                <a:gs pos="100000">
                  <a:srgbClr val="C00C8D"/>
                </a:gs>
              </a:gsLst>
              <a:lin ang="0" scaled="1"/>
            </a:gradFill>
            <a:ln w="9525" cap="flat" cmpd="sng" algn="ctr">
              <a:solidFill>
                <a:srgbClr val="F347C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21,1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42714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69"/>
          <p:cNvSpPr>
            <a:spLocks noChangeArrowheads="1"/>
          </p:cNvSpPr>
          <p:nvPr/>
        </p:nvSpPr>
        <p:spPr bwMode="auto">
          <a:xfrm>
            <a:off x="373208" y="3723531"/>
            <a:ext cx="357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86690" y="-112025"/>
            <a:ext cx="8556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году, млн.рублей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6195" l="0" r="100000">
                        <a14:foregroundMark x1="11806" y1="72054" x2="11806" y2="72054"/>
                        <a14:foregroundMark x1="35556" y1="75926" x2="35556" y2="75926"/>
                        <a14:foregroundMark x1="32222" y1="75084" x2="32222" y2="75084"/>
                        <a14:foregroundMark x1="18611" y1="71549" x2="18611" y2="71549"/>
                        <a14:foregroundMark x1="15417" y1="68182" x2="15417" y2="68182"/>
                        <a14:foregroundMark x1="9028" y1="71549" x2="9028" y2="71549"/>
                        <a14:foregroundMark x1="60417" y1="74579" x2="60417" y2="74579"/>
                        <a14:foregroundMark x1="58056" y1="71044" x2="58056" y2="71044"/>
                        <a14:foregroundMark x1="83333" y1="73064" x2="83333" y2="73064"/>
                        <a14:foregroundMark x1="84444" y1="79798" x2="84444" y2="79798"/>
                        <a14:foregroundMark x1="75278" y1="79798" x2="75278" y2="79798"/>
                        <a14:foregroundMark x1="80139" y1="23906" x2="80139" y2="23906"/>
                        <a14:foregroundMark x1="50000" y1="15657" x2="50000" y2="15657"/>
                        <a14:foregroundMark x1="52778" y1="7744" x2="52778" y2="7744"/>
                        <a14:foregroundMark x1="62083" y1="11279" x2="62083" y2="11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26" y="260648"/>
            <a:ext cx="2078491" cy="1714756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171664" y="6444879"/>
            <a:ext cx="904643" cy="391077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45.1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五边形 75"/>
          <p:cNvSpPr/>
          <p:nvPr/>
        </p:nvSpPr>
        <p:spPr>
          <a:xfrm>
            <a:off x="1671369" y="5780308"/>
            <a:ext cx="7337248" cy="608901"/>
          </a:xfrm>
          <a:prstGeom prst="homePlate">
            <a:avLst>
              <a:gd name="adj" fmla="val 40243"/>
            </a:avLst>
          </a:prstGeom>
          <a:gradFill>
            <a:gsLst>
              <a:gs pos="32000">
                <a:srgbClr val="FAA8E3"/>
              </a:gs>
              <a:gs pos="69000">
                <a:srgbClr val="F896DC"/>
              </a:gs>
              <a:gs pos="2000">
                <a:srgbClr val="C20EA8"/>
              </a:gs>
              <a:gs pos="100000">
                <a:srgbClr val="B0209B"/>
              </a:gs>
            </a:gsLst>
            <a:lin ang="0" scaled="1"/>
          </a:gradFill>
          <a:ln w="9525" cap="flat" cmpd="sng" algn="ctr">
            <a:solidFill>
              <a:srgbClr val="F347C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lvl="0" algn="ctr" defTabSz="6095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zh-CN" sz="14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Развитие инвестиционного климата муниципального округа город Первомайск Нижегородской области</a:t>
            </a:r>
          </a:p>
        </p:txBody>
      </p:sp>
      <p:sp>
        <p:nvSpPr>
          <p:cNvPr id="96" name="五边形 75"/>
          <p:cNvSpPr/>
          <p:nvPr/>
        </p:nvSpPr>
        <p:spPr>
          <a:xfrm>
            <a:off x="1743377" y="5143472"/>
            <a:ext cx="7056784" cy="463131"/>
          </a:xfrm>
          <a:prstGeom prst="homePlate">
            <a:avLst>
              <a:gd name="adj" fmla="val 40243"/>
            </a:avLst>
          </a:prstGeom>
          <a:gradFill>
            <a:gsLst>
              <a:gs pos="32000">
                <a:srgbClr val="A3D1FF"/>
              </a:gs>
              <a:gs pos="69000">
                <a:srgbClr val="C1E0FF"/>
              </a:gs>
              <a:gs pos="2000">
                <a:srgbClr val="0D86FF"/>
              </a:gs>
              <a:gs pos="100000">
                <a:srgbClr val="0D86FF"/>
              </a:gs>
            </a:gsLst>
            <a:lin ang="0" scaled="1"/>
          </a:gradFill>
          <a:ln w="9525" cap="flat" cmpd="sng" algn="ctr">
            <a:solidFill>
              <a:srgbClr val="B4DCFA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lvl="0" algn="ctr" defTabSz="6095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zh-CN" sz="14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Охрана окружающей среды в муниципальном округе город Первомайск Нижегородской области</a:t>
            </a:r>
          </a:p>
        </p:txBody>
      </p:sp>
      <p:sp>
        <p:nvSpPr>
          <p:cNvPr id="97" name="矩形 45"/>
          <p:cNvSpPr/>
          <p:nvPr/>
        </p:nvSpPr>
        <p:spPr>
          <a:xfrm>
            <a:off x="625610" y="862205"/>
            <a:ext cx="973751" cy="5743028"/>
          </a:xfrm>
          <a:prstGeom prst="rect">
            <a:avLst/>
          </a:prstGeom>
          <a:solidFill>
            <a:srgbClr val="CEC5ED"/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6095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98" name="五边形 47"/>
          <p:cNvSpPr/>
          <p:nvPr/>
        </p:nvSpPr>
        <p:spPr>
          <a:xfrm>
            <a:off x="1692994" y="831504"/>
            <a:ext cx="5237132" cy="463131"/>
          </a:xfrm>
          <a:prstGeom prst="homePlate">
            <a:avLst>
              <a:gd name="adj" fmla="val 40243"/>
            </a:avLst>
          </a:prstGeom>
          <a:gradFill>
            <a:gsLst>
              <a:gs pos="25400">
                <a:srgbClr val="BEF640"/>
              </a:gs>
              <a:gs pos="52000">
                <a:srgbClr val="C0F648"/>
              </a:gs>
              <a:gs pos="2000">
                <a:srgbClr val="90CC0A"/>
              </a:gs>
              <a:gs pos="100000">
                <a:srgbClr val="A1E40A"/>
              </a:gs>
            </a:gsLst>
            <a:lin ang="0" scaled="1"/>
          </a:gradFill>
          <a:ln w="9525" cap="flat" cmpd="sng" algn="ctr">
            <a:solidFill>
              <a:srgbClr val="81B70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lvl="0" algn="ctr" defTabSz="6095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zh-CN" sz="14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Развитие агропромышленного комплекса муниципального округа город Первомайск Нижегородской области</a:t>
            </a:r>
          </a:p>
        </p:txBody>
      </p:sp>
      <p:grpSp>
        <p:nvGrpSpPr>
          <p:cNvPr id="99" name="组 7"/>
          <p:cNvGrpSpPr/>
          <p:nvPr/>
        </p:nvGrpSpPr>
        <p:grpSpPr>
          <a:xfrm>
            <a:off x="63374" y="823164"/>
            <a:ext cx="1747232" cy="597666"/>
            <a:chOff x="445310" y="1356246"/>
            <a:chExt cx="1506596" cy="448308"/>
          </a:xfrm>
        </p:grpSpPr>
        <p:sp>
          <p:nvSpPr>
            <p:cNvPr id="140" name="五边形 49"/>
            <p:cNvSpPr/>
            <p:nvPr/>
          </p:nvSpPr>
          <p:spPr>
            <a:xfrm flipH="1">
              <a:off x="445310" y="1356246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25400">
                  <a:srgbClr val="A0E30B"/>
                </a:gs>
                <a:gs pos="52000">
                  <a:srgbClr val="C0F648"/>
                </a:gs>
                <a:gs pos="2000">
                  <a:srgbClr val="81B709"/>
                </a:gs>
                <a:gs pos="100000">
                  <a:srgbClr val="89C309"/>
                </a:gs>
              </a:gsLst>
              <a:lin ang="0" scaled="1"/>
            </a:gradFill>
            <a:ln w="9525" cap="flat" cmpd="sng" algn="ctr">
              <a:solidFill>
                <a:srgbClr val="81B70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41" name="平行四边形 50"/>
            <p:cNvSpPr/>
            <p:nvPr/>
          </p:nvSpPr>
          <p:spPr>
            <a:xfrm rot="16200000" flipH="1">
              <a:off x="628983" y="1475022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0B4200"/>
            </a:solidFill>
            <a:ln w="9525" cap="flat" cmpd="sng" algn="ctr">
              <a:solidFill>
                <a:srgbClr val="81B70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42" name="平行四边形 51"/>
            <p:cNvSpPr/>
            <p:nvPr/>
          </p:nvSpPr>
          <p:spPr>
            <a:xfrm rot="5400000">
              <a:off x="1731716" y="1475023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0B4200"/>
            </a:solidFill>
            <a:ln w="9525" cap="flat" cmpd="sng" algn="ctr">
              <a:solidFill>
                <a:srgbClr val="81B70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52"/>
            <p:cNvSpPr/>
            <p:nvPr/>
          </p:nvSpPr>
          <p:spPr>
            <a:xfrm>
              <a:off x="745657" y="1457161"/>
              <a:ext cx="1206249" cy="347393"/>
            </a:xfrm>
            <a:prstGeom prst="rect">
              <a:avLst/>
            </a:prstGeom>
            <a:gradFill>
              <a:gsLst>
                <a:gs pos="25400">
                  <a:srgbClr val="A0E30B"/>
                </a:gs>
                <a:gs pos="52000">
                  <a:srgbClr val="C0F648"/>
                </a:gs>
                <a:gs pos="2000">
                  <a:srgbClr val="81B709"/>
                </a:gs>
                <a:gs pos="100000">
                  <a:srgbClr val="89C309"/>
                </a:gs>
              </a:gsLst>
              <a:lin ang="0" scaled="1"/>
            </a:gradFill>
            <a:ln w="9525" cap="flat" cmpd="sng" algn="ctr">
              <a:solidFill>
                <a:srgbClr val="81B70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11,9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100" name="五边形 54"/>
          <p:cNvSpPr/>
          <p:nvPr/>
        </p:nvSpPr>
        <p:spPr>
          <a:xfrm>
            <a:off x="1671369" y="1492665"/>
            <a:ext cx="5328592" cy="589014"/>
          </a:xfrm>
          <a:prstGeom prst="homePlate">
            <a:avLst>
              <a:gd name="adj" fmla="val 40243"/>
            </a:avLst>
          </a:prstGeom>
          <a:gradFill>
            <a:gsLst>
              <a:gs pos="24150">
                <a:srgbClr val="C993FF"/>
              </a:gs>
              <a:gs pos="0">
                <a:srgbClr val="8400DE"/>
              </a:gs>
              <a:gs pos="50000">
                <a:srgbClr val="E0B3FF"/>
              </a:gs>
              <a:gs pos="100000">
                <a:srgbClr val="7C00D0"/>
              </a:gs>
            </a:gsLst>
            <a:lin ang="0" scaled="1"/>
          </a:gradFill>
          <a:ln w="9525" cap="flat" cmpd="sng" algn="ctr">
            <a:solidFill>
              <a:srgbClr val="66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zh-CN" sz="14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4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Обеспечение населения муниципального округа город Первомайск Нижегородской области доступным и комфортным жильем</a:t>
            </a:r>
          </a:p>
          <a:p>
            <a:pPr marL="0" marR="0" lvl="0" indent="0" algn="ctr" defTabSz="6095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altLang="zh-CN" sz="1400" b="1" kern="0" dirty="0">
              <a:solidFill>
                <a:sysClr val="windowText" lastClr="0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01" name="组 14"/>
          <p:cNvGrpSpPr/>
          <p:nvPr/>
        </p:nvGrpSpPr>
        <p:grpSpPr>
          <a:xfrm>
            <a:off x="51697" y="1484014"/>
            <a:ext cx="1723414" cy="597665"/>
            <a:chOff x="445310" y="1847612"/>
            <a:chExt cx="1506597" cy="448307"/>
          </a:xfrm>
        </p:grpSpPr>
        <p:sp>
          <p:nvSpPr>
            <p:cNvPr id="136" name="五边形 56"/>
            <p:cNvSpPr/>
            <p:nvPr/>
          </p:nvSpPr>
          <p:spPr>
            <a:xfrm flipH="1">
              <a:off x="445310" y="1847612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24150">
                  <a:srgbClr val="C993FF"/>
                </a:gs>
                <a:gs pos="0">
                  <a:srgbClr val="9900FF"/>
                </a:gs>
                <a:gs pos="50000">
                  <a:srgbClr val="E0B3FF"/>
                </a:gs>
                <a:gs pos="100000">
                  <a:srgbClr val="9900FF"/>
                </a:gs>
              </a:gsLst>
              <a:lin ang="0" scaled="1"/>
            </a:gradFill>
            <a:ln w="9525" cap="flat" cmpd="sng" algn="ctr">
              <a:solidFill>
                <a:srgbClr val="6600CC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7" name="平行四边形 57"/>
            <p:cNvSpPr/>
            <p:nvPr/>
          </p:nvSpPr>
          <p:spPr>
            <a:xfrm rot="16200000" flipH="1">
              <a:off x="628983" y="1966388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24150">
                  <a:srgbClr val="C993FF"/>
                </a:gs>
                <a:gs pos="0">
                  <a:srgbClr val="9900FF"/>
                </a:gs>
                <a:gs pos="50000">
                  <a:srgbClr val="E0B3FF"/>
                </a:gs>
                <a:gs pos="100000">
                  <a:srgbClr val="9900FF"/>
                </a:gs>
              </a:gsLst>
              <a:lin ang="0" scaled="1"/>
            </a:gradFill>
            <a:ln w="9525" cap="flat" cmpd="sng" algn="ctr">
              <a:solidFill>
                <a:srgbClr val="6600CC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8" name="平行四边形 58"/>
            <p:cNvSpPr/>
            <p:nvPr/>
          </p:nvSpPr>
          <p:spPr>
            <a:xfrm rot="5400000">
              <a:off x="1731716" y="1966389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24150">
                  <a:srgbClr val="C993FF"/>
                </a:gs>
                <a:gs pos="0">
                  <a:srgbClr val="9900FF"/>
                </a:gs>
                <a:gs pos="50000">
                  <a:srgbClr val="E0B3FF"/>
                </a:gs>
                <a:gs pos="100000">
                  <a:srgbClr val="9900FF"/>
                </a:gs>
              </a:gsLst>
              <a:lin ang="0" scaled="1"/>
            </a:gradFill>
            <a:ln w="9525" cap="flat" cmpd="sng" algn="ctr">
              <a:solidFill>
                <a:srgbClr val="6600CC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9" name="矩形 59"/>
            <p:cNvSpPr/>
            <p:nvPr/>
          </p:nvSpPr>
          <p:spPr>
            <a:xfrm>
              <a:off x="745657" y="1948526"/>
              <a:ext cx="1206250" cy="347393"/>
            </a:xfrm>
            <a:prstGeom prst="rect">
              <a:avLst/>
            </a:prstGeom>
            <a:gradFill>
              <a:gsLst>
                <a:gs pos="24150">
                  <a:srgbClr val="C993FF"/>
                </a:gs>
                <a:gs pos="0">
                  <a:srgbClr val="9900FF"/>
                </a:gs>
                <a:gs pos="50000">
                  <a:srgbClr val="E0B3FF"/>
                </a:gs>
                <a:gs pos="100000">
                  <a:srgbClr val="9900FF"/>
                </a:gs>
              </a:gsLst>
              <a:lin ang="0" scaled="1"/>
            </a:gradFill>
            <a:ln w="9525" cap="flat" cmpd="sng" algn="ctr">
              <a:solidFill>
                <a:srgbClr val="6600CC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8,9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6371" y="2183269"/>
            <a:ext cx="7941702" cy="648072"/>
            <a:chOff x="66371" y="2140737"/>
            <a:chExt cx="7941702" cy="648072"/>
          </a:xfrm>
        </p:grpSpPr>
        <p:sp>
          <p:nvSpPr>
            <p:cNvPr id="102" name="五边形 61"/>
            <p:cNvSpPr/>
            <p:nvPr/>
          </p:nvSpPr>
          <p:spPr>
            <a:xfrm>
              <a:off x="1694598" y="2140737"/>
              <a:ext cx="6313475" cy="560440"/>
            </a:xfrm>
            <a:prstGeom prst="homePlate">
              <a:avLst>
                <a:gd name="adj" fmla="val 40243"/>
              </a:avLst>
            </a:prstGeom>
            <a:gradFill flip="none" rotWithShape="1">
              <a:gsLst>
                <a:gs pos="0">
                  <a:srgbClr val="F7252A"/>
                </a:gs>
                <a:gs pos="31250">
                  <a:srgbClr val="FB9496"/>
                </a:gs>
                <a:gs pos="73000">
                  <a:srgbClr val="FED6D7"/>
                </a:gs>
                <a:gs pos="100000">
                  <a:srgbClr val="F7252A"/>
                </a:gs>
              </a:gsLst>
              <a:lin ang="0" scaled="1"/>
              <a:tileRect/>
            </a:gradFill>
            <a:ln w="25400" cap="flat" cmpd="sng" algn="ctr">
              <a:solidFill>
                <a:srgbClr val="FF1919"/>
              </a:solidFill>
              <a:prstDash val="solid"/>
            </a:ln>
            <a:effectLst>
              <a:outerShdw blurRad="292100" dist="165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60956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ru-RU" altLang="zh-CN" sz="1500" b="1" kern="0" dirty="0">
                  <a:solidFill>
                    <a:sysClr val="windowText" lastClr="00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Формирование современной городской среды на территории муниципального округа город Первомайск Нижегородской области</a:t>
              </a:r>
            </a:p>
          </p:txBody>
        </p:sp>
        <p:grpSp>
          <p:nvGrpSpPr>
            <p:cNvPr id="103" name="组 21"/>
            <p:cNvGrpSpPr/>
            <p:nvPr/>
          </p:nvGrpSpPr>
          <p:grpSpPr>
            <a:xfrm>
              <a:off x="66371" y="2147874"/>
              <a:ext cx="1723414" cy="640935"/>
              <a:chOff x="445310" y="2344757"/>
              <a:chExt cx="1506596" cy="448308"/>
            </a:xfrm>
          </p:grpSpPr>
          <p:sp>
            <p:nvSpPr>
              <p:cNvPr id="132" name="五边形 63"/>
              <p:cNvSpPr/>
              <p:nvPr/>
            </p:nvSpPr>
            <p:spPr>
              <a:xfrm flipH="1">
                <a:off x="445310" y="2344757"/>
                <a:ext cx="404602" cy="347393"/>
              </a:xfrm>
              <a:prstGeom prst="homePlate">
                <a:avLst>
                  <a:gd name="adj" fmla="val 40243"/>
                </a:avLst>
              </a:prstGeom>
              <a:gradFill flip="none" rotWithShape="1">
                <a:gsLst>
                  <a:gs pos="0">
                    <a:srgbClr val="F7252A"/>
                  </a:gs>
                  <a:gs pos="31250">
                    <a:srgbClr val="FB9496"/>
                  </a:gs>
                  <a:gs pos="73000">
                    <a:srgbClr val="FED6D7"/>
                  </a:gs>
                  <a:gs pos="100000">
                    <a:srgbClr val="F7252A"/>
                  </a:gs>
                </a:gsLst>
                <a:lin ang="0" scaled="1"/>
                <a:tileRect/>
              </a:gradFill>
              <a:ln w="25400" cap="flat" cmpd="sng" algn="ctr">
                <a:solidFill>
                  <a:srgbClr val="FF1919"/>
                </a:solidFill>
                <a:prstDash val="solid"/>
              </a:ln>
              <a:effectLst>
                <a:outerShdw blurRad="292100" dist="165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33" name="平行四边形 64"/>
              <p:cNvSpPr/>
              <p:nvPr/>
            </p:nvSpPr>
            <p:spPr>
              <a:xfrm rot="16200000" flipH="1">
                <a:off x="628983" y="2463533"/>
                <a:ext cx="338966" cy="101414"/>
              </a:xfrm>
              <a:prstGeom prst="parallelogram">
                <a:avLst>
                  <a:gd name="adj" fmla="val 107062"/>
                </a:avLst>
              </a:prstGeom>
              <a:solidFill>
                <a:srgbClr val="C00000"/>
              </a:solidFill>
              <a:ln w="25400" cap="flat" cmpd="sng" algn="ctr">
                <a:solidFill>
                  <a:srgbClr val="FF1919"/>
                </a:solidFill>
                <a:prstDash val="solid"/>
              </a:ln>
              <a:effectLst>
                <a:outerShdw blurRad="292100" dist="165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34" name="平行四边形 65"/>
              <p:cNvSpPr/>
              <p:nvPr/>
            </p:nvSpPr>
            <p:spPr>
              <a:xfrm rot="5400000">
                <a:off x="1731716" y="2463534"/>
                <a:ext cx="338966" cy="101414"/>
              </a:xfrm>
              <a:prstGeom prst="parallelogram">
                <a:avLst>
                  <a:gd name="adj" fmla="val 107062"/>
                </a:avLst>
              </a:prstGeom>
              <a:solidFill>
                <a:srgbClr val="F14124">
                  <a:lumMod val="75000"/>
                </a:srgbClr>
              </a:solidFill>
              <a:ln w="25400" cap="flat" cmpd="sng" algn="ctr">
                <a:solidFill>
                  <a:srgbClr val="FF1919"/>
                </a:solidFill>
                <a:prstDash val="solid"/>
              </a:ln>
              <a:effectLst>
                <a:outerShdw blurRad="292100" dist="165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35" name="矩形 66"/>
              <p:cNvSpPr/>
              <p:nvPr/>
            </p:nvSpPr>
            <p:spPr>
              <a:xfrm>
                <a:off x="745657" y="2445672"/>
                <a:ext cx="1206249" cy="347393"/>
              </a:xfrm>
              <a:prstGeom prst="rect">
                <a:avLst/>
              </a:prstGeom>
              <a:gradFill flip="none" rotWithShape="1">
                <a:gsLst>
                  <a:gs pos="0">
                    <a:srgbClr val="F7252A"/>
                  </a:gs>
                  <a:gs pos="31250">
                    <a:srgbClr val="FB9496"/>
                  </a:gs>
                  <a:gs pos="73000">
                    <a:srgbClr val="FED6D7"/>
                  </a:gs>
                  <a:gs pos="100000">
                    <a:srgbClr val="F7252A"/>
                  </a:gs>
                </a:gsLst>
                <a:lin ang="0" scaled="1"/>
                <a:tileRect/>
              </a:gradFill>
              <a:ln w="25400" cap="flat" cmpd="sng" algn="ctr">
                <a:solidFill>
                  <a:srgbClr val="FF1919"/>
                </a:solidFill>
                <a:prstDash val="solid"/>
              </a:ln>
              <a:effectLst>
                <a:outerShdw blurRad="292100" dist="165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7,3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104" name="五边形 68"/>
          <p:cNvSpPr/>
          <p:nvPr/>
        </p:nvSpPr>
        <p:spPr>
          <a:xfrm>
            <a:off x="1709706" y="2973750"/>
            <a:ext cx="6606710" cy="463131"/>
          </a:xfrm>
          <a:prstGeom prst="homePlate">
            <a:avLst>
              <a:gd name="adj" fmla="val 40243"/>
            </a:avLst>
          </a:prstGeom>
          <a:gradFill>
            <a:gsLst>
              <a:gs pos="32000">
                <a:srgbClr val="8FEAFF"/>
              </a:gs>
              <a:gs pos="64000">
                <a:srgbClr val="C9F5FF"/>
              </a:gs>
              <a:gs pos="2000">
                <a:srgbClr val="00A1DA"/>
              </a:gs>
              <a:gs pos="100000">
                <a:srgbClr val="008BAC"/>
              </a:gs>
            </a:gsLst>
            <a:lin ang="0" scaled="1"/>
          </a:gradFill>
          <a:ln w="9525" cap="flat" cmpd="sng" algn="ctr">
            <a:solidFill>
              <a:srgbClr val="33CC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lvl="0" algn="ctr" defTabSz="6095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zh-CN" sz="15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Социальная поддержка граждан муниципального округа город Первомайск Нижегородской области</a:t>
            </a:r>
          </a:p>
        </p:txBody>
      </p:sp>
      <p:grpSp>
        <p:nvGrpSpPr>
          <p:cNvPr id="105" name="组 28"/>
          <p:cNvGrpSpPr/>
          <p:nvPr/>
        </p:nvGrpSpPr>
        <p:grpSpPr>
          <a:xfrm>
            <a:off x="87192" y="2983231"/>
            <a:ext cx="1739611" cy="597666"/>
            <a:chOff x="445310" y="2837825"/>
            <a:chExt cx="1506596" cy="448308"/>
          </a:xfrm>
          <a:gradFill>
            <a:gsLst>
              <a:gs pos="25400">
                <a:srgbClr val="E20000"/>
              </a:gs>
              <a:gs pos="52000">
                <a:srgbClr val="FF8585"/>
              </a:gs>
              <a:gs pos="2000">
                <a:srgbClr val="A20000"/>
              </a:gs>
              <a:gs pos="100000">
                <a:srgbClr val="A20000"/>
              </a:gs>
            </a:gsLst>
            <a:lin ang="0" scaled="1"/>
          </a:gradFill>
        </p:grpSpPr>
        <p:sp>
          <p:nvSpPr>
            <p:cNvPr id="128" name="五边形 70"/>
            <p:cNvSpPr/>
            <p:nvPr/>
          </p:nvSpPr>
          <p:spPr>
            <a:xfrm flipH="1">
              <a:off x="445310" y="2837825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32000">
                  <a:srgbClr val="8FEAFF"/>
                </a:gs>
                <a:gs pos="64000">
                  <a:srgbClr val="C9F5FF"/>
                </a:gs>
                <a:gs pos="2000">
                  <a:srgbClr val="00A1DA"/>
                </a:gs>
                <a:gs pos="100000">
                  <a:srgbClr val="008BAC"/>
                </a:gs>
              </a:gsLst>
              <a:lin ang="0" scaled="1"/>
            </a:gradFill>
            <a:ln w="9525" cap="flat" cmpd="sng" algn="ctr">
              <a:solidFill>
                <a:srgbClr val="33CC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29" name="平行四边形 71"/>
            <p:cNvSpPr/>
            <p:nvPr/>
          </p:nvSpPr>
          <p:spPr>
            <a:xfrm rot="16200000" flipH="1">
              <a:off x="628983" y="2956601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32000">
                  <a:srgbClr val="8FEAFF"/>
                </a:gs>
                <a:gs pos="64000">
                  <a:srgbClr val="C9F5FF"/>
                </a:gs>
                <a:gs pos="2000">
                  <a:srgbClr val="00A1DA"/>
                </a:gs>
                <a:gs pos="100000">
                  <a:srgbClr val="008BAC"/>
                </a:gs>
              </a:gsLst>
              <a:lin ang="0" scaled="1"/>
            </a:gradFill>
            <a:ln w="9525" cap="flat" cmpd="sng" algn="ctr">
              <a:solidFill>
                <a:srgbClr val="33CC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0" name="平行四边形 72"/>
            <p:cNvSpPr/>
            <p:nvPr/>
          </p:nvSpPr>
          <p:spPr>
            <a:xfrm rot="5400000">
              <a:off x="1731716" y="2956602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32000">
                  <a:srgbClr val="8FEAFF"/>
                </a:gs>
                <a:gs pos="64000">
                  <a:srgbClr val="C9F5FF"/>
                </a:gs>
                <a:gs pos="2000">
                  <a:srgbClr val="00A1DA"/>
                </a:gs>
                <a:gs pos="100000">
                  <a:srgbClr val="008BAC"/>
                </a:gs>
              </a:gsLst>
              <a:lin ang="0" scaled="1"/>
            </a:gradFill>
            <a:ln w="9525" cap="flat" cmpd="sng" algn="ctr">
              <a:solidFill>
                <a:srgbClr val="33CC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1" name="矩形 73"/>
            <p:cNvSpPr/>
            <p:nvPr/>
          </p:nvSpPr>
          <p:spPr>
            <a:xfrm>
              <a:off x="745657" y="2938740"/>
              <a:ext cx="1206249" cy="347393"/>
            </a:xfrm>
            <a:prstGeom prst="rect">
              <a:avLst/>
            </a:prstGeom>
            <a:gradFill>
              <a:gsLst>
                <a:gs pos="32000">
                  <a:srgbClr val="8FEAFF"/>
                </a:gs>
                <a:gs pos="64000">
                  <a:srgbClr val="C9F5FF"/>
                </a:gs>
                <a:gs pos="2000">
                  <a:srgbClr val="00A1DA"/>
                </a:gs>
                <a:gs pos="100000">
                  <a:srgbClr val="008BAC"/>
                </a:gs>
              </a:gsLst>
              <a:lin ang="0" scaled="1"/>
            </a:gradFill>
            <a:ln w="9525" cap="flat" cmpd="sng" algn="ctr">
              <a:solidFill>
                <a:srgbClr val="33CC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3,4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106" name="五边形 75"/>
          <p:cNvSpPr/>
          <p:nvPr/>
        </p:nvSpPr>
        <p:spPr>
          <a:xfrm>
            <a:off x="1717106" y="4372985"/>
            <a:ext cx="6906879" cy="463131"/>
          </a:xfrm>
          <a:prstGeom prst="homePlate">
            <a:avLst>
              <a:gd name="adj" fmla="val 40243"/>
            </a:avLst>
          </a:prstGeom>
          <a:gradFill>
            <a:gsLst>
              <a:gs pos="32000">
                <a:srgbClr val="CDFFEE"/>
              </a:gs>
              <a:gs pos="69000">
                <a:srgbClr val="C5FFEC"/>
              </a:gs>
              <a:gs pos="2000">
                <a:srgbClr val="00D08B"/>
              </a:gs>
              <a:gs pos="100000">
                <a:srgbClr val="00D28C"/>
              </a:gs>
            </a:gsLst>
            <a:lin ang="0" scaled="1"/>
          </a:gradFill>
          <a:ln w="9525" cap="flat" cmpd="sng" algn="ctr">
            <a:solidFill>
              <a:srgbClr val="00D08B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5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CN" sz="15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Управление муниципальным имуществом муниципального округа город Первомайск Нижегородской области</a:t>
            </a:r>
          </a:p>
        </p:txBody>
      </p:sp>
      <p:grpSp>
        <p:nvGrpSpPr>
          <p:cNvPr id="107" name="组 35"/>
          <p:cNvGrpSpPr/>
          <p:nvPr/>
        </p:nvGrpSpPr>
        <p:grpSpPr>
          <a:xfrm>
            <a:off x="87194" y="4372985"/>
            <a:ext cx="1739613" cy="597666"/>
            <a:chOff x="445310" y="3323892"/>
            <a:chExt cx="1506596" cy="448308"/>
          </a:xfrm>
        </p:grpSpPr>
        <p:sp>
          <p:nvSpPr>
            <p:cNvPr id="124" name="五边形 77"/>
            <p:cNvSpPr/>
            <p:nvPr/>
          </p:nvSpPr>
          <p:spPr>
            <a:xfrm flipH="1">
              <a:off x="445310" y="3323892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32000">
                  <a:srgbClr val="CDFFEE"/>
                </a:gs>
                <a:gs pos="69000">
                  <a:srgbClr val="C5FFEC"/>
                </a:gs>
                <a:gs pos="2000">
                  <a:srgbClr val="00D08B"/>
                </a:gs>
                <a:gs pos="100000">
                  <a:srgbClr val="00D28C"/>
                </a:gs>
              </a:gsLst>
              <a:lin ang="0" scaled="1"/>
            </a:gradFill>
            <a:ln w="9525" cap="flat" cmpd="sng" algn="ctr">
              <a:solidFill>
                <a:srgbClr val="00D08B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25" name="平行四边形 78"/>
            <p:cNvSpPr/>
            <p:nvPr/>
          </p:nvSpPr>
          <p:spPr>
            <a:xfrm rot="16200000" flipH="1">
              <a:off x="628983" y="3442668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32000">
                  <a:srgbClr val="CDFFEE"/>
                </a:gs>
                <a:gs pos="69000">
                  <a:srgbClr val="C5FFEC"/>
                </a:gs>
                <a:gs pos="2000">
                  <a:srgbClr val="00D08B"/>
                </a:gs>
                <a:gs pos="100000">
                  <a:srgbClr val="00D28C"/>
                </a:gs>
              </a:gsLst>
              <a:lin ang="0" scaled="1"/>
            </a:gradFill>
            <a:ln w="9525" cap="flat" cmpd="sng" algn="ctr">
              <a:solidFill>
                <a:srgbClr val="00D08B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26" name="平行四边形 79"/>
            <p:cNvSpPr/>
            <p:nvPr/>
          </p:nvSpPr>
          <p:spPr>
            <a:xfrm rot="5400000">
              <a:off x="1731716" y="3442669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32000">
                  <a:srgbClr val="CDFFEE"/>
                </a:gs>
                <a:gs pos="69000">
                  <a:srgbClr val="C5FFEC"/>
                </a:gs>
                <a:gs pos="2000">
                  <a:srgbClr val="00D08B"/>
                </a:gs>
                <a:gs pos="100000">
                  <a:srgbClr val="00D28C"/>
                </a:gs>
              </a:gsLst>
              <a:lin ang="0" scaled="1"/>
            </a:gradFill>
            <a:ln w="9525" cap="flat" cmpd="sng" algn="ctr">
              <a:solidFill>
                <a:srgbClr val="00D08B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27" name="矩形 80"/>
            <p:cNvSpPr/>
            <p:nvPr/>
          </p:nvSpPr>
          <p:spPr>
            <a:xfrm>
              <a:off x="745657" y="3424807"/>
              <a:ext cx="1206249" cy="347393"/>
            </a:xfrm>
            <a:prstGeom prst="rect">
              <a:avLst/>
            </a:prstGeom>
            <a:gradFill>
              <a:gsLst>
                <a:gs pos="32000">
                  <a:srgbClr val="CDFFEE"/>
                </a:gs>
                <a:gs pos="69000">
                  <a:srgbClr val="C5FFEC"/>
                </a:gs>
                <a:gs pos="2000">
                  <a:srgbClr val="00D08B"/>
                </a:gs>
                <a:gs pos="100000">
                  <a:srgbClr val="00D28C"/>
                </a:gs>
              </a:gsLst>
              <a:lin ang="0" scaled="1"/>
            </a:gradFill>
            <a:ln w="9525" cap="flat" cmpd="sng" algn="ctr">
              <a:solidFill>
                <a:srgbClr val="00D08B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kern="0" dirty="0" smtClean="0">
                  <a:solidFill>
                    <a:sysClr val="windowText" lastClr="00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1,0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108" name="五边形 82"/>
          <p:cNvSpPr/>
          <p:nvPr/>
        </p:nvSpPr>
        <p:spPr>
          <a:xfrm>
            <a:off x="1671369" y="3652905"/>
            <a:ext cx="6645047" cy="463131"/>
          </a:xfrm>
          <a:prstGeom prst="homePlate">
            <a:avLst>
              <a:gd name="adj" fmla="val 40243"/>
            </a:avLst>
          </a:prstGeom>
          <a:gradFill>
            <a:gsLst>
              <a:gs pos="33000">
                <a:srgbClr val="FFD937"/>
              </a:gs>
              <a:gs pos="69000">
                <a:srgbClr val="FFFFC9"/>
              </a:gs>
              <a:gs pos="2000">
                <a:srgbClr val="FFD72F"/>
              </a:gs>
              <a:gs pos="100000">
                <a:srgbClr val="FFCC00"/>
              </a:gs>
            </a:gsLst>
            <a:lin ang="0" scaled="1"/>
          </a:gradFill>
          <a:ln w="9525" cap="flat" cmpd="sng" algn="ctr">
            <a:solidFill>
              <a:srgbClr val="FFFF7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5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altLang="zh-CN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09" name="组 42"/>
          <p:cNvGrpSpPr/>
          <p:nvPr/>
        </p:nvGrpSpPr>
        <p:grpSpPr>
          <a:xfrm>
            <a:off x="35496" y="3652905"/>
            <a:ext cx="1739614" cy="597666"/>
            <a:chOff x="445310" y="3810681"/>
            <a:chExt cx="1506596" cy="448313"/>
          </a:xfrm>
        </p:grpSpPr>
        <p:sp>
          <p:nvSpPr>
            <p:cNvPr id="120" name="五边形 84"/>
            <p:cNvSpPr/>
            <p:nvPr/>
          </p:nvSpPr>
          <p:spPr>
            <a:xfrm flipH="1">
              <a:off x="445310" y="3810681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33000">
                  <a:srgbClr val="FFD937"/>
                </a:gs>
                <a:gs pos="69000">
                  <a:srgbClr val="FFFFC9"/>
                </a:gs>
                <a:gs pos="2000">
                  <a:srgbClr val="FFD72F"/>
                </a:gs>
                <a:gs pos="100000">
                  <a:srgbClr val="FFCC00"/>
                </a:gs>
              </a:gsLst>
              <a:lin ang="0" scaled="1"/>
            </a:gradFill>
            <a:ln w="9525" cap="flat" cmpd="sng" algn="ctr">
              <a:solidFill>
                <a:srgbClr val="FFFF7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21" name="平行四边形 85"/>
            <p:cNvSpPr/>
            <p:nvPr/>
          </p:nvSpPr>
          <p:spPr>
            <a:xfrm rot="16200000" flipH="1">
              <a:off x="628983" y="3929457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33000">
                  <a:srgbClr val="FFD937"/>
                </a:gs>
                <a:gs pos="69000">
                  <a:srgbClr val="FFFFC9"/>
                </a:gs>
                <a:gs pos="2000">
                  <a:srgbClr val="FFD72F"/>
                </a:gs>
                <a:gs pos="100000">
                  <a:srgbClr val="FFCC00"/>
                </a:gs>
              </a:gsLst>
              <a:lin ang="0" scaled="1"/>
            </a:gradFill>
            <a:ln w="9525" cap="flat" cmpd="sng" algn="ctr">
              <a:solidFill>
                <a:srgbClr val="FFFF7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22" name="平行四边形 86"/>
            <p:cNvSpPr/>
            <p:nvPr/>
          </p:nvSpPr>
          <p:spPr>
            <a:xfrm rot="5400000">
              <a:off x="1731716" y="3929458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33000">
                  <a:srgbClr val="FFD937"/>
                </a:gs>
                <a:gs pos="69000">
                  <a:srgbClr val="FFFFC9"/>
                </a:gs>
                <a:gs pos="2000">
                  <a:srgbClr val="FFD72F"/>
                </a:gs>
                <a:gs pos="100000">
                  <a:srgbClr val="FFCC00"/>
                </a:gs>
              </a:gsLst>
              <a:lin ang="0" scaled="1"/>
            </a:gradFill>
            <a:ln w="9525" cap="flat" cmpd="sng" algn="ctr">
              <a:solidFill>
                <a:srgbClr val="FFFF7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23" name="矩形 87"/>
            <p:cNvSpPr/>
            <p:nvPr/>
          </p:nvSpPr>
          <p:spPr>
            <a:xfrm>
              <a:off x="745657" y="3911601"/>
              <a:ext cx="1206249" cy="347393"/>
            </a:xfrm>
            <a:prstGeom prst="rect">
              <a:avLst/>
            </a:prstGeom>
            <a:gradFill>
              <a:gsLst>
                <a:gs pos="33000">
                  <a:srgbClr val="FFD937"/>
                </a:gs>
                <a:gs pos="69000">
                  <a:srgbClr val="FFFFC9"/>
                </a:gs>
                <a:gs pos="2000">
                  <a:srgbClr val="FFD72F"/>
                </a:gs>
                <a:gs pos="100000">
                  <a:srgbClr val="FFCC00"/>
                </a:gs>
              </a:gsLst>
              <a:lin ang="0" scaled="1"/>
            </a:gradFill>
            <a:ln w="9525" cap="flat" cmpd="sng" algn="ctr">
              <a:solidFill>
                <a:srgbClr val="FFFF7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3,3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10" name="组 35"/>
          <p:cNvGrpSpPr/>
          <p:nvPr/>
        </p:nvGrpSpPr>
        <p:grpSpPr>
          <a:xfrm>
            <a:off x="87193" y="5143471"/>
            <a:ext cx="1777294" cy="597666"/>
            <a:chOff x="445310" y="3323892"/>
            <a:chExt cx="1506596" cy="448308"/>
          </a:xfrm>
        </p:grpSpPr>
        <p:sp>
          <p:nvSpPr>
            <p:cNvPr id="116" name="五边形 77"/>
            <p:cNvSpPr/>
            <p:nvPr/>
          </p:nvSpPr>
          <p:spPr>
            <a:xfrm flipH="1">
              <a:off x="445310" y="3323892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32000">
                  <a:srgbClr val="A3D1FF"/>
                </a:gs>
                <a:gs pos="69000">
                  <a:srgbClr val="C1E0FF"/>
                </a:gs>
                <a:gs pos="2000">
                  <a:srgbClr val="0D86FF"/>
                </a:gs>
                <a:gs pos="100000">
                  <a:srgbClr val="0D86FF"/>
                </a:gs>
              </a:gsLst>
              <a:lin ang="0" scaled="1"/>
            </a:gradFill>
            <a:ln w="9525" cap="flat" cmpd="sng" algn="ctr">
              <a:solidFill>
                <a:srgbClr val="B4DCFA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17" name="平行四边形 78"/>
            <p:cNvSpPr/>
            <p:nvPr/>
          </p:nvSpPr>
          <p:spPr>
            <a:xfrm rot="16200000" flipH="1">
              <a:off x="628983" y="3442668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32000">
                  <a:srgbClr val="A3D1FF"/>
                </a:gs>
                <a:gs pos="69000">
                  <a:srgbClr val="C1E0FF"/>
                </a:gs>
                <a:gs pos="2000">
                  <a:srgbClr val="0D86FF"/>
                </a:gs>
                <a:gs pos="100000">
                  <a:srgbClr val="0D86FF"/>
                </a:gs>
              </a:gsLst>
              <a:lin ang="0" scaled="1"/>
            </a:gradFill>
            <a:ln w="9525" cap="flat" cmpd="sng" algn="ctr">
              <a:solidFill>
                <a:srgbClr val="B4DCFA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18" name="平行四边形 79"/>
            <p:cNvSpPr/>
            <p:nvPr/>
          </p:nvSpPr>
          <p:spPr>
            <a:xfrm rot="5400000">
              <a:off x="1731716" y="3442669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32000">
                  <a:srgbClr val="A3D1FF"/>
                </a:gs>
                <a:gs pos="69000">
                  <a:srgbClr val="C1E0FF"/>
                </a:gs>
                <a:gs pos="2000">
                  <a:srgbClr val="0D86FF"/>
                </a:gs>
                <a:gs pos="100000">
                  <a:srgbClr val="0D86FF"/>
                </a:gs>
              </a:gsLst>
              <a:lin ang="0" scaled="1"/>
            </a:gradFill>
            <a:ln w="9525" cap="flat" cmpd="sng" algn="ctr">
              <a:solidFill>
                <a:srgbClr val="B4DCFA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19" name="矩形 80"/>
            <p:cNvSpPr/>
            <p:nvPr/>
          </p:nvSpPr>
          <p:spPr>
            <a:xfrm>
              <a:off x="745657" y="3424807"/>
              <a:ext cx="1206249" cy="347393"/>
            </a:xfrm>
            <a:prstGeom prst="rect">
              <a:avLst/>
            </a:prstGeom>
            <a:gradFill>
              <a:gsLst>
                <a:gs pos="32000">
                  <a:srgbClr val="A3D1FF"/>
                </a:gs>
                <a:gs pos="69000">
                  <a:srgbClr val="C1E0FF"/>
                </a:gs>
                <a:gs pos="2000">
                  <a:srgbClr val="0D86FF"/>
                </a:gs>
                <a:gs pos="100000">
                  <a:srgbClr val="0D86FF"/>
                </a:gs>
              </a:gsLst>
              <a:lin ang="0" scaled="1"/>
            </a:gradFill>
            <a:ln w="9525" cap="flat" cmpd="sng" algn="ctr">
              <a:solidFill>
                <a:srgbClr val="B4DCFA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0,8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11" name="组 35"/>
          <p:cNvGrpSpPr/>
          <p:nvPr/>
        </p:nvGrpSpPr>
        <p:grpSpPr>
          <a:xfrm>
            <a:off x="63374" y="5791546"/>
            <a:ext cx="1726411" cy="741679"/>
            <a:chOff x="445310" y="3323892"/>
            <a:chExt cx="1506596" cy="448306"/>
          </a:xfrm>
        </p:grpSpPr>
        <p:sp>
          <p:nvSpPr>
            <p:cNvPr id="112" name="五边形 77"/>
            <p:cNvSpPr/>
            <p:nvPr/>
          </p:nvSpPr>
          <p:spPr>
            <a:xfrm flipH="1">
              <a:off x="445310" y="3323892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32000">
                  <a:srgbClr val="FAA8E3"/>
                </a:gs>
                <a:gs pos="69000">
                  <a:srgbClr val="F896DC"/>
                </a:gs>
                <a:gs pos="2000">
                  <a:srgbClr val="C20EA8"/>
                </a:gs>
                <a:gs pos="100000">
                  <a:srgbClr val="B0209B"/>
                </a:gs>
              </a:gsLst>
              <a:lin ang="0" scaled="1"/>
            </a:gradFill>
            <a:ln w="9525" cap="flat" cmpd="sng" algn="ctr">
              <a:solidFill>
                <a:srgbClr val="F347C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13" name="平行四边形 78"/>
            <p:cNvSpPr/>
            <p:nvPr/>
          </p:nvSpPr>
          <p:spPr>
            <a:xfrm rot="16200000" flipH="1">
              <a:off x="628983" y="3442668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32000">
                  <a:srgbClr val="FAA8E3"/>
                </a:gs>
                <a:gs pos="69000">
                  <a:srgbClr val="F896DC"/>
                </a:gs>
                <a:gs pos="2000">
                  <a:srgbClr val="C20EA8"/>
                </a:gs>
                <a:gs pos="100000">
                  <a:srgbClr val="B0209B"/>
                </a:gs>
              </a:gsLst>
              <a:lin ang="0" scaled="1"/>
            </a:gradFill>
            <a:ln w="9525" cap="flat" cmpd="sng" algn="ctr">
              <a:solidFill>
                <a:srgbClr val="F347C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14" name="平行四边形 79"/>
            <p:cNvSpPr/>
            <p:nvPr/>
          </p:nvSpPr>
          <p:spPr>
            <a:xfrm rot="5400000">
              <a:off x="1731716" y="3442669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32000">
                  <a:srgbClr val="FAA8E3"/>
                </a:gs>
                <a:gs pos="69000">
                  <a:srgbClr val="F896DC"/>
                </a:gs>
                <a:gs pos="2000">
                  <a:srgbClr val="C20EA8"/>
                </a:gs>
                <a:gs pos="100000">
                  <a:srgbClr val="B0209B"/>
                </a:gs>
              </a:gsLst>
              <a:lin ang="0" scaled="1"/>
            </a:gradFill>
            <a:ln w="9525" cap="flat" cmpd="sng" algn="ctr">
              <a:solidFill>
                <a:srgbClr val="F347C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15" name="矩形 80"/>
            <p:cNvSpPr/>
            <p:nvPr/>
          </p:nvSpPr>
          <p:spPr>
            <a:xfrm>
              <a:off x="745657" y="3424805"/>
              <a:ext cx="1206249" cy="347393"/>
            </a:xfrm>
            <a:prstGeom prst="rect">
              <a:avLst/>
            </a:prstGeom>
            <a:gradFill>
              <a:gsLst>
                <a:gs pos="32000">
                  <a:srgbClr val="FAA8E3"/>
                </a:gs>
                <a:gs pos="69000">
                  <a:srgbClr val="F896DC"/>
                </a:gs>
                <a:gs pos="2000">
                  <a:srgbClr val="C20EA8"/>
                </a:gs>
                <a:gs pos="100000">
                  <a:srgbClr val="B0209B"/>
                </a:gs>
              </a:gsLst>
              <a:lin ang="0" scaled="1"/>
            </a:gradFill>
            <a:ln w="9525" cap="flat" cmpd="sng" algn="ctr">
              <a:solidFill>
                <a:srgbClr val="F347C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0,7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879808" y="3615399"/>
            <a:ext cx="66540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Развитие предпринимательства и торговли в муниципальном округе город Первомайск Нижегородской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48028611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585047" y="-104808"/>
            <a:ext cx="8556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году, млн.рублей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6195" l="0" r="100000">
                        <a14:foregroundMark x1="11806" y1="72054" x2="11806" y2="72054"/>
                        <a14:foregroundMark x1="35556" y1="75926" x2="35556" y2="75926"/>
                        <a14:foregroundMark x1="32222" y1="75084" x2="32222" y2="75084"/>
                        <a14:foregroundMark x1="18611" y1="71549" x2="18611" y2="71549"/>
                        <a14:foregroundMark x1="15417" y1="68182" x2="15417" y2="68182"/>
                        <a14:foregroundMark x1="9028" y1="71549" x2="9028" y2="71549"/>
                        <a14:foregroundMark x1="60417" y1="74579" x2="60417" y2="74579"/>
                        <a14:foregroundMark x1="58056" y1="71044" x2="58056" y2="71044"/>
                        <a14:foregroundMark x1="83333" y1="73064" x2="83333" y2="73064"/>
                        <a14:foregroundMark x1="84444" y1="79798" x2="84444" y2="79798"/>
                        <a14:foregroundMark x1="75278" y1="79798" x2="75278" y2="79798"/>
                        <a14:foregroundMark x1="80139" y1="23906" x2="80139" y2="23906"/>
                        <a14:foregroundMark x1="50000" y1="15657" x2="50000" y2="15657"/>
                        <a14:foregroundMark x1="52778" y1="7744" x2="52778" y2="7744"/>
                        <a14:foregroundMark x1="62083" y1="11279" x2="62083" y2="11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542" y="452335"/>
            <a:ext cx="1842065" cy="1519704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171664" y="6444879"/>
            <a:ext cx="904643" cy="391077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45.2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95536" y="2919685"/>
            <a:ext cx="8218457" cy="2563639"/>
            <a:chOff x="109532" y="3501008"/>
            <a:chExt cx="8218457" cy="2563639"/>
          </a:xfrm>
        </p:grpSpPr>
        <p:sp>
          <p:nvSpPr>
            <p:cNvPr id="60" name="Куб 59"/>
            <p:cNvSpPr/>
            <p:nvPr/>
          </p:nvSpPr>
          <p:spPr>
            <a:xfrm>
              <a:off x="109532" y="4653136"/>
              <a:ext cx="1925433" cy="1411511"/>
            </a:xfrm>
            <a:prstGeom prst="cub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Куб 61"/>
            <p:cNvSpPr/>
            <p:nvPr/>
          </p:nvSpPr>
          <p:spPr>
            <a:xfrm>
              <a:off x="3266462" y="4581128"/>
              <a:ext cx="1925433" cy="1411511"/>
            </a:xfrm>
            <a:prstGeom prst="cube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Куб 65"/>
            <p:cNvSpPr/>
            <p:nvPr/>
          </p:nvSpPr>
          <p:spPr>
            <a:xfrm>
              <a:off x="1685589" y="3573016"/>
              <a:ext cx="1925433" cy="1411511"/>
            </a:xfrm>
            <a:prstGeom prst="cube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Куб 66"/>
            <p:cNvSpPr/>
            <p:nvPr/>
          </p:nvSpPr>
          <p:spPr>
            <a:xfrm>
              <a:off x="6402556" y="4581128"/>
              <a:ext cx="1925433" cy="1411511"/>
            </a:xfrm>
            <a:prstGeom prst="cube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Куб 67"/>
            <p:cNvSpPr/>
            <p:nvPr/>
          </p:nvSpPr>
          <p:spPr>
            <a:xfrm>
              <a:off x="4824499" y="3501008"/>
              <a:ext cx="1925433" cy="1411511"/>
            </a:xfrm>
            <a:prstGeom prst="cube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4" name="矩形 45"/>
          <p:cNvSpPr/>
          <p:nvPr/>
        </p:nvSpPr>
        <p:spPr>
          <a:xfrm>
            <a:off x="645921" y="1250605"/>
            <a:ext cx="973751" cy="954259"/>
          </a:xfrm>
          <a:prstGeom prst="rect">
            <a:avLst/>
          </a:prstGeom>
          <a:solidFill>
            <a:srgbClr val="CEC5ED"/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6095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27" name="五边形 54"/>
          <p:cNvSpPr/>
          <p:nvPr/>
        </p:nvSpPr>
        <p:spPr>
          <a:xfrm>
            <a:off x="1691696" y="1250605"/>
            <a:ext cx="5643908" cy="589013"/>
          </a:xfrm>
          <a:prstGeom prst="homePlate">
            <a:avLst>
              <a:gd name="adj" fmla="val 40243"/>
            </a:avLst>
          </a:prstGeom>
          <a:gradFill>
            <a:gsLst>
              <a:gs pos="24150">
                <a:srgbClr val="FFA3FF"/>
              </a:gs>
              <a:gs pos="0">
                <a:srgbClr val="FF00FF"/>
              </a:gs>
              <a:gs pos="50000">
                <a:srgbClr val="FFC1FF"/>
              </a:gs>
              <a:gs pos="100000">
                <a:srgbClr val="FF00FF"/>
              </a:gs>
            </a:gsLst>
            <a:lin ang="0" scaled="1"/>
          </a:gradFill>
          <a:ln w="9525" cap="flat" cmpd="sng" algn="ctr">
            <a:solidFill>
              <a:srgbClr val="FF00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3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Обеспечение общественного порядка и противодействия преступности в муниципальном округе город Первомайск Нижегородской области</a:t>
            </a:r>
          </a:p>
        </p:txBody>
      </p:sp>
      <p:grpSp>
        <p:nvGrpSpPr>
          <p:cNvPr id="31" name="组 14"/>
          <p:cNvGrpSpPr/>
          <p:nvPr/>
        </p:nvGrpSpPr>
        <p:grpSpPr>
          <a:xfrm>
            <a:off x="72024" y="1241953"/>
            <a:ext cx="1723414" cy="764734"/>
            <a:chOff x="445310" y="1847612"/>
            <a:chExt cx="1506597" cy="573625"/>
          </a:xfrm>
        </p:grpSpPr>
        <p:sp>
          <p:nvSpPr>
            <p:cNvPr id="40" name="五边形 56"/>
            <p:cNvSpPr/>
            <p:nvPr/>
          </p:nvSpPr>
          <p:spPr>
            <a:xfrm flipH="1">
              <a:off x="445310" y="1847612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24150">
                  <a:srgbClr val="FFA3FF"/>
                </a:gs>
                <a:gs pos="0">
                  <a:srgbClr val="FF00FF"/>
                </a:gs>
                <a:gs pos="50000">
                  <a:srgbClr val="FFC1FF"/>
                </a:gs>
                <a:gs pos="100000">
                  <a:srgbClr val="FF00FF"/>
                </a:gs>
              </a:gsLst>
              <a:lin ang="0" scaled="1"/>
            </a:gradFill>
            <a:ln w="9525" cap="flat" cmpd="sng" algn="ctr">
              <a:solidFill>
                <a:srgbClr val="FF00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1" name="平行四边形 57"/>
            <p:cNvSpPr/>
            <p:nvPr/>
          </p:nvSpPr>
          <p:spPr>
            <a:xfrm rot="16200000" flipH="1">
              <a:off x="628983" y="1966388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24150">
                  <a:srgbClr val="FFA3FF"/>
                </a:gs>
                <a:gs pos="0">
                  <a:srgbClr val="FF00FF"/>
                </a:gs>
                <a:gs pos="50000">
                  <a:srgbClr val="FFC1FF"/>
                </a:gs>
                <a:gs pos="100000">
                  <a:srgbClr val="FF00FF"/>
                </a:gs>
              </a:gsLst>
              <a:lin ang="0" scaled="1"/>
            </a:gradFill>
            <a:ln w="9525" cap="flat" cmpd="sng" algn="ctr">
              <a:solidFill>
                <a:srgbClr val="FF00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2" name="平行四边形 58"/>
            <p:cNvSpPr/>
            <p:nvPr/>
          </p:nvSpPr>
          <p:spPr>
            <a:xfrm rot="5400000">
              <a:off x="1731716" y="1966389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24150">
                  <a:srgbClr val="FFA3FF"/>
                </a:gs>
                <a:gs pos="0">
                  <a:srgbClr val="FF00FF"/>
                </a:gs>
                <a:gs pos="50000">
                  <a:srgbClr val="FFC1FF"/>
                </a:gs>
                <a:gs pos="100000">
                  <a:srgbClr val="FF00FF"/>
                </a:gs>
              </a:gsLst>
              <a:lin ang="0" scaled="1"/>
            </a:gradFill>
            <a:ln w="9525" cap="flat" cmpd="sng" algn="ctr">
              <a:solidFill>
                <a:srgbClr val="FF00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3" name="矩形 59"/>
            <p:cNvSpPr/>
            <p:nvPr/>
          </p:nvSpPr>
          <p:spPr>
            <a:xfrm>
              <a:off x="745657" y="1948525"/>
              <a:ext cx="1206250" cy="472712"/>
            </a:xfrm>
            <a:prstGeom prst="rect">
              <a:avLst/>
            </a:prstGeom>
            <a:gradFill>
              <a:gsLst>
                <a:gs pos="24150">
                  <a:srgbClr val="FFA3FF"/>
                </a:gs>
                <a:gs pos="0">
                  <a:srgbClr val="FF00FF"/>
                </a:gs>
                <a:gs pos="50000">
                  <a:srgbClr val="FFC1FF"/>
                </a:gs>
                <a:gs pos="100000">
                  <a:srgbClr val="FF00FF"/>
                </a:gs>
              </a:gsLst>
              <a:lin ang="0" scaled="1"/>
            </a:gradFill>
            <a:ln w="9525" cap="flat" cmpd="sng" algn="ctr">
              <a:solidFill>
                <a:srgbClr val="FF00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0,6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5907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3774" y="-12238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Как изменится финансирование</a:t>
            </a:r>
          </a:p>
          <a:p>
            <a:r>
              <a:rPr lang="ru-RU" dirty="0">
                <a:solidFill>
                  <a:srgbClr val="002060"/>
                </a:solidFill>
              </a:rPr>
              <a:t> муниципальных программ в </a:t>
            </a:r>
            <a:r>
              <a:rPr lang="ru-RU" dirty="0" smtClean="0">
                <a:solidFill>
                  <a:srgbClr val="002060"/>
                </a:solidFill>
              </a:rPr>
              <a:t>2026-2028 </a:t>
            </a:r>
            <a:r>
              <a:rPr lang="ru-RU" dirty="0">
                <a:solidFill>
                  <a:srgbClr val="002060"/>
                </a:solidFill>
              </a:rPr>
              <a:t>годы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6784" y="734315"/>
            <a:ext cx="1509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м</a:t>
            </a:r>
            <a:r>
              <a:rPr lang="ru-RU" sz="1400" b="1" i="1" dirty="0" smtClean="0"/>
              <a:t>лн.рублей</a:t>
            </a:r>
            <a:endParaRPr lang="ru-RU" sz="14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23D1BD49-5B2A-57B8-4BFF-944FCAB5A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60458"/>
              </p:ext>
            </p:extLst>
          </p:nvPr>
        </p:nvGraphicFramePr>
        <p:xfrm>
          <a:off x="196169" y="1007399"/>
          <a:ext cx="8768319" cy="546960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tblPr>
              <a:tblGrid>
                <a:gridCol w="586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0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89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78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6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08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08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558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33353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2024 года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на       2025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2026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</a:t>
                      </a:r>
                    </a:p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2025 году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2027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2028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296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1 169,2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1 136,1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1 102,8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1 078,7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1 115,1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7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516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муниципальных программ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1 164,0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1 132,4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1 099,5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1 053,6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1 072,7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318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541,8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508,9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500,6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507,8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520,9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20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граждан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472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муниципального округа город Первомайск Нижегородской области доступным и комфортным жильем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60,4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1781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муниципального округа город Первомайск Нижегородской области качественными услугами в сфере жилищно-коммунального хозяйства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136,1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134,2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89,1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66,4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79,3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71,2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392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Охрана окружающей среды в муниципальном округе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568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культуры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130,5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120,6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154,0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127,6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138,5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146,3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6229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Информационное и материально техническое обеспечение деятельности органов местного самоуправления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82,1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104,4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7525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физической культуры и спорта в муниципальном округе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80,8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92,6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8172400" y="6525344"/>
            <a:ext cx="870384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269594796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8172400" y="6525344"/>
            <a:ext cx="870384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46.1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4524" y="826631"/>
            <a:ext cx="1509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м</a:t>
            </a:r>
            <a:r>
              <a:rPr lang="ru-RU" sz="1400" b="1" i="1" dirty="0" smtClean="0"/>
              <a:t>лн.рублей</a:t>
            </a:r>
            <a:endParaRPr lang="ru-RU" sz="1400" b="1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81271" y="-86001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Как изменится финансирование</a:t>
            </a:r>
          </a:p>
          <a:p>
            <a:r>
              <a:rPr lang="ru-RU" dirty="0">
                <a:solidFill>
                  <a:srgbClr val="002060"/>
                </a:solidFill>
              </a:rPr>
              <a:t> муниципальных программ в </a:t>
            </a:r>
            <a:r>
              <a:rPr lang="ru-RU" dirty="0" smtClean="0">
                <a:solidFill>
                  <a:srgbClr val="002060"/>
                </a:solidFill>
              </a:rPr>
              <a:t>2026-2028 </a:t>
            </a:r>
            <a:r>
              <a:rPr lang="ru-RU" dirty="0">
                <a:solidFill>
                  <a:srgbClr val="002060"/>
                </a:solidFill>
              </a:rPr>
              <a:t>годы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10FF56DD-D643-37DA-A7F9-85601DD94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080103"/>
              </p:ext>
            </p:extLst>
          </p:nvPr>
        </p:nvGraphicFramePr>
        <p:xfrm>
          <a:off x="230752" y="1079231"/>
          <a:ext cx="8687205" cy="532156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tblPr>
              <a:tblGrid>
                <a:gridCol w="586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0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89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78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6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08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08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446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09293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0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10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2024 года</a:t>
                      </a:r>
                      <a:endParaRPr lang="ru-RU" sz="10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на       2025 год</a:t>
                      </a:r>
                      <a:endParaRPr lang="ru-RU" sz="10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2026 год</a:t>
                      </a:r>
                      <a:endParaRPr lang="ru-RU" sz="10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2025 году</a:t>
                      </a:r>
                      <a:endParaRPr lang="ru-RU" sz="10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2027 год</a:t>
                      </a:r>
                      <a:endParaRPr lang="ru-RU" sz="10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2028 год</a:t>
                      </a:r>
                      <a:endParaRPr lang="ru-RU" sz="10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20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агропромышленного комплекса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25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транспортной системы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57,4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52,3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51,3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70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муниципальным имуществом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825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муниципальными финансами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113,5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303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предпринимательства и торговли в муниципальном округе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115,1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825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инвестиционного климата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27,6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4154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Защита населения и территорий от чрезвычайных ситуаций, обеспечение пожарной безопасности и безопасности людей на водных объектах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31,3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48,4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119,6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40,7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9780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общественного порядка и противодействия преступности в муниципальном округе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135,1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0124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36309" y="970856"/>
            <a:ext cx="1509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м</a:t>
            </a:r>
            <a:r>
              <a:rPr lang="ru-RU" sz="1400" b="1" i="1" dirty="0" smtClean="0"/>
              <a:t>лн.рублей</a:t>
            </a:r>
            <a:endParaRPr lang="ru-RU" sz="14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81271" y="-36891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Как изменится финансирование</a:t>
            </a:r>
          </a:p>
          <a:p>
            <a:r>
              <a:rPr lang="ru-RU" dirty="0">
                <a:solidFill>
                  <a:srgbClr val="002060"/>
                </a:solidFill>
              </a:rPr>
              <a:t> муниципальных программ в </a:t>
            </a:r>
            <a:r>
              <a:rPr lang="ru-RU" dirty="0" smtClean="0">
                <a:solidFill>
                  <a:srgbClr val="002060"/>
                </a:solidFill>
              </a:rPr>
              <a:t>2026-2028 </a:t>
            </a:r>
            <a:r>
              <a:rPr lang="ru-RU" dirty="0">
                <a:solidFill>
                  <a:srgbClr val="002060"/>
                </a:solidFill>
              </a:rPr>
              <a:t>годы</a:t>
            </a:r>
          </a:p>
        </p:txBody>
      </p:sp>
      <p:sp>
        <p:nvSpPr>
          <p:cNvPr id="9" name="Овал 8"/>
          <p:cNvSpPr/>
          <p:nvPr/>
        </p:nvSpPr>
        <p:spPr>
          <a:xfrm>
            <a:off x="8237898" y="6525344"/>
            <a:ext cx="870384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46.2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E9F2EB83-FB83-A38A-CD4C-59FF23BBD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100511"/>
              </p:ext>
            </p:extLst>
          </p:nvPr>
        </p:nvGraphicFramePr>
        <p:xfrm>
          <a:off x="183164" y="1305675"/>
          <a:ext cx="8755560" cy="378575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tblPr>
              <a:tblGrid>
                <a:gridCol w="591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654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66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46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30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68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68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007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48072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2024 года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на       2025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2026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 2025</a:t>
                      </a:r>
                      <a:r>
                        <a:rPr lang="ru-RU" sz="100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2027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2028 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914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современной городской среды на территории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2,2 раза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9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 из аварийного жилищного фонда на территории городского округа город Первомайск Нижегородской области на 2019-2025 годы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4224296"/>
                  </a:ext>
                </a:extLst>
              </a:tr>
              <a:tr h="539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Переселение граждан из аварийного жилищного фонда на территории городского округа город Первомайск Нижегородской области на 2024-2028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1734584"/>
                  </a:ext>
                </a:extLst>
              </a:tr>
              <a:tr h="60728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внутреннего и въездного туризма на территории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502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90,5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Условно утверждаемые расходы</a:t>
                      </a:r>
                      <a:endParaRPr kumimoji="0" lang="ru-RU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39,1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62082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39552" y="27067"/>
            <a:ext cx="8503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МП «Развитие образования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 город Первомайск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922" y="1060777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/>
              <a:t>Утверждена:</a:t>
            </a:r>
          </a:p>
          <a:p>
            <a:r>
              <a:rPr lang="ru-RU" sz="1200" dirty="0" smtClean="0"/>
              <a:t>Постановлением администрации городского округа город Первомайск</a:t>
            </a:r>
          </a:p>
          <a:p>
            <a:r>
              <a:rPr lang="ru-RU" sz="1200" dirty="0" smtClean="0"/>
              <a:t> Нижегородской области от 20.10.2014 года № 1036 «Об утверждении муниципальной программы «Развитие образования городского округа город Первомайск Нижегородской области».</a:t>
            </a:r>
          </a:p>
          <a:p>
            <a:r>
              <a:rPr lang="ru-RU" sz="1200" b="1" u="sng" dirty="0" smtClean="0"/>
              <a:t>Срок действия программы: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2015-2028 годы.</a:t>
            </a:r>
          </a:p>
          <a:p>
            <a:r>
              <a:rPr lang="ru-RU" sz="1200" b="1" u="sng" dirty="0" smtClean="0"/>
              <a:t>Муниципальный заказчик – координатор: </a:t>
            </a:r>
          </a:p>
          <a:p>
            <a:r>
              <a:rPr lang="ru-RU" sz="1200" dirty="0" smtClean="0"/>
              <a:t>Управление образования администрации муниципального округа город Первомайск Нижегородской области</a:t>
            </a:r>
          </a:p>
          <a:p>
            <a:r>
              <a:rPr lang="ru-RU" sz="1200" b="1" u="sng" dirty="0" smtClean="0"/>
              <a:t>Цель:</a:t>
            </a:r>
          </a:p>
          <a:p>
            <a:r>
              <a:rPr lang="ru-RU" sz="1200" dirty="0" smtClean="0"/>
              <a:t>Формирование на территории муниципального округа город Первомайск Нижегородской области образовательной системы, обеспечивающей доступность качественного образования отвечающего потребностям инновационного развития экономики муниципального округа, ожиданиям общества и каждого гражданина.</a:t>
            </a:r>
          </a:p>
          <a:p>
            <a:r>
              <a:rPr lang="ru-RU" sz="1200" b="1" u="sng" dirty="0" smtClean="0"/>
              <a:t>Целевая группа программы:</a:t>
            </a:r>
          </a:p>
          <a:p>
            <a:r>
              <a:rPr lang="ru-RU" sz="1200" dirty="0" smtClean="0"/>
              <a:t>- Дети дошкольного возраста;</a:t>
            </a:r>
          </a:p>
          <a:p>
            <a:r>
              <a:rPr lang="ru-RU" sz="1200" dirty="0" smtClean="0"/>
              <a:t>- Учащиеся общеобразовательных учреждений;</a:t>
            </a:r>
          </a:p>
          <a:p>
            <a:r>
              <a:rPr lang="ru-RU" sz="1200" dirty="0" smtClean="0"/>
              <a:t>- Обучающиеся дополнительного образования ;</a:t>
            </a:r>
          </a:p>
          <a:p>
            <a:r>
              <a:rPr lang="ru-RU" sz="1200" dirty="0" smtClean="0"/>
              <a:t>- Работники образовательных учреждений  </a:t>
            </a:r>
          </a:p>
          <a:p>
            <a:endParaRPr lang="ru-RU" sz="1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52048" y="4725031"/>
            <a:ext cx="4320480" cy="172819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500,6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млн.рублей, 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2027 год –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507,8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млн.рублей,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2028 год –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520,9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млн.рублей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3846" y1="91124" x2="53846" y2="91124"/>
                        <a14:foregroundMark x1="10702" y1="90533" x2="10702" y2="90533"/>
                        <a14:foregroundMark x1="16054" y1="91124" x2="16054" y2="91124"/>
                        <a14:foregroundMark x1="11371" y1="89349" x2="11371" y2="89349"/>
                        <a14:foregroundMark x1="12375" y1="94083" x2="12375" y2="94083"/>
                        <a14:foregroundMark x1="8361" y1="98225" x2="8361" y2="98225"/>
                        <a14:foregroundMark x1="1003" y1="82249" x2="1003" y2="82249"/>
                        <a14:foregroundMark x1="24080" y1="89941" x2="24080" y2="89941"/>
                        <a14:foregroundMark x1="25753" y1="80473" x2="25753" y2="80473"/>
                        <a14:foregroundMark x1="27425" y1="94083" x2="27425" y2="94083"/>
                        <a14:foregroundMark x1="41472" y1="79882" x2="41472" y2="79882"/>
                        <a14:foregroundMark x1="67224" y1="84615" x2="67224" y2="84615"/>
                        <a14:foregroundMark x1="83612" y1="85799" x2="83612" y2="85799"/>
                        <a14:foregroundMark x1="98328" y1="84024" x2="98328" y2="84024"/>
                        <a14:foregroundMark x1="94314" y1="82249" x2="94314" y2="82249"/>
                        <a14:foregroundMark x1="98662" y1="88166" x2="98662" y2="88166"/>
                        <a14:foregroundMark x1="71237" y1="94675" x2="71237" y2="94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40967"/>
            <a:ext cx="2181407" cy="12329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6354" y1="22500" x2="96354" y2="22500"/>
                        <a14:foregroundMark x1="97396" y1="26250" x2="97396" y2="26250"/>
                        <a14:foregroundMark x1="89063" y1="17917" x2="89063" y2="17917"/>
                        <a14:foregroundMark x1="84896" y1="85417" x2="84896" y2="8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48" y="1585036"/>
            <a:ext cx="2078360" cy="25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8822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698088" y="-44227"/>
            <a:ext cx="8032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Подпрограммы муниципальной программы «Развитие образования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 город Первомайск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1799" y="1410398"/>
            <a:ext cx="1076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/>
              <a:t>м</a:t>
            </a:r>
            <a:r>
              <a:rPr lang="ru-RU" sz="1200" b="1" i="1" dirty="0" smtClean="0"/>
              <a:t>лн.рублей</a:t>
            </a:r>
            <a:endParaRPr lang="ru-RU" sz="1200" b="1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909783"/>
              </p:ext>
            </p:extLst>
          </p:nvPr>
        </p:nvGraphicFramePr>
        <p:xfrm>
          <a:off x="291141" y="1772816"/>
          <a:ext cx="8606658" cy="439348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663413"/>
                <a:gridCol w="989268"/>
                <a:gridCol w="1041860"/>
                <a:gridCol w="1017150"/>
                <a:gridCol w="869642"/>
                <a:gridCol w="1017213"/>
                <a:gridCol w="1008112"/>
              </a:tblGrid>
              <a:tr h="792088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Подпрограммы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16000">
                          <a:schemeClr val="tx2">
                            <a:lumMod val="84000"/>
                            <a:lumOff val="16000"/>
                          </a:schemeClr>
                        </a:gs>
                        <a:gs pos="86000">
                          <a:schemeClr val="tx2">
                            <a:lumMod val="90000"/>
                            <a:lumOff val="10000"/>
                          </a:schemeClr>
                        </a:gs>
                        <a:gs pos="94000">
                          <a:schemeClr val="tx2">
                            <a:lumMod val="45000"/>
                            <a:lumOff val="55000"/>
                          </a:schemeClr>
                        </a:gs>
                        <a:gs pos="7000">
                          <a:schemeClr val="tx2">
                            <a:lumMod val="63000"/>
                            <a:lumOff val="37000"/>
                          </a:schemeClr>
                        </a:gs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7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 2024 года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16000">
                          <a:schemeClr val="tx2">
                            <a:lumMod val="84000"/>
                            <a:lumOff val="16000"/>
                          </a:schemeClr>
                        </a:gs>
                        <a:gs pos="86000">
                          <a:schemeClr val="tx2">
                            <a:lumMod val="90000"/>
                            <a:lumOff val="10000"/>
                          </a:schemeClr>
                        </a:gs>
                        <a:gs pos="94000">
                          <a:schemeClr val="tx2">
                            <a:lumMod val="45000"/>
                            <a:lumOff val="55000"/>
                          </a:schemeClr>
                        </a:gs>
                        <a:gs pos="7000">
                          <a:schemeClr val="tx2">
                            <a:lumMod val="63000"/>
                            <a:lumOff val="37000"/>
                          </a:schemeClr>
                        </a:gs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7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 2025 года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16000">
                          <a:schemeClr val="tx2">
                            <a:lumMod val="84000"/>
                            <a:lumOff val="16000"/>
                          </a:schemeClr>
                        </a:gs>
                        <a:gs pos="86000">
                          <a:schemeClr val="tx2">
                            <a:lumMod val="90000"/>
                            <a:lumOff val="10000"/>
                          </a:schemeClr>
                        </a:gs>
                        <a:gs pos="94000">
                          <a:schemeClr val="tx2">
                            <a:lumMod val="45000"/>
                            <a:lumOff val="55000"/>
                          </a:schemeClr>
                        </a:gs>
                        <a:gs pos="7000">
                          <a:schemeClr val="tx2">
                            <a:lumMod val="63000"/>
                            <a:lumOff val="37000"/>
                          </a:schemeClr>
                        </a:gs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7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 на 2026 год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16000">
                          <a:schemeClr val="tx2">
                            <a:lumMod val="84000"/>
                            <a:lumOff val="16000"/>
                          </a:schemeClr>
                        </a:gs>
                        <a:gs pos="86000">
                          <a:schemeClr val="tx2">
                            <a:lumMod val="90000"/>
                            <a:lumOff val="10000"/>
                          </a:schemeClr>
                        </a:gs>
                        <a:gs pos="94000">
                          <a:schemeClr val="tx2">
                            <a:lumMod val="45000"/>
                            <a:lumOff val="55000"/>
                          </a:schemeClr>
                        </a:gs>
                        <a:gs pos="7000">
                          <a:schemeClr val="tx2">
                            <a:lumMod val="63000"/>
                            <a:lumOff val="37000"/>
                          </a:schemeClr>
                        </a:gs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7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2025году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16000">
                          <a:schemeClr val="tx2">
                            <a:lumMod val="84000"/>
                            <a:lumOff val="16000"/>
                          </a:schemeClr>
                        </a:gs>
                        <a:gs pos="86000">
                          <a:schemeClr val="tx2">
                            <a:lumMod val="90000"/>
                            <a:lumOff val="10000"/>
                          </a:schemeClr>
                        </a:gs>
                        <a:gs pos="94000">
                          <a:schemeClr val="tx2">
                            <a:lumMod val="45000"/>
                            <a:lumOff val="55000"/>
                          </a:schemeClr>
                        </a:gs>
                        <a:gs pos="7000">
                          <a:schemeClr val="tx2">
                            <a:lumMod val="63000"/>
                            <a:lumOff val="37000"/>
                          </a:schemeClr>
                        </a:gs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7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   на</a:t>
                      </a:r>
                      <a:r>
                        <a:rPr lang="ru-RU" sz="13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2027год</a:t>
                      </a:r>
                    </a:p>
                    <a:p>
                      <a:pPr algn="ctr"/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16000">
                          <a:schemeClr val="tx2">
                            <a:lumMod val="84000"/>
                            <a:lumOff val="16000"/>
                          </a:schemeClr>
                        </a:gs>
                        <a:gs pos="86000">
                          <a:schemeClr val="tx2">
                            <a:lumMod val="90000"/>
                            <a:lumOff val="10000"/>
                          </a:schemeClr>
                        </a:gs>
                        <a:gs pos="94000">
                          <a:schemeClr val="tx2">
                            <a:lumMod val="45000"/>
                            <a:lumOff val="55000"/>
                          </a:schemeClr>
                        </a:gs>
                        <a:gs pos="7000">
                          <a:schemeClr val="tx2">
                            <a:lumMod val="63000"/>
                            <a:lumOff val="37000"/>
                          </a:schemeClr>
                        </a:gs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7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   на 2028год</a:t>
                      </a:r>
                    </a:p>
                    <a:p>
                      <a:pPr algn="ctr"/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16000">
                          <a:schemeClr val="tx2">
                            <a:lumMod val="84000"/>
                            <a:lumOff val="16000"/>
                          </a:schemeClr>
                        </a:gs>
                        <a:gs pos="86000">
                          <a:schemeClr val="tx2">
                            <a:lumMod val="90000"/>
                            <a:lumOff val="10000"/>
                          </a:schemeClr>
                        </a:gs>
                        <a:gs pos="94000">
                          <a:schemeClr val="tx2">
                            <a:lumMod val="45000"/>
                            <a:lumOff val="55000"/>
                          </a:schemeClr>
                        </a:gs>
                        <a:gs pos="7000">
                          <a:schemeClr val="tx2">
                            <a:lumMod val="63000"/>
                            <a:lumOff val="37000"/>
                          </a:schemeClr>
                        </a:gs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7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1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общего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103,5%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09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дополнительного образования и воспитания детей 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молодежи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104,4%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41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Патриотическое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воспитание обучающихся муниципального округа город Первомайск Нижегородской области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в 14,0 раз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41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Ресурсное обеспечение сферы образования муниципального округа город Первомайск Нижегородской области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/>
                </a:tc>
              </a:tr>
              <a:tr h="5177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муниципальной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113,8%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Овал 19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8037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827584" y="-101160"/>
            <a:ext cx="7888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Расходы на образование в расчете на одного жителя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object 3"/>
          <p:cNvGrpSpPr/>
          <p:nvPr/>
        </p:nvGrpSpPr>
        <p:grpSpPr>
          <a:xfrm>
            <a:off x="0" y="0"/>
            <a:ext cx="9043415" cy="6812788"/>
            <a:chOff x="0" y="0"/>
            <a:chExt cx="9043415" cy="6812788"/>
          </a:xfrm>
        </p:grpSpPr>
        <p:pic>
          <p:nvPicPr>
            <p:cNvPr id="61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39496" cy="710184"/>
            </a:xfrm>
            <a:prstGeom prst="rect">
              <a:avLst/>
            </a:prstGeom>
          </p:spPr>
        </p:pic>
        <p:pic>
          <p:nvPicPr>
            <p:cNvPr id="62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3927" y="4294632"/>
              <a:ext cx="2859024" cy="1755648"/>
            </a:xfrm>
            <a:prstGeom prst="rect">
              <a:avLst/>
            </a:prstGeom>
          </p:spPr>
        </p:pic>
        <p:sp>
          <p:nvSpPr>
            <p:cNvPr id="68" name="object 6"/>
            <p:cNvSpPr/>
            <p:nvPr/>
          </p:nvSpPr>
          <p:spPr>
            <a:xfrm>
              <a:off x="8388095" y="6525768"/>
              <a:ext cx="655320" cy="287020"/>
            </a:xfrm>
            <a:custGeom>
              <a:avLst/>
              <a:gdLst/>
              <a:ahLst/>
              <a:cxnLst/>
              <a:rect l="l" t="t" r="r" b="b"/>
              <a:pathLst>
                <a:path w="655320" h="287020">
                  <a:moveTo>
                    <a:pt x="0" y="143255"/>
                  </a:moveTo>
                  <a:lnTo>
                    <a:pt x="25747" y="87493"/>
                  </a:lnTo>
                  <a:lnTo>
                    <a:pt x="55955" y="63158"/>
                  </a:lnTo>
                  <a:lnTo>
                    <a:pt x="95964" y="41957"/>
                  </a:lnTo>
                  <a:lnTo>
                    <a:pt x="144456" y="24465"/>
                  </a:lnTo>
                  <a:lnTo>
                    <a:pt x="200114" y="11257"/>
                  </a:lnTo>
                  <a:lnTo>
                    <a:pt x="261621" y="2910"/>
                  </a:lnTo>
                  <a:lnTo>
                    <a:pt x="327659" y="0"/>
                  </a:lnTo>
                  <a:lnTo>
                    <a:pt x="393698" y="2910"/>
                  </a:lnTo>
                  <a:lnTo>
                    <a:pt x="455205" y="11257"/>
                  </a:lnTo>
                  <a:lnTo>
                    <a:pt x="510863" y="24465"/>
                  </a:lnTo>
                  <a:lnTo>
                    <a:pt x="559355" y="41957"/>
                  </a:lnTo>
                  <a:lnTo>
                    <a:pt x="599364" y="63158"/>
                  </a:lnTo>
                  <a:lnTo>
                    <a:pt x="629572" y="87493"/>
                  </a:lnTo>
                  <a:lnTo>
                    <a:pt x="655320" y="143255"/>
                  </a:lnTo>
                  <a:lnTo>
                    <a:pt x="648663" y="172126"/>
                  </a:lnTo>
                  <a:lnTo>
                    <a:pt x="599364" y="223351"/>
                  </a:lnTo>
                  <a:lnTo>
                    <a:pt x="559355" y="244552"/>
                  </a:lnTo>
                  <a:lnTo>
                    <a:pt x="510863" y="262045"/>
                  </a:lnTo>
                  <a:lnTo>
                    <a:pt x="455205" y="275254"/>
                  </a:lnTo>
                  <a:lnTo>
                    <a:pt x="393698" y="283601"/>
                  </a:lnTo>
                  <a:lnTo>
                    <a:pt x="327659" y="286511"/>
                  </a:lnTo>
                  <a:lnTo>
                    <a:pt x="261621" y="283601"/>
                  </a:lnTo>
                  <a:lnTo>
                    <a:pt x="200114" y="275254"/>
                  </a:lnTo>
                  <a:lnTo>
                    <a:pt x="144456" y="262045"/>
                  </a:lnTo>
                  <a:lnTo>
                    <a:pt x="95964" y="244552"/>
                  </a:lnTo>
                  <a:lnTo>
                    <a:pt x="55955" y="223351"/>
                  </a:lnTo>
                  <a:lnTo>
                    <a:pt x="25747" y="199017"/>
                  </a:lnTo>
                  <a:lnTo>
                    <a:pt x="0" y="143255"/>
                  </a:lnTo>
                  <a:close/>
                </a:path>
              </a:pathLst>
            </a:custGeom>
            <a:ln w="18288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327" y="643127"/>
              <a:ext cx="1655445" cy="1335151"/>
            </a:xfrm>
            <a:prstGeom prst="rect">
              <a:avLst/>
            </a:prstGeom>
          </p:spPr>
        </p:pic>
        <p:pic>
          <p:nvPicPr>
            <p:cNvPr id="70" name="object 9"/>
            <p:cNvPicPr/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9123" y="890016"/>
              <a:ext cx="1014314" cy="688848"/>
            </a:xfrm>
            <a:prstGeom prst="rect">
              <a:avLst/>
            </a:prstGeom>
          </p:spPr>
        </p:pic>
        <p:pic>
          <p:nvPicPr>
            <p:cNvPr id="71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1600" y="707186"/>
              <a:ext cx="7425435" cy="1213688"/>
            </a:xfrm>
            <a:prstGeom prst="rect">
              <a:avLst/>
            </a:prstGeom>
          </p:spPr>
        </p:pic>
        <p:pic>
          <p:nvPicPr>
            <p:cNvPr id="72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8614" y="954532"/>
              <a:ext cx="6778879" cy="566420"/>
            </a:xfrm>
            <a:prstGeom prst="rect">
              <a:avLst/>
            </a:prstGeom>
          </p:spPr>
        </p:pic>
        <p:pic>
          <p:nvPicPr>
            <p:cNvPr id="73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136" y="1353311"/>
              <a:ext cx="1655445" cy="1335151"/>
            </a:xfrm>
            <a:prstGeom prst="rect">
              <a:avLst/>
            </a:prstGeom>
          </p:spPr>
        </p:pic>
        <p:pic>
          <p:nvPicPr>
            <p:cNvPr id="74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931" y="1591055"/>
              <a:ext cx="1014314" cy="697992"/>
            </a:xfrm>
            <a:prstGeom prst="rect">
              <a:avLst/>
            </a:prstGeom>
          </p:spPr>
        </p:pic>
        <p:pic>
          <p:nvPicPr>
            <p:cNvPr id="75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3311" y="1408226"/>
              <a:ext cx="7443851" cy="1213688"/>
            </a:xfrm>
            <a:prstGeom prst="rect">
              <a:avLst/>
            </a:prstGeom>
          </p:spPr>
        </p:pic>
        <p:pic>
          <p:nvPicPr>
            <p:cNvPr id="76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0327" y="1655572"/>
              <a:ext cx="6797167" cy="566420"/>
            </a:xfrm>
            <a:prstGeom prst="rect">
              <a:avLst/>
            </a:prstGeom>
          </p:spPr>
        </p:pic>
        <p:pic>
          <p:nvPicPr>
            <p:cNvPr id="77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327" y="2758439"/>
              <a:ext cx="1655445" cy="1335150"/>
            </a:xfrm>
            <a:prstGeom prst="rect">
              <a:avLst/>
            </a:prstGeom>
          </p:spPr>
        </p:pic>
        <p:pic>
          <p:nvPicPr>
            <p:cNvPr id="80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9123" y="3005327"/>
              <a:ext cx="1014314" cy="688848"/>
            </a:xfrm>
            <a:prstGeom prst="rect">
              <a:avLst/>
            </a:prstGeom>
          </p:spPr>
        </p:pic>
        <p:pic>
          <p:nvPicPr>
            <p:cNvPr id="81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1600" y="2819387"/>
              <a:ext cx="7425435" cy="1210703"/>
            </a:xfrm>
            <a:prstGeom prst="rect">
              <a:avLst/>
            </a:prstGeom>
          </p:spPr>
        </p:pic>
        <p:pic>
          <p:nvPicPr>
            <p:cNvPr id="82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18614" y="3066288"/>
              <a:ext cx="6778879" cy="563880"/>
            </a:xfrm>
            <a:prstGeom prst="rect">
              <a:avLst/>
            </a:prstGeom>
          </p:spPr>
        </p:pic>
        <p:pic>
          <p:nvPicPr>
            <p:cNvPr id="83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040" y="2045207"/>
              <a:ext cx="1655445" cy="1335151"/>
            </a:xfrm>
            <a:prstGeom prst="rect">
              <a:avLst/>
            </a:prstGeom>
          </p:spPr>
        </p:pic>
        <p:pic>
          <p:nvPicPr>
            <p:cNvPr id="84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0835" y="2292095"/>
              <a:ext cx="1014314" cy="688848"/>
            </a:xfrm>
            <a:prstGeom prst="rect">
              <a:avLst/>
            </a:prstGeom>
          </p:spPr>
        </p:pic>
        <p:pic>
          <p:nvPicPr>
            <p:cNvPr id="85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53311" y="2103107"/>
              <a:ext cx="7443851" cy="1210703"/>
            </a:xfrm>
            <a:prstGeom prst="rect">
              <a:avLst/>
            </a:prstGeom>
          </p:spPr>
        </p:pic>
        <p:pic>
          <p:nvPicPr>
            <p:cNvPr id="86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00327" y="2351277"/>
              <a:ext cx="6797167" cy="562610"/>
            </a:xfrm>
            <a:prstGeom prst="rect">
              <a:avLst/>
            </a:prstGeom>
          </p:spPr>
        </p:pic>
      </p:grpSp>
      <p:sp>
        <p:nvSpPr>
          <p:cNvPr id="87" name="object 24"/>
          <p:cNvSpPr txBox="1"/>
          <p:nvPr/>
        </p:nvSpPr>
        <p:spPr>
          <a:xfrm>
            <a:off x="728878" y="1115313"/>
            <a:ext cx="697865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latin typeface="Times New Roman"/>
                <a:cs typeface="Times New Roman"/>
              </a:rPr>
              <a:t>202</a:t>
            </a:r>
            <a:r>
              <a:rPr lang="ru-RU" sz="1500" b="1" dirty="0">
                <a:latin typeface="Times New Roman"/>
                <a:cs typeface="Times New Roman"/>
              </a:rPr>
              <a:t>5</a:t>
            </a:r>
            <a:r>
              <a:rPr sz="1500" b="1" spc="-4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8" name="object 25"/>
          <p:cNvSpPr txBox="1"/>
          <p:nvPr/>
        </p:nvSpPr>
        <p:spPr>
          <a:xfrm>
            <a:off x="721563" y="1813382"/>
            <a:ext cx="701040" cy="2455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00" b="1" dirty="0">
                <a:latin typeface="Times New Roman"/>
                <a:cs typeface="Times New Roman"/>
              </a:rPr>
              <a:t>202</a:t>
            </a:r>
            <a:r>
              <a:rPr lang="ru-RU" sz="1500" b="1" dirty="0">
                <a:latin typeface="Times New Roman"/>
                <a:cs typeface="Times New Roman"/>
              </a:rPr>
              <a:t>6</a:t>
            </a:r>
            <a:r>
              <a:rPr sz="1500" b="1" spc="-2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9" name="object 26"/>
          <p:cNvSpPr txBox="1"/>
          <p:nvPr/>
        </p:nvSpPr>
        <p:spPr>
          <a:xfrm>
            <a:off x="702665" y="2500122"/>
            <a:ext cx="697230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latin typeface="Times New Roman"/>
                <a:cs typeface="Times New Roman"/>
              </a:rPr>
              <a:t>202</a:t>
            </a:r>
            <a:r>
              <a:rPr lang="ru-RU" sz="1500" b="1" dirty="0">
                <a:latin typeface="Times New Roman"/>
                <a:cs typeface="Times New Roman"/>
              </a:rPr>
              <a:t>7</a:t>
            </a:r>
            <a:r>
              <a:rPr sz="1500" b="1" spc="-4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0" name="object 27"/>
          <p:cNvSpPr txBox="1"/>
          <p:nvPr/>
        </p:nvSpPr>
        <p:spPr>
          <a:xfrm>
            <a:off x="739546" y="3223641"/>
            <a:ext cx="697230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latin typeface="Times New Roman"/>
                <a:cs typeface="Times New Roman"/>
              </a:rPr>
              <a:t>202</a:t>
            </a:r>
            <a:r>
              <a:rPr lang="ru-RU" sz="1500" b="1" dirty="0">
                <a:latin typeface="Times New Roman"/>
                <a:cs typeface="Times New Roman"/>
              </a:rPr>
              <a:t>8</a:t>
            </a:r>
            <a:r>
              <a:rPr sz="1500" b="1" spc="-4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1" name="object 28"/>
          <p:cNvSpPr txBox="1"/>
          <p:nvPr/>
        </p:nvSpPr>
        <p:spPr>
          <a:xfrm>
            <a:off x="2541270" y="1091564"/>
            <a:ext cx="523113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dirty="0">
                <a:latin typeface="Times New Roman"/>
                <a:cs typeface="Times New Roman"/>
              </a:rPr>
              <a:t>508,9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млн.рублей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: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lang="ru-RU" sz="1600" b="1" spc="-10" dirty="0">
                <a:latin typeface="Times New Roman"/>
                <a:cs typeface="Times New Roman"/>
              </a:rPr>
              <a:t>16,829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тыс.человек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=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30 239,47 </a:t>
            </a:r>
            <a:r>
              <a:rPr sz="1600" b="1" spc="-10" dirty="0" err="1">
                <a:latin typeface="Times New Roman"/>
                <a:cs typeface="Times New Roman"/>
              </a:rPr>
              <a:t>рублей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2" name="object 29"/>
          <p:cNvSpPr txBox="1"/>
          <p:nvPr/>
        </p:nvSpPr>
        <p:spPr>
          <a:xfrm>
            <a:off x="2565273" y="1795729"/>
            <a:ext cx="5225416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latin typeface="Times New Roman"/>
                <a:cs typeface="Times New Roman"/>
              </a:rPr>
              <a:t>50</a:t>
            </a:r>
            <a:r>
              <a:rPr lang="ru-RU" sz="1600" b="1" dirty="0">
                <a:latin typeface="Times New Roman"/>
                <a:cs typeface="Times New Roman"/>
              </a:rPr>
              <a:t>0</a:t>
            </a:r>
            <a:r>
              <a:rPr sz="1600" b="1" dirty="0">
                <a:latin typeface="Times New Roman"/>
                <a:cs typeface="Times New Roman"/>
              </a:rPr>
              <a:t>,</a:t>
            </a:r>
            <a:r>
              <a:rPr lang="ru-RU" sz="1600" b="1" dirty="0">
                <a:latin typeface="Times New Roman"/>
                <a:cs typeface="Times New Roman"/>
              </a:rPr>
              <a:t>6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млн.рублей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: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16,</a:t>
            </a:r>
            <a:r>
              <a:rPr lang="ru-RU" sz="1600" b="1" dirty="0">
                <a:latin typeface="Times New Roman"/>
                <a:cs typeface="Times New Roman"/>
              </a:rPr>
              <a:t>519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тыс.человек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= 30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lang="ru-RU" sz="1600" b="1" spc="-30" dirty="0">
                <a:latin typeface="Times New Roman"/>
                <a:cs typeface="Times New Roman"/>
              </a:rPr>
              <a:t>304,50 </a:t>
            </a:r>
            <a:r>
              <a:rPr sz="1600" b="1" spc="-10" dirty="0" err="1">
                <a:latin typeface="Times New Roman"/>
                <a:cs typeface="Times New Roman"/>
              </a:rPr>
              <a:t>рублей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3" name="object 30"/>
          <p:cNvSpPr txBox="1"/>
          <p:nvPr/>
        </p:nvSpPr>
        <p:spPr>
          <a:xfrm>
            <a:off x="2569844" y="2502788"/>
            <a:ext cx="527875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dirty="0">
                <a:latin typeface="Times New Roman"/>
                <a:cs typeface="Times New Roman"/>
              </a:rPr>
              <a:t>507,8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млн.рублей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: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16,</a:t>
            </a:r>
            <a:r>
              <a:rPr lang="ru-RU" sz="1600" b="1" dirty="0">
                <a:latin typeface="Times New Roman"/>
                <a:cs typeface="Times New Roman"/>
              </a:rPr>
              <a:t>389</a:t>
            </a:r>
            <a:r>
              <a:rPr sz="1600" b="1" spc="37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тыс.человек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=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30 984,20 </a:t>
            </a:r>
            <a:r>
              <a:rPr sz="1600" b="1" spc="-10" dirty="0" err="1">
                <a:latin typeface="Times New Roman"/>
                <a:cs typeface="Times New Roman"/>
              </a:rPr>
              <a:t>рублей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4" name="object 31"/>
          <p:cNvSpPr txBox="1"/>
          <p:nvPr/>
        </p:nvSpPr>
        <p:spPr>
          <a:xfrm>
            <a:off x="2597911" y="3198622"/>
            <a:ext cx="5192778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dirty="0">
                <a:latin typeface="Times New Roman"/>
                <a:cs typeface="Times New Roman"/>
              </a:rPr>
              <a:t>520,9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млн.рублей</a:t>
            </a:r>
            <a:r>
              <a:rPr sz="1600" b="1" spc="-8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: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16,</a:t>
            </a:r>
            <a:r>
              <a:rPr lang="ru-RU" sz="1600" b="1" dirty="0">
                <a:latin typeface="Times New Roman"/>
                <a:cs typeface="Times New Roman"/>
              </a:rPr>
              <a:t>279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тыс.человек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= </a:t>
            </a:r>
            <a:r>
              <a:rPr lang="ru-RU" sz="1600" b="1" dirty="0">
                <a:latin typeface="Times New Roman"/>
                <a:cs typeface="Times New Roman"/>
              </a:rPr>
              <a:t>31 998,28 </a:t>
            </a:r>
            <a:r>
              <a:rPr sz="1600" b="1" spc="-10" dirty="0" err="1">
                <a:latin typeface="Times New Roman"/>
                <a:cs typeface="Times New Roman"/>
              </a:rPr>
              <a:t>рублей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95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0" y="3663643"/>
            <a:ext cx="3820541" cy="3149981"/>
          </a:xfrm>
          <a:prstGeom prst="rect">
            <a:avLst/>
          </a:prstGeom>
        </p:spPr>
      </p:pic>
      <p:sp>
        <p:nvSpPr>
          <p:cNvPr id="96" name="object 33"/>
          <p:cNvSpPr txBox="1"/>
          <p:nvPr/>
        </p:nvSpPr>
        <p:spPr>
          <a:xfrm>
            <a:off x="449376" y="4095953"/>
            <a:ext cx="2894965" cy="2205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12065" algn="ctr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Times New Roman"/>
                <a:cs typeface="Times New Roman"/>
              </a:rPr>
              <a:t>На</a:t>
            </a:r>
            <a:r>
              <a:rPr sz="1300" b="1" spc="-2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исполнение</a:t>
            </a:r>
            <a:r>
              <a:rPr sz="1300" b="1" spc="20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переданных </a:t>
            </a:r>
            <a:r>
              <a:rPr sz="1300" b="1" spc="-20" dirty="0">
                <a:latin typeface="Times New Roman"/>
                <a:cs typeface="Times New Roman"/>
              </a:rPr>
              <a:t>государственных</a:t>
            </a:r>
            <a:r>
              <a:rPr sz="1300" b="1" spc="15" dirty="0">
                <a:latin typeface="Times New Roman"/>
                <a:cs typeface="Times New Roman"/>
              </a:rPr>
              <a:t> </a:t>
            </a:r>
            <a:r>
              <a:rPr sz="1300" b="1" spc="-20" dirty="0">
                <a:latin typeface="Times New Roman"/>
                <a:cs typeface="Times New Roman"/>
              </a:rPr>
              <a:t>полномочий</a:t>
            </a:r>
            <a:r>
              <a:rPr sz="1300" b="1" spc="80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органов местного</a:t>
            </a:r>
            <a:r>
              <a:rPr sz="1300" b="1" spc="-5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самоуправления</a:t>
            </a:r>
            <a:r>
              <a:rPr sz="1300" b="1" spc="60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в</a:t>
            </a:r>
            <a:r>
              <a:rPr sz="1300" b="1" spc="-5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области образования</a:t>
            </a:r>
            <a:endParaRPr sz="1300" dirty="0">
              <a:latin typeface="Times New Roman"/>
              <a:cs typeface="Times New Roman"/>
            </a:endParaRPr>
          </a:p>
          <a:p>
            <a:pPr marL="756285" marR="708660" algn="ctr">
              <a:lnSpc>
                <a:spcPct val="100000"/>
              </a:lnSpc>
              <a:spcBef>
                <a:spcPts val="5"/>
              </a:spcBef>
            </a:pPr>
            <a:r>
              <a:rPr sz="1300" b="1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13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imes New Roman"/>
                <a:cs typeface="Times New Roman"/>
              </a:rPr>
              <a:t>278,3</a:t>
            </a:r>
            <a:r>
              <a:rPr sz="13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млн.рублей</a:t>
            </a:r>
            <a:r>
              <a:rPr sz="1300" b="1" spc="-20" dirty="0">
                <a:latin typeface="Times New Roman"/>
                <a:cs typeface="Times New Roman"/>
              </a:rPr>
              <a:t>, </a:t>
            </a:r>
            <a:r>
              <a:rPr sz="1300" b="1" dirty="0">
                <a:latin typeface="Times New Roman"/>
                <a:cs typeface="Times New Roman"/>
              </a:rPr>
              <a:t>в</a:t>
            </a:r>
            <a:r>
              <a:rPr sz="1300" b="1" spc="-45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том</a:t>
            </a:r>
            <a:r>
              <a:rPr sz="1300" b="1" spc="-3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числе: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300" b="1" spc="-10" dirty="0">
                <a:latin typeface="Times New Roman"/>
                <a:cs typeface="Times New Roman"/>
              </a:rPr>
              <a:t>-</a:t>
            </a:r>
            <a:r>
              <a:rPr sz="1300" b="1" dirty="0">
                <a:latin typeface="Times New Roman"/>
                <a:cs typeface="Times New Roman"/>
              </a:rPr>
              <a:t>в</a:t>
            </a:r>
            <a:r>
              <a:rPr sz="1300" b="1" spc="-1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муниципальных</a:t>
            </a:r>
            <a:r>
              <a:rPr sz="1300" b="1" spc="5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дошкольных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300" b="1" spc="-10" dirty="0">
                <a:latin typeface="Times New Roman"/>
                <a:cs typeface="Times New Roman"/>
              </a:rPr>
              <a:t>организациях</a:t>
            </a:r>
            <a:r>
              <a:rPr sz="1300" b="1" spc="50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–</a:t>
            </a:r>
            <a:r>
              <a:rPr sz="1300" b="1" spc="-35" dirty="0">
                <a:latin typeface="Times New Roman"/>
                <a:cs typeface="Times New Roman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imes New Roman"/>
                <a:cs typeface="Times New Roman"/>
              </a:rPr>
              <a:t>88,1</a:t>
            </a:r>
            <a:r>
              <a:rPr sz="13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млн.рублей</a:t>
            </a:r>
            <a:r>
              <a:rPr sz="1300" b="1" spc="-10" dirty="0">
                <a:latin typeface="Times New Roman"/>
                <a:cs typeface="Times New Roman"/>
              </a:rPr>
              <a:t>,</a:t>
            </a:r>
            <a:endParaRPr sz="1300" dirty="0">
              <a:latin typeface="Times New Roman"/>
              <a:cs typeface="Times New Roman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5"/>
              </a:spcBef>
            </a:pPr>
            <a:r>
              <a:rPr sz="1300" b="1" spc="-10" dirty="0">
                <a:latin typeface="Times New Roman"/>
                <a:cs typeface="Times New Roman"/>
              </a:rPr>
              <a:t>-</a:t>
            </a:r>
            <a:r>
              <a:rPr sz="1300" b="1" dirty="0">
                <a:latin typeface="Times New Roman"/>
                <a:cs typeface="Times New Roman"/>
              </a:rPr>
              <a:t>в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муниципальных общеобразовательных</a:t>
            </a:r>
            <a:r>
              <a:rPr sz="1300" b="1" spc="3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организациях</a:t>
            </a:r>
            <a:r>
              <a:rPr sz="1300" b="1" spc="30" dirty="0">
                <a:latin typeface="Times New Roman"/>
                <a:cs typeface="Times New Roman"/>
              </a:rPr>
              <a:t> </a:t>
            </a:r>
            <a:r>
              <a:rPr sz="1300" b="1" spc="-50" dirty="0">
                <a:latin typeface="Times New Roman"/>
                <a:cs typeface="Times New Roman"/>
              </a:rPr>
              <a:t>– </a:t>
            </a:r>
            <a:r>
              <a:rPr lang="ru-RU" sz="1300" b="1" dirty="0">
                <a:solidFill>
                  <a:srgbClr val="C00000"/>
                </a:solidFill>
                <a:latin typeface="Times New Roman"/>
                <a:cs typeface="Times New Roman"/>
              </a:rPr>
              <a:t>190,2</a:t>
            </a:r>
            <a:r>
              <a:rPr sz="13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млн.рублей</a:t>
            </a:r>
            <a:endParaRPr sz="1300" dirty="0">
              <a:latin typeface="Times New Roman"/>
              <a:cs typeface="Times New Roman"/>
            </a:endParaRPr>
          </a:p>
        </p:txBody>
      </p:sp>
      <p:pic>
        <p:nvPicPr>
          <p:cNvPr id="97" name="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437632" y="3663650"/>
            <a:ext cx="3701669" cy="3107309"/>
          </a:xfrm>
          <a:prstGeom prst="rect">
            <a:avLst/>
          </a:prstGeom>
        </p:spPr>
      </p:pic>
      <p:sp>
        <p:nvSpPr>
          <p:cNvPr id="98" name="object 35"/>
          <p:cNvSpPr txBox="1"/>
          <p:nvPr/>
        </p:nvSpPr>
        <p:spPr>
          <a:xfrm>
            <a:off x="6000115" y="4417009"/>
            <a:ext cx="2665095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5715" algn="ctr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Times New Roman"/>
                <a:cs typeface="Times New Roman"/>
              </a:rPr>
              <a:t>На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содержание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казенных учреждений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10" dirty="0">
                <a:latin typeface="Times New Roman"/>
                <a:cs typeface="Times New Roman"/>
              </a:rPr>
              <a:t> предоставление субсидий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на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выполнение муниципальных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заданий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по </a:t>
            </a:r>
            <a:r>
              <a:rPr sz="1400" b="1" spc="-10" dirty="0">
                <a:latin typeface="Times New Roman"/>
                <a:cs typeface="Times New Roman"/>
              </a:rPr>
              <a:t>оказанию</a:t>
            </a:r>
            <a:r>
              <a:rPr sz="1400" b="1" spc="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муниципальных</a:t>
            </a:r>
            <a:r>
              <a:rPr sz="1400" b="1" spc="3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услуг </a:t>
            </a:r>
            <a:r>
              <a:rPr sz="1400" b="1" dirty="0">
                <a:latin typeface="Times New Roman"/>
                <a:cs typeface="Times New Roman"/>
              </a:rPr>
              <a:t>(всего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10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учреждений)</a:t>
            </a:r>
            <a:endParaRPr sz="1400" dirty="0">
              <a:latin typeface="Times New Roman"/>
              <a:cs typeface="Times New Roman"/>
            </a:endParaRPr>
          </a:p>
          <a:p>
            <a:pPr marL="46355" algn="ctr">
              <a:lnSpc>
                <a:spcPct val="100000"/>
              </a:lnSpc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1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167,3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млн.рублей</a:t>
            </a: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730397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39552" y="-58616"/>
            <a:ext cx="860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МП «Развитие образования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 город Первомайск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2389" y="957930"/>
            <a:ext cx="673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8BCD22B2-D613-00C8-8296-AACAF0531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202906"/>
              </p:ext>
            </p:extLst>
          </p:nvPr>
        </p:nvGraphicFramePr>
        <p:xfrm>
          <a:off x="179512" y="1686005"/>
          <a:ext cx="8784976" cy="404882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tblPr>
              <a:tblGrid>
                <a:gridCol w="3317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33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61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25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951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48072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муниципальной программы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6000">
                          <a:srgbClr val="1F497D">
                            <a:lumMod val="84000"/>
                            <a:lumOff val="16000"/>
                          </a:srgbClr>
                        </a:gs>
                        <a:gs pos="86000">
                          <a:srgbClr val="1F497D">
                            <a:lumMod val="90000"/>
                            <a:lumOff val="10000"/>
                          </a:srgbClr>
                        </a:gs>
                        <a:gs pos="94000">
                          <a:srgbClr val="1F497D">
                            <a:lumMod val="45000"/>
                            <a:lumOff val="55000"/>
                          </a:srgbClr>
                        </a:gs>
                        <a:gs pos="7000">
                          <a:srgbClr val="1F497D">
                            <a:lumMod val="63000"/>
                            <a:lumOff val="37000"/>
                          </a:srgbClr>
                        </a:gs>
                        <a:gs pos="0">
                          <a:srgbClr val="1F497D">
                            <a:lumMod val="20000"/>
                            <a:lumOff val="80000"/>
                          </a:srgbClr>
                        </a:gs>
                        <a:gs pos="50000">
                          <a:srgbClr val="1F497D">
                            <a:lumMod val="70000"/>
                          </a:srgbClr>
                        </a:gs>
                        <a:gs pos="100000">
                          <a:srgbClr val="1F497D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6000">
                          <a:srgbClr val="1F497D">
                            <a:lumMod val="84000"/>
                            <a:lumOff val="16000"/>
                          </a:srgbClr>
                        </a:gs>
                        <a:gs pos="86000">
                          <a:srgbClr val="1F497D">
                            <a:lumMod val="90000"/>
                            <a:lumOff val="10000"/>
                          </a:srgbClr>
                        </a:gs>
                        <a:gs pos="94000">
                          <a:srgbClr val="1F497D">
                            <a:lumMod val="45000"/>
                            <a:lumOff val="55000"/>
                          </a:srgbClr>
                        </a:gs>
                        <a:gs pos="7000">
                          <a:srgbClr val="1F497D">
                            <a:lumMod val="63000"/>
                            <a:lumOff val="37000"/>
                          </a:srgbClr>
                        </a:gs>
                        <a:gs pos="0">
                          <a:srgbClr val="1F497D">
                            <a:lumMod val="20000"/>
                            <a:lumOff val="80000"/>
                          </a:srgbClr>
                        </a:gs>
                        <a:gs pos="50000">
                          <a:srgbClr val="1F497D">
                            <a:lumMod val="70000"/>
                          </a:srgbClr>
                        </a:gs>
                        <a:gs pos="100000">
                          <a:srgbClr val="1F497D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6000">
                          <a:srgbClr val="1F497D">
                            <a:lumMod val="84000"/>
                            <a:lumOff val="16000"/>
                          </a:srgbClr>
                        </a:gs>
                        <a:gs pos="86000">
                          <a:srgbClr val="1F497D">
                            <a:lumMod val="90000"/>
                            <a:lumOff val="10000"/>
                          </a:srgbClr>
                        </a:gs>
                        <a:gs pos="94000">
                          <a:srgbClr val="1F497D">
                            <a:lumMod val="45000"/>
                            <a:lumOff val="55000"/>
                          </a:srgbClr>
                        </a:gs>
                        <a:gs pos="7000">
                          <a:srgbClr val="1F497D">
                            <a:lumMod val="63000"/>
                            <a:lumOff val="37000"/>
                          </a:srgbClr>
                        </a:gs>
                        <a:gs pos="0">
                          <a:srgbClr val="1F497D">
                            <a:lumMod val="20000"/>
                            <a:lumOff val="80000"/>
                          </a:srgbClr>
                        </a:gs>
                        <a:gs pos="50000">
                          <a:srgbClr val="1F497D">
                            <a:lumMod val="70000"/>
                          </a:srgbClr>
                        </a:gs>
                        <a:gs pos="100000">
                          <a:srgbClr val="1F497D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6000">
                          <a:srgbClr val="1F497D">
                            <a:lumMod val="84000"/>
                            <a:lumOff val="16000"/>
                          </a:srgbClr>
                        </a:gs>
                        <a:gs pos="86000">
                          <a:srgbClr val="1F497D">
                            <a:lumMod val="90000"/>
                            <a:lumOff val="10000"/>
                          </a:srgbClr>
                        </a:gs>
                        <a:gs pos="94000">
                          <a:srgbClr val="1F497D">
                            <a:lumMod val="45000"/>
                            <a:lumOff val="55000"/>
                          </a:srgbClr>
                        </a:gs>
                        <a:gs pos="7000">
                          <a:srgbClr val="1F497D">
                            <a:lumMod val="63000"/>
                            <a:lumOff val="37000"/>
                          </a:srgbClr>
                        </a:gs>
                        <a:gs pos="0">
                          <a:srgbClr val="1F497D">
                            <a:lumMod val="20000"/>
                            <a:lumOff val="80000"/>
                          </a:srgbClr>
                        </a:gs>
                        <a:gs pos="50000">
                          <a:srgbClr val="1F497D">
                            <a:lumMod val="70000"/>
                          </a:srgbClr>
                        </a:gs>
                        <a:gs pos="100000">
                          <a:srgbClr val="1F497D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6000">
                          <a:srgbClr val="1F497D">
                            <a:lumMod val="84000"/>
                            <a:lumOff val="16000"/>
                          </a:srgbClr>
                        </a:gs>
                        <a:gs pos="86000">
                          <a:srgbClr val="1F497D">
                            <a:lumMod val="90000"/>
                            <a:lumOff val="10000"/>
                          </a:srgbClr>
                        </a:gs>
                        <a:gs pos="94000">
                          <a:srgbClr val="1F497D">
                            <a:lumMod val="45000"/>
                            <a:lumOff val="55000"/>
                          </a:srgbClr>
                        </a:gs>
                        <a:gs pos="7000">
                          <a:srgbClr val="1F497D">
                            <a:lumMod val="63000"/>
                            <a:lumOff val="37000"/>
                          </a:srgbClr>
                        </a:gs>
                        <a:gs pos="0">
                          <a:srgbClr val="1F497D">
                            <a:lumMod val="20000"/>
                            <a:lumOff val="80000"/>
                          </a:srgbClr>
                        </a:gs>
                        <a:gs pos="50000">
                          <a:srgbClr val="1F497D">
                            <a:lumMod val="70000"/>
                          </a:srgbClr>
                        </a:gs>
                        <a:gs pos="100000">
                          <a:srgbClr val="1F497D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6000">
                          <a:srgbClr val="1F497D">
                            <a:lumMod val="84000"/>
                            <a:lumOff val="16000"/>
                          </a:srgbClr>
                        </a:gs>
                        <a:gs pos="86000">
                          <a:srgbClr val="1F497D">
                            <a:lumMod val="90000"/>
                            <a:lumOff val="10000"/>
                          </a:srgbClr>
                        </a:gs>
                        <a:gs pos="94000">
                          <a:srgbClr val="1F497D">
                            <a:lumMod val="45000"/>
                            <a:lumOff val="55000"/>
                          </a:srgbClr>
                        </a:gs>
                        <a:gs pos="7000">
                          <a:srgbClr val="1F497D">
                            <a:lumMod val="63000"/>
                            <a:lumOff val="37000"/>
                          </a:srgbClr>
                        </a:gs>
                        <a:gs pos="0">
                          <a:srgbClr val="1F497D">
                            <a:lumMod val="20000"/>
                            <a:lumOff val="80000"/>
                          </a:srgbClr>
                        </a:gs>
                        <a:gs pos="50000">
                          <a:srgbClr val="1F497D">
                            <a:lumMod val="70000"/>
                          </a:srgbClr>
                        </a:gs>
                        <a:gs pos="100000">
                          <a:srgbClr val="1F497D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6000">
                          <a:srgbClr val="1F497D">
                            <a:lumMod val="84000"/>
                            <a:lumOff val="16000"/>
                          </a:srgbClr>
                        </a:gs>
                        <a:gs pos="86000">
                          <a:srgbClr val="1F497D">
                            <a:lumMod val="90000"/>
                            <a:lumOff val="10000"/>
                          </a:srgbClr>
                        </a:gs>
                        <a:gs pos="94000">
                          <a:srgbClr val="1F497D">
                            <a:lumMod val="45000"/>
                            <a:lumOff val="55000"/>
                          </a:srgbClr>
                        </a:gs>
                        <a:gs pos="7000">
                          <a:srgbClr val="1F497D">
                            <a:lumMod val="63000"/>
                            <a:lumOff val="37000"/>
                          </a:srgbClr>
                        </a:gs>
                        <a:gs pos="0">
                          <a:srgbClr val="1F497D">
                            <a:lumMod val="20000"/>
                            <a:lumOff val="80000"/>
                          </a:srgbClr>
                        </a:gs>
                        <a:gs pos="50000">
                          <a:srgbClr val="1F497D">
                            <a:lumMod val="70000"/>
                          </a:srgbClr>
                        </a:gs>
                        <a:gs pos="100000">
                          <a:srgbClr val="1F497D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51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населения в возрасте 5-18 лет, охваченного образованием, в общей численности населения в возрасте 5-18 лет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216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Охват детей в возрасте 5-18 лет дополнительными образовательными программами (удельный вес численности детей, получающих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услуги дополнительного образования, в общей численности детей в возрасте 5-18 лет)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Охват детей от 1 года до 7 лет дошкольным образованием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8704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96647" y="133762"/>
            <a:ext cx="64592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Что такое Бюджет?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"/>
            <a:ext cx="582093" cy="7659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660" y="829763"/>
            <a:ext cx="8496944" cy="149579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(от старонормандского </a:t>
            </a: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bougette 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– кошель, сумка, кожаный мешок) –</a:t>
            </a: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 это план доходов и расходов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определённого объекта (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семьи, бизнеса, организации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, государства и т.д.), 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устанавливаемый на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определённый период 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времени. </a:t>
            </a:r>
            <a:endParaRPr lang="ru-RU" sz="1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8432547" y="6519955"/>
            <a:ext cx="654360" cy="25101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CDE959BA-4141-4641-915C-886002687DF0}"/>
              </a:ext>
            </a:extLst>
          </p:cNvPr>
          <p:cNvGrpSpPr/>
          <p:nvPr/>
        </p:nvGrpSpPr>
        <p:grpSpPr>
          <a:xfrm>
            <a:off x="838200" y="2799080"/>
            <a:ext cx="2322541" cy="3601719"/>
            <a:chOff x="1266106" y="2799080"/>
            <a:chExt cx="2322541" cy="3601719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xmlns="" id="{928CCC56-5ECD-E537-EB2E-372E8E1128ED}"/>
                </a:ext>
              </a:extLst>
            </p:cNvPr>
            <p:cNvGrpSpPr/>
            <p:nvPr/>
          </p:nvGrpSpPr>
          <p:grpSpPr>
            <a:xfrm>
              <a:off x="1266106" y="2799080"/>
              <a:ext cx="2322541" cy="3601719"/>
              <a:chOff x="1266106" y="3275964"/>
              <a:chExt cx="2322541" cy="3124835"/>
            </a:xfrm>
          </p:grpSpPr>
          <p:sp>
            <p:nvSpPr>
              <p:cNvPr id="46" name="Прямоугольник: скругленные углы 4">
                <a:extLst>
                  <a:ext uri="{FF2B5EF4-FFF2-40B4-BE49-F238E27FC236}">
                    <a16:creationId xmlns:a16="http://schemas.microsoft.com/office/drawing/2014/main" xmlns="" id="{417DD85C-2F0A-FBC5-887F-A9F902A1C2DC}"/>
                  </a:ext>
                </a:extLst>
              </p:cNvPr>
              <p:cNvSpPr/>
              <p:nvPr/>
            </p:nvSpPr>
            <p:spPr>
              <a:xfrm>
                <a:off x="1266106" y="3275964"/>
                <a:ext cx="2322541" cy="3124835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42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</a:gradFill>
              <a:ln>
                <a:solidFill>
                  <a:srgbClr val="799A3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prst="relaxedInset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xmlns="" id="{D49426D3-7874-D761-10A3-452DEB6EF09A}"/>
                  </a:ext>
                </a:extLst>
              </p:cNvPr>
              <p:cNvSpPr/>
              <p:nvPr/>
            </p:nvSpPr>
            <p:spPr>
              <a:xfrm>
                <a:off x="1330130" y="3286091"/>
                <a:ext cx="2187244" cy="914400"/>
              </a:xfrm>
              <a:prstGeom prst="ellipse">
                <a:avLst/>
              </a:prstGeom>
              <a:gradFill>
                <a:gsLst>
                  <a:gs pos="0">
                    <a:srgbClr val="8AAF3F"/>
                  </a:gs>
                  <a:gs pos="62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8" name="object 27"/>
              <p:cNvSpPr txBox="1"/>
              <p:nvPr/>
            </p:nvSpPr>
            <p:spPr>
              <a:xfrm>
                <a:off x="1560583" y="3524250"/>
                <a:ext cx="1782692" cy="50462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ru-RU" sz="1600" b="1" spc="-20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cs typeface="Times New Roman"/>
                  </a:rPr>
                  <a:t>Государственный б</a:t>
                </a:r>
                <a:r>
                  <a:rPr sz="1600" b="1" spc="-20" dirty="0" err="1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cs typeface="Times New Roman"/>
                  </a:rPr>
                  <a:t>юджет</a:t>
                </a:r>
                <a:endParaRPr sz="1600" dirty="0">
                  <a:solidFill>
                    <a:schemeClr val="tx2">
                      <a:lumMod val="50000"/>
                    </a:schemeClr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45" name="object 29"/>
            <p:cNvSpPr txBox="1"/>
            <p:nvPr/>
          </p:nvSpPr>
          <p:spPr>
            <a:xfrm>
              <a:off x="1389971" y="4012448"/>
              <a:ext cx="2079777" cy="220893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201295">
                <a:lnSpc>
                  <a:spcPct val="100000"/>
                </a:lnSpc>
                <a:spcBef>
                  <a:spcPts val="105"/>
                </a:spcBef>
              </a:pPr>
              <a:r>
                <a:rPr sz="1200" dirty="0" err="1">
                  <a:latin typeface="Times New Roman"/>
                  <a:cs typeface="Times New Roman"/>
                </a:rPr>
                <a:t>Важнейший</a:t>
              </a:r>
              <a:r>
                <a:rPr sz="1200" spc="-65" dirty="0">
                  <a:latin typeface="Times New Roman"/>
                  <a:cs typeface="Times New Roman"/>
                </a:rPr>
                <a:t> </a:t>
              </a:r>
              <a:r>
                <a:rPr sz="1200" spc="-10" dirty="0" err="1">
                  <a:latin typeface="Times New Roman"/>
                  <a:cs typeface="Times New Roman"/>
                </a:rPr>
                <a:t>финансовый</a:t>
              </a:r>
              <a:endParaRPr lang="ru-RU" sz="1200" dirty="0">
                <a:latin typeface="Times New Roman"/>
                <a:cs typeface="Times New Roman"/>
              </a:endParaRPr>
            </a:p>
            <a:p>
              <a:pPr marL="307975" marR="302895" indent="139700">
                <a:lnSpc>
                  <a:spcPts val="1370"/>
                </a:lnSpc>
                <a:spcBef>
                  <a:spcPts val="65"/>
                </a:spcBef>
              </a:pPr>
              <a:r>
                <a:rPr lang="ru-RU" sz="1200" dirty="0">
                  <a:latin typeface="Times New Roman"/>
                  <a:cs typeface="Times New Roman"/>
                </a:rPr>
                <a:t>документ</a:t>
              </a:r>
              <a:r>
                <a:rPr lang="ru-RU" sz="1200" spc="-40" dirty="0">
                  <a:latin typeface="Times New Roman"/>
                  <a:cs typeface="Times New Roman"/>
                </a:rPr>
                <a:t> </a:t>
              </a:r>
              <a:r>
                <a:rPr lang="ru-RU" sz="1200" spc="-10" dirty="0">
                  <a:latin typeface="Times New Roman"/>
                  <a:cs typeface="Times New Roman"/>
                </a:rPr>
                <a:t>страны предназначенный </a:t>
              </a:r>
              <a:r>
                <a:rPr lang="ru-RU" sz="1200" spc="-25" dirty="0">
                  <a:latin typeface="Times New Roman"/>
                  <a:cs typeface="Times New Roman"/>
                </a:rPr>
                <a:t>для</a:t>
              </a:r>
              <a:endParaRPr lang="ru-RU" sz="1200" dirty="0">
                <a:latin typeface="Times New Roman"/>
                <a:cs typeface="Times New Roman"/>
              </a:endParaRPr>
            </a:p>
            <a:p>
              <a:pPr algn="ctr">
                <a:lnSpc>
                  <a:spcPts val="1340"/>
                </a:lnSpc>
              </a:pPr>
              <a:r>
                <a:rPr sz="1200" dirty="0" err="1">
                  <a:latin typeface="Times New Roman"/>
                  <a:cs typeface="Times New Roman"/>
                </a:rPr>
                <a:t>финансового</a:t>
              </a:r>
              <a:r>
                <a:rPr sz="1200" spc="-4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обеспечения</a:t>
              </a:r>
              <a:endParaRPr sz="1200" dirty="0">
                <a:latin typeface="Times New Roman"/>
                <a:cs typeface="Times New Roman"/>
              </a:endParaRPr>
            </a:p>
            <a:p>
              <a:pPr algn="ctr">
                <a:lnSpc>
                  <a:spcPts val="1375"/>
                </a:lnSpc>
              </a:pPr>
              <a:r>
                <a:rPr sz="1200" dirty="0">
                  <a:latin typeface="Times New Roman"/>
                  <a:cs typeface="Times New Roman"/>
                </a:rPr>
                <a:t>задач</a:t>
              </a:r>
              <a:r>
                <a:rPr sz="1200" spc="-2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и</a:t>
              </a:r>
              <a:r>
                <a:rPr sz="1200" spc="-5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функций</a:t>
              </a:r>
              <a:r>
                <a:rPr sz="1200" spc="-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государства</a:t>
              </a:r>
              <a:r>
                <a:rPr sz="1200" spc="45" dirty="0">
                  <a:latin typeface="Times New Roman"/>
                  <a:cs typeface="Times New Roman"/>
                </a:rPr>
                <a:t> </a:t>
              </a:r>
              <a:r>
                <a:rPr sz="1200" spc="-50" dirty="0">
                  <a:latin typeface="Times New Roman"/>
                  <a:cs typeface="Times New Roman"/>
                </a:rPr>
                <a:t>и</a:t>
              </a:r>
              <a:endParaRPr sz="1200" dirty="0">
                <a:latin typeface="Times New Roman"/>
                <a:cs typeface="Times New Roman"/>
              </a:endParaRPr>
            </a:p>
            <a:p>
              <a:pPr marL="12700" marR="5080" indent="-6350" algn="ctr">
                <a:lnSpc>
                  <a:spcPct val="99900"/>
                </a:lnSpc>
                <a:spcBef>
                  <a:spcPts val="15"/>
                </a:spcBef>
              </a:pPr>
              <a:r>
                <a:rPr sz="1200" dirty="0">
                  <a:latin typeface="Times New Roman"/>
                  <a:cs typeface="Times New Roman"/>
                </a:rPr>
                <a:t>местного</a:t>
              </a:r>
              <a:r>
                <a:rPr sz="1200" spc="-4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самоуправления. </a:t>
              </a:r>
              <a:r>
                <a:rPr sz="1200" dirty="0" err="1">
                  <a:latin typeface="Times New Roman"/>
                  <a:cs typeface="Times New Roman"/>
                </a:rPr>
                <a:t>Бюджет</a:t>
              </a:r>
              <a:r>
                <a:rPr lang="ru-RU" sz="1200" dirty="0">
                  <a:latin typeface="Times New Roman"/>
                  <a:cs typeface="Times New Roman"/>
                </a:rPr>
                <a:t> </a:t>
              </a:r>
              <a:r>
                <a:rPr lang="ru-RU" sz="1200" spc="-10" dirty="0">
                  <a:latin typeface="Times New Roman"/>
                  <a:cs typeface="Times New Roman"/>
                </a:rPr>
                <a:t>муниципального</a:t>
              </a:r>
              <a:r>
                <a:rPr sz="1200" spc="20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округа </a:t>
              </a:r>
              <a:r>
                <a:rPr sz="1200" dirty="0">
                  <a:latin typeface="Times New Roman"/>
                  <a:cs typeface="Times New Roman"/>
                </a:rPr>
                <a:t>город</a:t>
              </a:r>
              <a:r>
                <a:rPr sz="1200" spc="-10" dirty="0">
                  <a:latin typeface="Times New Roman"/>
                  <a:cs typeface="Times New Roman"/>
                </a:rPr>
                <a:t> </a:t>
              </a:r>
              <a:r>
                <a:rPr sz="1200" dirty="0" err="1">
                  <a:latin typeface="Times New Roman"/>
                  <a:cs typeface="Times New Roman"/>
                </a:rPr>
                <a:t>Первомайск</a:t>
              </a:r>
              <a:r>
                <a:rPr sz="1200" spc="-30" dirty="0">
                  <a:latin typeface="Times New Roman"/>
                  <a:cs typeface="Times New Roman"/>
                </a:rPr>
                <a:t> </a:t>
              </a:r>
              <a:r>
                <a:rPr lang="ru-RU" sz="1200" spc="-30" dirty="0" smtClean="0">
                  <a:latin typeface="Calibri"/>
                  <a:cs typeface="Calibri"/>
                </a:rPr>
                <a:t>– </a:t>
              </a:r>
              <a:r>
                <a:rPr sz="1200" dirty="0" err="1" smtClean="0">
                  <a:latin typeface="Times New Roman"/>
                  <a:cs typeface="Times New Roman"/>
                </a:rPr>
                <a:t>это</a:t>
              </a:r>
              <a:r>
                <a:rPr sz="1200" spc="-60" dirty="0" smtClean="0">
                  <a:latin typeface="Times New Roman"/>
                  <a:cs typeface="Times New Roman"/>
                </a:rPr>
                <a:t> </a:t>
              </a:r>
              <a:r>
                <a:rPr sz="1200" spc="-20" dirty="0">
                  <a:latin typeface="Times New Roman"/>
                  <a:cs typeface="Times New Roman"/>
                </a:rPr>
                <a:t>план </a:t>
              </a:r>
              <a:r>
                <a:rPr sz="1200" dirty="0">
                  <a:latin typeface="Times New Roman"/>
                  <a:cs typeface="Times New Roman"/>
                </a:rPr>
                <a:t>доходов</a:t>
              </a:r>
              <a:r>
                <a:rPr sz="1200" spc="-1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и</a:t>
              </a:r>
              <a:r>
                <a:rPr sz="1200" spc="-65" dirty="0">
                  <a:latin typeface="Times New Roman"/>
                  <a:cs typeface="Times New Roman"/>
                </a:rPr>
                <a:t> </a:t>
              </a:r>
              <a:r>
                <a:rPr sz="1200" dirty="0" err="1">
                  <a:latin typeface="Times New Roman"/>
                  <a:cs typeface="Times New Roman"/>
                </a:rPr>
                <a:t>расходов</a:t>
              </a:r>
              <a:r>
                <a:rPr sz="1200" spc="-30" dirty="0">
                  <a:latin typeface="Times New Roman"/>
                  <a:cs typeface="Times New Roman"/>
                </a:rPr>
                <a:t> </a:t>
              </a:r>
              <a:r>
                <a:rPr lang="ru-RU" sz="1200" spc="-10" dirty="0">
                  <a:latin typeface="Times New Roman"/>
                  <a:cs typeface="Times New Roman"/>
                </a:rPr>
                <a:t>муниципального</a:t>
              </a:r>
              <a:r>
                <a:rPr sz="1200" spc="-1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округа</a:t>
              </a:r>
              <a:r>
                <a:rPr sz="1200" spc="-15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город</a:t>
              </a:r>
              <a:r>
                <a:rPr sz="1200" spc="-1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Первомайск </a:t>
              </a:r>
              <a:r>
                <a:rPr sz="1200" spc="-10" dirty="0" err="1">
                  <a:latin typeface="Times New Roman"/>
                  <a:cs typeface="Times New Roman"/>
                </a:rPr>
                <a:t>Нижегородской</a:t>
              </a:r>
              <a:r>
                <a:rPr sz="1200" spc="60" dirty="0">
                  <a:latin typeface="Times New Roman"/>
                  <a:cs typeface="Times New Roman"/>
                </a:rPr>
                <a:t> </a:t>
              </a:r>
              <a:r>
                <a:rPr sz="1200" spc="-10" dirty="0" err="1">
                  <a:latin typeface="Times New Roman"/>
                  <a:cs typeface="Times New Roman"/>
                </a:rPr>
                <a:t>области</a:t>
              </a:r>
              <a:endParaRPr lang="ru-RU" sz="1200" spc="-1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C2065C2C-FA8A-3684-635A-A9730C911896}"/>
              </a:ext>
            </a:extLst>
          </p:cNvPr>
          <p:cNvGrpSpPr/>
          <p:nvPr/>
        </p:nvGrpSpPr>
        <p:grpSpPr>
          <a:xfrm>
            <a:off x="3695700" y="2848851"/>
            <a:ext cx="2322541" cy="3601719"/>
            <a:chOff x="1266106" y="3275964"/>
            <a:chExt cx="2322541" cy="3124835"/>
          </a:xfrm>
        </p:grpSpPr>
        <p:sp>
          <p:nvSpPr>
            <p:cNvPr id="50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67456949-4E6A-5714-7973-9398E229D4AE}"/>
                </a:ext>
              </a:extLst>
            </p:cNvPr>
            <p:cNvSpPr/>
            <p:nvPr/>
          </p:nvSpPr>
          <p:spPr>
            <a:xfrm>
              <a:off x="1266106" y="3275964"/>
              <a:ext cx="2322541" cy="3124835"/>
            </a:xfrm>
            <a:prstGeom prst="roundRect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</a:schemeClr>
                </a:gs>
                <a:gs pos="57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</a:gradFill>
            <a:ln>
              <a:solidFill>
                <a:srgbClr val="B25F1A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A82CA045-2E10-0AA3-3802-A688E36E804C}"/>
                </a:ext>
              </a:extLst>
            </p:cNvPr>
            <p:cNvSpPr/>
            <p:nvPr/>
          </p:nvSpPr>
          <p:spPr>
            <a:xfrm>
              <a:off x="1330130" y="3294354"/>
              <a:ext cx="2187244" cy="914400"/>
            </a:xfrm>
            <a:prstGeom prst="ellipse">
              <a:avLst/>
            </a:prstGeom>
            <a:gradFill>
              <a:gsLst>
                <a:gs pos="0">
                  <a:srgbClr val="E1802F"/>
                </a:gs>
                <a:gs pos="6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object 27">
              <a:extLst>
                <a:ext uri="{FF2B5EF4-FFF2-40B4-BE49-F238E27FC236}">
                  <a16:creationId xmlns:a16="http://schemas.microsoft.com/office/drawing/2014/main" xmlns="" id="{A2E19882-E3FC-4563-EE78-73048AE3FA02}"/>
                </a:ext>
              </a:extLst>
            </p:cNvPr>
            <p:cNvSpPr txBox="1"/>
            <p:nvPr/>
          </p:nvSpPr>
          <p:spPr>
            <a:xfrm>
              <a:off x="1532406" y="3489821"/>
              <a:ext cx="1782692" cy="43781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lang="ru-RU" sz="1600" b="1" spc="-20" dirty="0">
                  <a:solidFill>
                    <a:schemeClr val="tx2">
                      <a:lumMod val="50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sz="1600" b="1" spc="-20" dirty="0" err="1">
                  <a:solidFill>
                    <a:schemeClr val="tx2">
                      <a:lumMod val="50000"/>
                    </a:schemeClr>
                  </a:solidFill>
                  <a:latin typeface="Times New Roman"/>
                  <a:cs typeface="Times New Roman"/>
                </a:rPr>
                <a:t>юджет</a:t>
              </a:r>
              <a:r>
                <a:rPr lang="ru-RU" sz="1600" b="1" spc="-20" dirty="0">
                  <a:solidFill>
                    <a:schemeClr val="tx2">
                      <a:lumMod val="50000"/>
                    </a:schemeClr>
                  </a:solidFill>
                  <a:latin typeface="Times New Roman"/>
                  <a:cs typeface="Times New Roman"/>
                </a:rPr>
                <a:t> организации</a:t>
              </a:r>
              <a:endParaRPr sz="16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28398BB4-ED05-CC4A-0355-FE95EC0FDC5A}"/>
              </a:ext>
            </a:extLst>
          </p:cNvPr>
          <p:cNvGrpSpPr/>
          <p:nvPr/>
        </p:nvGrpSpPr>
        <p:grpSpPr>
          <a:xfrm>
            <a:off x="6477000" y="2878557"/>
            <a:ext cx="2322541" cy="3601719"/>
            <a:chOff x="1266106" y="3275964"/>
            <a:chExt cx="2322541" cy="3124835"/>
          </a:xfrm>
        </p:grpSpPr>
        <p:sp>
          <p:nvSpPr>
            <p:cNvPr id="54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070ED835-FD9E-888A-57E5-834D0D6B5AC1}"/>
                </a:ext>
              </a:extLst>
            </p:cNvPr>
            <p:cNvSpPr/>
            <p:nvPr/>
          </p:nvSpPr>
          <p:spPr>
            <a:xfrm>
              <a:off x="1266106" y="3275964"/>
              <a:ext cx="2322541" cy="3124835"/>
            </a:xfrm>
            <a:prstGeom prst="roundRect">
              <a:avLst/>
            </a:prstGeom>
            <a:gradFill>
              <a:gsLst>
                <a:gs pos="0">
                  <a:schemeClr val="accent4">
                    <a:tint val="50000"/>
                    <a:satMod val="300000"/>
                  </a:schemeClr>
                </a:gs>
                <a:gs pos="34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  <a:ln>
              <a:solidFill>
                <a:srgbClr val="5E487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F4600C6F-65A6-4D0D-9CBF-FFF6A01A0075}"/>
                </a:ext>
              </a:extLst>
            </p:cNvPr>
            <p:cNvSpPr/>
            <p:nvPr/>
          </p:nvSpPr>
          <p:spPr>
            <a:xfrm>
              <a:off x="1330130" y="3294354"/>
              <a:ext cx="2187244" cy="914400"/>
            </a:xfrm>
            <a:prstGeom prst="ellipse">
              <a:avLst/>
            </a:prstGeom>
            <a:gradFill>
              <a:gsLst>
                <a:gs pos="17000">
                  <a:srgbClr val="6E4E96"/>
                </a:gs>
                <a:gs pos="0">
                  <a:srgbClr val="66488A"/>
                </a:gs>
                <a:gs pos="100000">
                  <a:srgbClr val="AD94C8"/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object 27">
              <a:extLst>
                <a:ext uri="{FF2B5EF4-FFF2-40B4-BE49-F238E27FC236}">
                  <a16:creationId xmlns:a16="http://schemas.microsoft.com/office/drawing/2014/main" xmlns="" id="{016B536C-0904-A0E7-C332-DA599F073684}"/>
                </a:ext>
              </a:extLst>
            </p:cNvPr>
            <p:cNvSpPr txBox="1"/>
            <p:nvPr/>
          </p:nvSpPr>
          <p:spPr>
            <a:xfrm>
              <a:off x="1576594" y="3527085"/>
              <a:ext cx="1782692" cy="44893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lang="ru-RU" sz="1600" b="1" spc="-20" dirty="0">
                  <a:solidFill>
                    <a:schemeClr val="tx2">
                      <a:lumMod val="50000"/>
                    </a:schemeClr>
                  </a:solidFill>
                  <a:latin typeface="Times New Roman"/>
                  <a:cs typeface="Times New Roman"/>
                </a:rPr>
                <a:t>Семейный </a:t>
              </a:r>
            </a:p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lang="ru-RU" sz="1600" b="1" spc="-20" dirty="0">
                  <a:solidFill>
                    <a:schemeClr val="tx2">
                      <a:lumMod val="50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sz="1600" b="1" spc="-20" dirty="0" err="1">
                  <a:solidFill>
                    <a:schemeClr val="tx2">
                      <a:lumMod val="50000"/>
                    </a:schemeClr>
                  </a:solidFill>
                  <a:latin typeface="Times New Roman"/>
                  <a:cs typeface="Times New Roman"/>
                </a:rPr>
                <a:t>юджет</a:t>
              </a:r>
              <a:endParaRPr sz="16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57" name="object 30"/>
          <p:cNvSpPr txBox="1"/>
          <p:nvPr/>
        </p:nvSpPr>
        <p:spPr>
          <a:xfrm>
            <a:off x="3926330" y="4160323"/>
            <a:ext cx="1974104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Календарный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план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доходов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расходов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организации, </a:t>
            </a:r>
            <a:r>
              <a:rPr sz="1200" dirty="0">
                <a:latin typeface="Times New Roman"/>
                <a:cs typeface="Times New Roman"/>
              </a:rPr>
              <a:t>составляется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в</a:t>
            </a:r>
            <a:endParaRPr sz="1200" dirty="0">
              <a:latin typeface="Times New Roman"/>
              <a:cs typeface="Times New Roman"/>
            </a:endParaRPr>
          </a:p>
          <a:p>
            <a:pPr marL="82550" marR="76200" indent="635" algn="ctr">
              <a:lnSpc>
                <a:spcPct val="100000"/>
              </a:lnSpc>
            </a:pPr>
            <a:r>
              <a:rPr sz="1200" spc="-10" dirty="0">
                <a:latin typeface="Times New Roman"/>
                <a:cs typeface="Times New Roman"/>
              </a:rPr>
              <a:t>натуральном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и/или </a:t>
            </a:r>
            <a:r>
              <a:rPr sz="1200" spc="-10" dirty="0">
                <a:latin typeface="Times New Roman"/>
                <a:cs typeface="Times New Roman"/>
              </a:rPr>
              <a:t>денежном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выражении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и </a:t>
            </a:r>
            <a:r>
              <a:rPr sz="1200" spc="-10" dirty="0">
                <a:latin typeface="Times New Roman"/>
                <a:cs typeface="Times New Roman"/>
              </a:rPr>
              <a:t>определяет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потребность компании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ресурсах, </a:t>
            </a:r>
            <a:r>
              <a:rPr sz="1200" spc="-20" dirty="0">
                <a:latin typeface="Times New Roman"/>
                <a:cs typeface="Times New Roman"/>
              </a:rPr>
              <a:t>необходимых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для </a:t>
            </a:r>
            <a:r>
              <a:rPr sz="1200" spc="-10" dirty="0">
                <a:latin typeface="Times New Roman"/>
                <a:cs typeface="Times New Roman"/>
              </a:rPr>
              <a:t>получения прогнозируемых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доходов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8" name="object 31"/>
          <p:cNvSpPr txBox="1"/>
          <p:nvPr/>
        </p:nvSpPr>
        <p:spPr>
          <a:xfrm>
            <a:off x="6629400" y="4394809"/>
            <a:ext cx="2098868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Times New Roman"/>
                <a:cs typeface="Times New Roman"/>
              </a:rPr>
              <a:t>Обычный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план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доходов </a:t>
            </a:r>
            <a:r>
              <a:rPr sz="1300" dirty="0">
                <a:latin typeface="Times New Roman"/>
                <a:cs typeface="Times New Roman"/>
              </a:rPr>
              <a:t>и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расходов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семьи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на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300" spc="-10" dirty="0">
                <a:latin typeface="Times New Roman"/>
                <a:cs typeface="Times New Roman"/>
              </a:rPr>
              <a:t>определенный</a:t>
            </a:r>
            <a:endParaRPr sz="13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300" spc="-10" dirty="0">
                <a:latin typeface="Times New Roman"/>
                <a:cs typeface="Times New Roman"/>
              </a:rPr>
              <a:t>промежуток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времени</a:t>
            </a:r>
            <a:endParaRPr sz="13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727198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624174" y="-82981"/>
            <a:ext cx="8532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МП «Развитие физической культуры и спорта в </a:t>
            </a:r>
            <a:r>
              <a:rPr lang="ru-RU" dirty="0" smtClean="0">
                <a:solidFill>
                  <a:srgbClr val="002060"/>
                </a:solidFill>
              </a:rPr>
              <a:t>муниципальном </a:t>
            </a:r>
            <a:r>
              <a:rPr lang="ru-RU" dirty="0">
                <a:solidFill>
                  <a:srgbClr val="002060"/>
                </a:solidFill>
              </a:rPr>
              <a:t>округе город Первомайск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780" y="1214422"/>
            <a:ext cx="69127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/>
              <a:t>Утверждена:</a:t>
            </a:r>
          </a:p>
          <a:p>
            <a:r>
              <a:rPr lang="ru-RU" sz="1200" dirty="0" smtClean="0"/>
              <a:t>Постановлением администрации городского округа город Первомайск</a:t>
            </a:r>
          </a:p>
          <a:p>
            <a:r>
              <a:rPr lang="ru-RU" sz="1200" dirty="0" smtClean="0"/>
              <a:t> Нижегородской области от 27.10.2014 года № 1083 «Об утверждении муниципальной программы «Развитие физической культуры и спорта в городском округе город </a:t>
            </a:r>
          </a:p>
          <a:p>
            <a:r>
              <a:rPr lang="ru-RU" sz="1200" dirty="0" smtClean="0"/>
              <a:t>Первомайск Нижегородской области».</a:t>
            </a:r>
          </a:p>
          <a:p>
            <a:r>
              <a:rPr lang="ru-RU" sz="1200" b="1" u="sng" dirty="0" smtClean="0"/>
              <a:t>Срок действия программы: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2015-2028 годы.</a:t>
            </a:r>
          </a:p>
          <a:p>
            <a:r>
              <a:rPr lang="ru-RU" sz="1200" b="1" u="sng" dirty="0" smtClean="0"/>
              <a:t>Муниципальный заказчик – координатор: </a:t>
            </a:r>
          </a:p>
          <a:p>
            <a:r>
              <a:rPr lang="ru-RU" sz="1200" dirty="0" smtClean="0"/>
              <a:t>Отдел культуры администрации муниципального округа город Первомайск </a:t>
            </a:r>
          </a:p>
          <a:p>
            <a:r>
              <a:rPr lang="ru-RU" sz="1200" dirty="0" smtClean="0"/>
              <a:t>Нижегородской области</a:t>
            </a:r>
          </a:p>
          <a:p>
            <a:r>
              <a:rPr lang="ru-RU" sz="1200" b="1" u="sng" dirty="0" smtClean="0"/>
              <a:t>Цель:</a:t>
            </a:r>
          </a:p>
          <a:p>
            <a:r>
              <a:rPr lang="ru-RU" sz="1200" dirty="0" smtClean="0"/>
              <a:t>Создание условий, обеспечивающих возможность гражданам систематически заниматься физической культурой и спортом, создание условий для успешного выступления спортсменов муниципального округа на различных соревнованиях</a:t>
            </a:r>
          </a:p>
          <a:p>
            <a:r>
              <a:rPr lang="ru-RU" sz="1200" b="1" u="sng" dirty="0" smtClean="0"/>
              <a:t>Целевая группа программы:</a:t>
            </a:r>
          </a:p>
          <a:p>
            <a:r>
              <a:rPr lang="ru-RU" sz="1200" dirty="0" smtClean="0"/>
              <a:t>Жители муниципального округа город Первомайск</a:t>
            </a:r>
          </a:p>
          <a:p>
            <a:endParaRPr lang="ru-RU" sz="1200" dirty="0"/>
          </a:p>
        </p:txBody>
      </p:sp>
      <p:sp>
        <p:nvSpPr>
          <p:cNvPr id="20" name="Овал 19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02571" y="4581128"/>
            <a:ext cx="3975646" cy="17157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92,7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млн.рублей, 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89,8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млн.рублей,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90,3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10" l="797" r="100000">
                        <a14:foregroundMark x1="46614" y1="40299" x2="46614" y2="40299"/>
                        <a14:foregroundMark x1="35060" y1="58706" x2="35060" y2="58706"/>
                        <a14:foregroundMark x1="29880" y1="61692" x2="29880" y2="61692"/>
                        <a14:foregroundMark x1="76096" y1="11940" x2="76096" y2="11940"/>
                        <a14:foregroundMark x1="63347" y1="41791" x2="63347" y2="41791"/>
                        <a14:foregroundMark x1="60558" y1="33333" x2="60558" y2="33333"/>
                        <a14:foregroundMark x1="60159" y1="30348" x2="60159" y2="30348"/>
                        <a14:foregroundMark x1="58566" y1="38308" x2="58566" y2="38308"/>
                        <a14:foregroundMark x1="41036" y1="40796" x2="41036" y2="40796"/>
                        <a14:foregroundMark x1="71713" y1="52239" x2="71713" y2="52239"/>
                        <a14:foregroundMark x1="75299" y1="53731" x2="75299" y2="53731"/>
                        <a14:foregroundMark x1="77291" y1="64179" x2="77291" y2="64179"/>
                        <a14:foregroundMark x1="66135" y1="50249" x2="66534" y2="53234"/>
                        <a14:foregroundMark x1="93625" y1="59701" x2="93625" y2="59701"/>
                        <a14:foregroundMark x1="76096" y1="74129" x2="76096" y2="74129"/>
                        <a14:foregroundMark x1="82470" y1="87562" x2="82470" y2="87562"/>
                        <a14:foregroundMark x1="83267" y1="84577" x2="83267" y2="84577"/>
                        <a14:foregroundMark x1="79681" y1="80100" x2="79681" y2="80100"/>
                        <a14:foregroundMark x1="84861" y1="94030" x2="84861" y2="94030"/>
                        <a14:foregroundMark x1="73307" y1="92040" x2="73307" y2="92040"/>
                        <a14:foregroundMark x1="72908" y1="84577" x2="72908" y2="84577"/>
                        <a14:foregroundMark x1="8765" y1="17413" x2="8765" y2="17413"/>
                        <a14:foregroundMark x1="8367" y1="21393" x2="8367" y2="21393"/>
                        <a14:foregroundMark x1="33865" y1="4478" x2="33865" y2="4478"/>
                        <a14:foregroundMark x1="8367" y1="14925" x2="8367" y2="14925"/>
                        <a14:foregroundMark x1="75697" y1="11940" x2="75697" y2="11940"/>
                        <a14:foregroundMark x1="84462" y1="12935" x2="84462" y2="12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4610819"/>
            <a:ext cx="2390775" cy="1914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476" y="3982169"/>
            <a:ext cx="1800225" cy="2543175"/>
          </a:xfrm>
          <a:prstGeom prst="rect">
            <a:avLst/>
          </a:prstGeom>
        </p:spPr>
      </p:pic>
      <p:sp>
        <p:nvSpPr>
          <p:cNvPr id="6" name="AutoShape 2" descr="Картинки нарисованные дети занимаются спорт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70" y="1764433"/>
            <a:ext cx="2776796" cy="154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40721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356036" y="-121975"/>
            <a:ext cx="8986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700" dirty="0">
                <a:solidFill>
                  <a:srgbClr val="002060"/>
                </a:solidFill>
              </a:rPr>
              <a:t>Подпрограммы муниципальной программы «Развитие физической культуры и спорта в </a:t>
            </a:r>
            <a:r>
              <a:rPr lang="ru-RU" sz="2700" dirty="0" smtClean="0">
                <a:solidFill>
                  <a:srgbClr val="002060"/>
                </a:solidFill>
              </a:rPr>
              <a:t>муниципальном округе </a:t>
            </a:r>
            <a:r>
              <a:rPr lang="ru-RU" sz="2700" dirty="0">
                <a:solidFill>
                  <a:srgbClr val="002060"/>
                </a:solidFill>
              </a:rPr>
              <a:t>город Первомайск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38" name="object 4"/>
          <p:cNvSpPr txBox="1"/>
          <p:nvPr/>
        </p:nvSpPr>
        <p:spPr>
          <a:xfrm>
            <a:off x="7934071" y="1166149"/>
            <a:ext cx="9080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Arial"/>
                <a:cs typeface="Arial"/>
              </a:rPr>
              <a:t>млн.рублей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9" name="object 23"/>
          <p:cNvSpPr txBox="1"/>
          <p:nvPr/>
        </p:nvSpPr>
        <p:spPr>
          <a:xfrm>
            <a:off x="451611" y="3283055"/>
            <a:ext cx="860450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Расходы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на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физическую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культуру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спорт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расчете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на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 err="1">
                <a:solidFill>
                  <a:srgbClr val="FF0000"/>
                </a:solidFill>
                <a:latin typeface="Calibri"/>
                <a:cs typeface="Calibri"/>
              </a:rPr>
              <a:t>одного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 err="1">
                <a:solidFill>
                  <a:srgbClr val="FF0000"/>
                </a:solidFill>
                <a:latin typeface="Calibri"/>
                <a:cs typeface="Calibri"/>
              </a:rPr>
              <a:t>жителя</a:t>
            </a:r>
            <a:r>
              <a:rPr lang="ru-RU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20" dirty="0">
                <a:solidFill>
                  <a:srgbClr val="FF0000"/>
                </a:solidFill>
                <a:latin typeface="Calibri"/>
                <a:cs typeface="Calibri"/>
              </a:rPr>
              <a:t>муниципального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округа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FC79F0D6-4418-74FF-1242-E9CF0F0404E6}"/>
              </a:ext>
            </a:extLst>
          </p:cNvPr>
          <p:cNvGrpSpPr/>
          <p:nvPr/>
        </p:nvGrpSpPr>
        <p:grpSpPr>
          <a:xfrm>
            <a:off x="874775" y="3649764"/>
            <a:ext cx="7812025" cy="3245223"/>
            <a:chOff x="874775" y="3752405"/>
            <a:chExt cx="7812025" cy="3245223"/>
          </a:xfrm>
        </p:grpSpPr>
        <p:grpSp>
          <p:nvGrpSpPr>
            <p:cNvPr id="41" name="object 28"/>
            <p:cNvGrpSpPr/>
            <p:nvPr/>
          </p:nvGrpSpPr>
          <p:grpSpPr>
            <a:xfrm>
              <a:off x="874775" y="3752405"/>
              <a:ext cx="7812025" cy="3067608"/>
              <a:chOff x="874775" y="3584447"/>
              <a:chExt cx="7812025" cy="3067608"/>
            </a:xfrm>
          </p:grpSpPr>
          <p:pic>
            <p:nvPicPr>
              <p:cNvPr id="59" name="object 29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00072" y="4038599"/>
                <a:ext cx="6586728" cy="579119"/>
              </a:xfrm>
              <a:prstGeom prst="rect">
                <a:avLst/>
              </a:prstGeom>
            </p:spPr>
          </p:pic>
          <p:pic>
            <p:nvPicPr>
              <p:cNvPr id="60" name="object 30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081783" y="4023309"/>
                <a:ext cx="1251013" cy="635304"/>
              </a:xfrm>
              <a:prstGeom prst="rect">
                <a:avLst/>
              </a:prstGeom>
            </p:spPr>
          </p:pic>
          <p:pic>
            <p:nvPicPr>
              <p:cNvPr id="61" name="object 31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091031" y="4038599"/>
                <a:ext cx="1194712" cy="579119"/>
              </a:xfrm>
              <a:prstGeom prst="rect">
                <a:avLst/>
              </a:prstGeom>
            </p:spPr>
          </p:pic>
          <p:pic>
            <p:nvPicPr>
              <p:cNvPr id="62" name="object 32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932431" y="4690871"/>
                <a:ext cx="6383986" cy="579119"/>
              </a:xfrm>
              <a:prstGeom prst="rect">
                <a:avLst/>
              </a:prstGeom>
            </p:spPr>
          </p:pic>
          <p:pic>
            <p:nvPicPr>
              <p:cNvPr id="63" name="object 33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19072" y="4675581"/>
                <a:ext cx="1229690" cy="635304"/>
              </a:xfrm>
              <a:prstGeom prst="rect">
                <a:avLst/>
              </a:prstGeom>
            </p:spPr>
          </p:pic>
          <p:pic>
            <p:nvPicPr>
              <p:cNvPr id="64" name="object 34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28317" y="4690871"/>
                <a:ext cx="1173378" cy="579119"/>
              </a:xfrm>
              <a:prstGeom prst="rect">
                <a:avLst/>
              </a:prstGeom>
            </p:spPr>
          </p:pic>
          <p:pic>
            <p:nvPicPr>
              <p:cNvPr id="65" name="object 35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106167" y="4285487"/>
                <a:ext cx="1038771" cy="1276350"/>
              </a:xfrm>
              <a:prstGeom prst="rect">
                <a:avLst/>
              </a:prstGeom>
            </p:spPr>
          </p:pic>
          <p:pic>
            <p:nvPicPr>
              <p:cNvPr id="66" name="object 36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400677" y="4488560"/>
                <a:ext cx="560562" cy="791210"/>
              </a:xfrm>
              <a:prstGeom prst="rect">
                <a:avLst/>
              </a:prstGeom>
            </p:spPr>
          </p:pic>
          <p:sp>
            <p:nvSpPr>
              <p:cNvPr id="67" name="object 37"/>
              <p:cNvSpPr/>
              <p:nvPr/>
            </p:nvSpPr>
            <p:spPr>
              <a:xfrm>
                <a:off x="2400677" y="4488560"/>
                <a:ext cx="560705" cy="791210"/>
              </a:xfrm>
              <a:custGeom>
                <a:avLst/>
                <a:gdLst/>
                <a:ahLst/>
                <a:cxnLst/>
                <a:rect l="l" t="t" r="r" b="b"/>
                <a:pathLst>
                  <a:path w="560705" h="791210">
                    <a:moveTo>
                      <a:pt x="531879" y="175387"/>
                    </a:moveTo>
                    <a:lnTo>
                      <a:pt x="187328" y="0"/>
                    </a:lnTo>
                    <a:lnTo>
                      <a:pt x="139955" y="13799"/>
                    </a:lnTo>
                    <a:lnTo>
                      <a:pt x="97325" y="36907"/>
                    </a:lnTo>
                    <a:lnTo>
                      <a:pt x="60766" y="68177"/>
                    </a:lnTo>
                    <a:lnTo>
                      <a:pt x="31608" y="106464"/>
                    </a:lnTo>
                    <a:lnTo>
                      <a:pt x="11179" y="150621"/>
                    </a:lnTo>
                    <a:lnTo>
                      <a:pt x="162" y="207375"/>
                    </a:lnTo>
                    <a:lnTo>
                      <a:pt x="0" y="235864"/>
                    </a:lnTo>
                    <a:lnTo>
                      <a:pt x="3051" y="264032"/>
                    </a:lnTo>
                    <a:lnTo>
                      <a:pt x="17752" y="317722"/>
                    </a:lnTo>
                    <a:lnTo>
                      <a:pt x="43691" y="367791"/>
                    </a:lnTo>
                    <a:lnTo>
                      <a:pt x="532260" y="791210"/>
                    </a:lnTo>
                    <a:lnTo>
                      <a:pt x="494026" y="755977"/>
                    </a:lnTo>
                    <a:lnTo>
                      <a:pt x="461648" y="716232"/>
                    </a:lnTo>
                    <a:lnTo>
                      <a:pt x="435463" y="672605"/>
                    </a:lnTo>
                    <a:lnTo>
                      <a:pt x="415801" y="625728"/>
                    </a:lnTo>
                    <a:lnTo>
                      <a:pt x="400403" y="554037"/>
                    </a:lnTo>
                    <a:lnTo>
                      <a:pt x="400085" y="517108"/>
                    </a:lnTo>
                    <a:lnTo>
                      <a:pt x="405768" y="480059"/>
                    </a:lnTo>
                    <a:lnTo>
                      <a:pt x="432788" y="414099"/>
                    </a:lnTo>
                    <a:lnTo>
                      <a:pt x="474856" y="355853"/>
                    </a:lnTo>
                    <a:lnTo>
                      <a:pt x="510647" y="316616"/>
                    </a:lnTo>
                    <a:lnTo>
                      <a:pt x="522735" y="303783"/>
                    </a:lnTo>
                    <a:lnTo>
                      <a:pt x="533733" y="291816"/>
                    </a:lnTo>
                    <a:lnTo>
                      <a:pt x="543754" y="279384"/>
                    </a:lnTo>
                    <a:lnTo>
                      <a:pt x="552061" y="265975"/>
                    </a:lnTo>
                    <a:lnTo>
                      <a:pt x="557914" y="251078"/>
                    </a:lnTo>
                    <a:lnTo>
                      <a:pt x="560562" y="229750"/>
                    </a:lnTo>
                    <a:lnTo>
                      <a:pt x="556803" y="209137"/>
                    </a:lnTo>
                    <a:lnTo>
                      <a:pt x="547092" y="190571"/>
                    </a:lnTo>
                    <a:lnTo>
                      <a:pt x="531879" y="175387"/>
                    </a:lnTo>
                    <a:close/>
                  </a:path>
                </a:pathLst>
              </a:custGeom>
              <a:ln w="3175">
                <a:solidFill>
                  <a:srgbClr val="F0F3F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8" name="object 38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395983" y="5367527"/>
                <a:ext cx="6538088" cy="579119"/>
              </a:xfrm>
              <a:prstGeom prst="rect">
                <a:avLst/>
              </a:prstGeom>
            </p:spPr>
          </p:pic>
          <p:pic>
            <p:nvPicPr>
              <p:cNvPr id="69" name="object 39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688591" y="4904244"/>
                <a:ext cx="1044752" cy="1321943"/>
              </a:xfrm>
              <a:prstGeom prst="rect">
                <a:avLst/>
              </a:prstGeom>
            </p:spPr>
          </p:pic>
          <p:pic>
            <p:nvPicPr>
              <p:cNvPr id="70" name="object 40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982597" y="5099116"/>
                <a:ext cx="564919" cy="834402"/>
              </a:xfrm>
              <a:prstGeom prst="rect">
                <a:avLst/>
              </a:prstGeom>
            </p:spPr>
          </p:pic>
          <p:sp>
            <p:nvSpPr>
              <p:cNvPr id="71" name="object 41"/>
              <p:cNvSpPr/>
              <p:nvPr/>
            </p:nvSpPr>
            <p:spPr>
              <a:xfrm>
                <a:off x="1982597" y="5089785"/>
                <a:ext cx="565150" cy="835025"/>
              </a:xfrm>
              <a:custGeom>
                <a:avLst/>
                <a:gdLst/>
                <a:ahLst/>
                <a:cxnLst/>
                <a:rect l="l" t="t" r="r" b="b"/>
                <a:pathLst>
                  <a:path w="565150" h="835025">
                    <a:moveTo>
                      <a:pt x="544702" y="224916"/>
                    </a:moveTo>
                    <a:lnTo>
                      <a:pt x="226567" y="0"/>
                    </a:lnTo>
                    <a:lnTo>
                      <a:pt x="176817" y="6690"/>
                    </a:lnTo>
                    <a:lnTo>
                      <a:pt x="130377" y="23256"/>
                    </a:lnTo>
                    <a:lnTo>
                      <a:pt x="88758" y="48783"/>
                    </a:lnTo>
                    <a:lnTo>
                      <a:pt x="53474" y="82356"/>
                    </a:lnTo>
                    <a:lnTo>
                      <a:pt x="26034" y="123062"/>
                    </a:lnTo>
                    <a:lnTo>
                      <a:pt x="6016" y="177561"/>
                    </a:lnTo>
                    <a:lnTo>
                      <a:pt x="0" y="234060"/>
                    </a:lnTo>
                    <a:lnTo>
                      <a:pt x="1649" y="261834"/>
                    </a:lnTo>
                    <a:lnTo>
                      <a:pt x="6238" y="289369"/>
                    </a:lnTo>
                    <a:lnTo>
                      <a:pt x="13805" y="316428"/>
                    </a:lnTo>
                    <a:lnTo>
                      <a:pt x="24383" y="342772"/>
                    </a:lnTo>
                    <a:lnTo>
                      <a:pt x="447801" y="834402"/>
                    </a:lnTo>
                    <a:lnTo>
                      <a:pt x="415022" y="793858"/>
                    </a:lnTo>
                    <a:lnTo>
                      <a:pt x="388826" y="749704"/>
                    </a:lnTo>
                    <a:lnTo>
                      <a:pt x="369417" y="702634"/>
                    </a:lnTo>
                    <a:lnTo>
                      <a:pt x="356996" y="653338"/>
                    </a:lnTo>
                    <a:lnTo>
                      <a:pt x="352716" y="616873"/>
                    </a:lnTo>
                    <a:lnTo>
                      <a:pt x="352948" y="580055"/>
                    </a:lnTo>
                    <a:lnTo>
                      <a:pt x="369950" y="507618"/>
                    </a:lnTo>
                    <a:lnTo>
                      <a:pt x="407558" y="446452"/>
                    </a:lnTo>
                    <a:lnTo>
                      <a:pt x="458977" y="395096"/>
                    </a:lnTo>
                    <a:lnTo>
                      <a:pt x="501108" y="361503"/>
                    </a:lnTo>
                    <a:lnTo>
                      <a:pt x="515238" y="350646"/>
                    </a:lnTo>
                    <a:lnTo>
                      <a:pt x="528155" y="340375"/>
                    </a:lnTo>
                    <a:lnTo>
                      <a:pt x="540178" y="329533"/>
                    </a:lnTo>
                    <a:lnTo>
                      <a:pt x="550654" y="317500"/>
                    </a:lnTo>
                    <a:lnTo>
                      <a:pt x="558926" y="303656"/>
                    </a:lnTo>
                    <a:lnTo>
                      <a:pt x="564919" y="282906"/>
                    </a:lnTo>
                    <a:lnTo>
                      <a:pt x="564387" y="261953"/>
                    </a:lnTo>
                    <a:lnTo>
                      <a:pt x="557569" y="242167"/>
                    </a:lnTo>
                    <a:lnTo>
                      <a:pt x="544702" y="224916"/>
                    </a:lnTo>
                    <a:close/>
                  </a:path>
                </a:pathLst>
              </a:custGeom>
              <a:ln w="3175">
                <a:solidFill>
                  <a:srgbClr val="F0F3F5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72" name="object 42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018031" y="6031991"/>
                <a:ext cx="6538088" cy="579120"/>
              </a:xfrm>
              <a:prstGeom prst="rect">
                <a:avLst/>
              </a:prstGeom>
            </p:spPr>
          </p:pic>
          <p:pic>
            <p:nvPicPr>
              <p:cNvPr id="73" name="object 43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874775" y="6016751"/>
                <a:ext cx="1193114" cy="635304"/>
              </a:xfrm>
              <a:prstGeom prst="rect">
                <a:avLst/>
              </a:prstGeom>
            </p:spPr>
          </p:pic>
          <p:pic>
            <p:nvPicPr>
              <p:cNvPr id="74" name="object 44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884010" y="6031991"/>
                <a:ext cx="1136813" cy="579120"/>
              </a:xfrm>
              <a:prstGeom prst="rect">
                <a:avLst/>
              </a:prstGeom>
            </p:spPr>
          </p:pic>
          <p:pic>
            <p:nvPicPr>
              <p:cNvPr id="75" name="object 45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462783" y="3584447"/>
                <a:ext cx="1044752" cy="1297939"/>
              </a:xfrm>
              <a:prstGeom prst="rect">
                <a:avLst/>
              </a:prstGeom>
            </p:spPr>
          </p:pic>
          <p:pic>
            <p:nvPicPr>
              <p:cNvPr id="76" name="object 46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2755516" y="3788663"/>
                <a:ext cx="568197" cy="810894"/>
              </a:xfrm>
              <a:prstGeom prst="rect">
                <a:avLst/>
              </a:prstGeom>
            </p:spPr>
          </p:pic>
          <p:sp>
            <p:nvSpPr>
              <p:cNvPr id="77" name="object 47"/>
              <p:cNvSpPr/>
              <p:nvPr/>
            </p:nvSpPr>
            <p:spPr>
              <a:xfrm>
                <a:off x="2755516" y="3788663"/>
                <a:ext cx="568325" cy="810895"/>
              </a:xfrm>
              <a:custGeom>
                <a:avLst/>
                <a:gdLst/>
                <a:ahLst/>
                <a:cxnLst/>
                <a:rect l="l" t="t" r="r" b="b"/>
                <a:pathLst>
                  <a:path w="568325" h="810895">
                    <a:moveTo>
                      <a:pt x="542926" y="195072"/>
                    </a:moveTo>
                    <a:lnTo>
                      <a:pt x="205741" y="0"/>
                    </a:lnTo>
                    <a:lnTo>
                      <a:pt x="156768" y="11146"/>
                    </a:lnTo>
                    <a:lnTo>
                      <a:pt x="111989" y="31839"/>
                    </a:lnTo>
                    <a:lnTo>
                      <a:pt x="72824" y="61017"/>
                    </a:lnTo>
                    <a:lnTo>
                      <a:pt x="40694" y="97621"/>
                    </a:lnTo>
                    <a:lnTo>
                      <a:pt x="17019" y="140588"/>
                    </a:lnTo>
                    <a:lnTo>
                      <a:pt x="2081" y="196659"/>
                    </a:lnTo>
                    <a:lnTo>
                      <a:pt x="0" y="225135"/>
                    </a:lnTo>
                    <a:lnTo>
                      <a:pt x="1144" y="253492"/>
                    </a:lnTo>
                    <a:lnTo>
                      <a:pt x="12368" y="308038"/>
                    </a:lnTo>
                    <a:lnTo>
                      <a:pt x="35307" y="359537"/>
                    </a:lnTo>
                    <a:lnTo>
                      <a:pt x="501397" y="810894"/>
                    </a:lnTo>
                    <a:lnTo>
                      <a:pt x="465083" y="773505"/>
                    </a:lnTo>
                    <a:lnTo>
                      <a:pt x="435008" y="731901"/>
                    </a:lnTo>
                    <a:lnTo>
                      <a:pt x="411458" y="686772"/>
                    </a:lnTo>
                    <a:lnTo>
                      <a:pt x="394717" y="638810"/>
                    </a:lnTo>
                    <a:lnTo>
                      <a:pt x="387088" y="602912"/>
                    </a:lnTo>
                    <a:lnTo>
                      <a:pt x="383970" y="566229"/>
                    </a:lnTo>
                    <a:lnTo>
                      <a:pt x="386163" y="529260"/>
                    </a:lnTo>
                    <a:lnTo>
                      <a:pt x="408064" y="459196"/>
                    </a:lnTo>
                    <a:lnTo>
                      <a:pt x="448220" y="399244"/>
                    </a:lnTo>
                    <a:lnTo>
                      <a:pt x="485548" y="359840"/>
                    </a:lnTo>
                    <a:lnTo>
                      <a:pt x="524892" y="322961"/>
                    </a:lnTo>
                    <a:lnTo>
                      <a:pt x="536828" y="311650"/>
                    </a:lnTo>
                    <a:lnTo>
                      <a:pt x="547800" y="299815"/>
                    </a:lnTo>
                    <a:lnTo>
                      <a:pt x="557129" y="286885"/>
                    </a:lnTo>
                    <a:lnTo>
                      <a:pt x="564135" y="272288"/>
                    </a:lnTo>
                    <a:lnTo>
                      <a:pt x="568197" y="251079"/>
                    </a:lnTo>
                    <a:lnTo>
                      <a:pt x="565771" y="230251"/>
                    </a:lnTo>
                    <a:lnTo>
                      <a:pt x="557224" y="211137"/>
                    </a:lnTo>
                    <a:lnTo>
                      <a:pt x="542926" y="195072"/>
                    </a:lnTo>
                    <a:close/>
                  </a:path>
                </a:pathLst>
              </a:custGeom>
              <a:ln w="3175">
                <a:solidFill>
                  <a:srgbClr val="F0F3F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2" name="Группа 41">
              <a:extLst>
                <a:ext uri="{FF2B5EF4-FFF2-40B4-BE49-F238E27FC236}">
                  <a16:creationId xmlns="" xmlns:a16="http://schemas.microsoft.com/office/drawing/2014/main" id="{AEE90425-B945-155A-8A86-BDDC6C5064C7}"/>
                </a:ext>
              </a:extLst>
            </p:cNvPr>
            <p:cNvGrpSpPr/>
            <p:nvPr/>
          </p:nvGrpSpPr>
          <p:grpSpPr>
            <a:xfrm>
              <a:off x="985332" y="4346775"/>
              <a:ext cx="7579547" cy="2650853"/>
              <a:chOff x="985332" y="4346775"/>
              <a:chExt cx="7579547" cy="2650853"/>
            </a:xfrm>
          </p:grpSpPr>
          <p:grpSp>
            <p:nvGrpSpPr>
              <p:cNvPr id="43" name="object 51"/>
              <p:cNvGrpSpPr/>
              <p:nvPr/>
            </p:nvGrpSpPr>
            <p:grpSpPr>
              <a:xfrm>
                <a:off x="1143000" y="5526155"/>
                <a:ext cx="1345514" cy="1471473"/>
                <a:chOff x="1143000" y="5526155"/>
                <a:chExt cx="1345514" cy="1471473"/>
              </a:xfrm>
            </p:grpSpPr>
            <p:pic>
              <p:nvPicPr>
                <p:cNvPr id="54" name="object 52"/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1304544" y="5529577"/>
                  <a:ext cx="1183970" cy="635304"/>
                </a:xfrm>
                <a:prstGeom prst="rect">
                  <a:avLst/>
                </a:prstGeom>
              </p:spPr>
            </p:pic>
            <p:pic>
              <p:nvPicPr>
                <p:cNvPr id="55" name="object 53"/>
                <p:cNvPicPr/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1313785" y="5526155"/>
                  <a:ext cx="1127662" cy="579119"/>
                </a:xfrm>
                <a:prstGeom prst="rect">
                  <a:avLst/>
                </a:prstGeom>
              </p:spPr>
            </p:pic>
            <p:pic>
              <p:nvPicPr>
                <p:cNvPr id="56" name="object 54"/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1143000" y="5712261"/>
                  <a:ext cx="1047750" cy="1285367"/>
                </a:xfrm>
                <a:prstGeom prst="rect">
                  <a:avLst/>
                </a:prstGeom>
              </p:spPr>
            </p:pic>
            <p:pic>
              <p:nvPicPr>
                <p:cNvPr id="57" name="object 55"/>
                <p:cNvPicPr/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1454777" y="5907180"/>
                  <a:ext cx="568795" cy="798563"/>
                </a:xfrm>
                <a:prstGeom prst="rect">
                  <a:avLst/>
                </a:prstGeom>
              </p:spPr>
            </p:pic>
            <p:sp>
              <p:nvSpPr>
                <p:cNvPr id="58" name="object 56"/>
                <p:cNvSpPr/>
                <p:nvPr/>
              </p:nvSpPr>
              <p:spPr>
                <a:xfrm>
                  <a:off x="1436115" y="5916511"/>
                  <a:ext cx="568960" cy="798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960" h="798829">
                      <a:moveTo>
                        <a:pt x="541273" y="181609"/>
                      </a:moveTo>
                      <a:lnTo>
                        <a:pt x="196596" y="0"/>
                      </a:lnTo>
                      <a:lnTo>
                        <a:pt x="148120" y="13064"/>
                      </a:lnTo>
                      <a:lnTo>
                        <a:pt x="104205" y="35512"/>
                      </a:lnTo>
                      <a:lnTo>
                        <a:pt x="66239" y="66223"/>
                      </a:lnTo>
                      <a:lnTo>
                        <a:pt x="35612" y="104081"/>
                      </a:lnTo>
                      <a:lnTo>
                        <a:pt x="13715" y="147967"/>
                      </a:lnTo>
                      <a:lnTo>
                        <a:pt x="952" y="204616"/>
                      </a:lnTo>
                      <a:lnTo>
                        <a:pt x="0" y="233167"/>
                      </a:lnTo>
                      <a:lnTo>
                        <a:pt x="2286" y="261454"/>
                      </a:lnTo>
                      <a:lnTo>
                        <a:pt x="15700" y="315496"/>
                      </a:lnTo>
                      <a:lnTo>
                        <a:pt x="40640" y="366090"/>
                      </a:lnTo>
                      <a:lnTo>
                        <a:pt x="524256" y="798563"/>
                      </a:lnTo>
                      <a:lnTo>
                        <a:pt x="486495" y="762618"/>
                      </a:lnTo>
                      <a:lnTo>
                        <a:pt x="454771" y="722239"/>
                      </a:lnTo>
                      <a:lnTo>
                        <a:pt x="429404" y="678083"/>
                      </a:lnTo>
                      <a:lnTo>
                        <a:pt x="410717" y="630809"/>
                      </a:lnTo>
                      <a:lnTo>
                        <a:pt x="401710" y="595217"/>
                      </a:lnTo>
                      <a:lnTo>
                        <a:pt x="397144" y="558684"/>
                      </a:lnTo>
                      <a:lnTo>
                        <a:pt x="397841" y="521672"/>
                      </a:lnTo>
                      <a:lnTo>
                        <a:pt x="416935" y="450828"/>
                      </a:lnTo>
                      <a:lnTo>
                        <a:pt x="454753" y="389339"/>
                      </a:lnTo>
                      <a:lnTo>
                        <a:pt x="490511" y="348449"/>
                      </a:lnTo>
                      <a:lnTo>
                        <a:pt x="528320" y="310108"/>
                      </a:lnTo>
                      <a:lnTo>
                        <a:pt x="539795" y="298276"/>
                      </a:lnTo>
                      <a:lnTo>
                        <a:pt x="550306" y="285988"/>
                      </a:lnTo>
                      <a:lnTo>
                        <a:pt x="559127" y="272703"/>
                      </a:lnTo>
                      <a:lnTo>
                        <a:pt x="565531" y="257886"/>
                      </a:lnTo>
                      <a:lnTo>
                        <a:pt x="568795" y="236536"/>
                      </a:lnTo>
                      <a:lnTo>
                        <a:pt x="565546" y="215828"/>
                      </a:lnTo>
                      <a:lnTo>
                        <a:pt x="556226" y="197080"/>
                      </a:lnTo>
                      <a:lnTo>
                        <a:pt x="541273" y="181609"/>
                      </a:lnTo>
                      <a:close/>
                    </a:path>
                  </a:pathLst>
                </a:custGeom>
                <a:ln w="3175">
                  <a:solidFill>
                    <a:srgbClr val="F0F3F5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  <p:grpSp>
            <p:nvGrpSpPr>
              <p:cNvPr id="44" name="Группа 43">
                <a:extLst>
                  <a:ext uri="{FF2B5EF4-FFF2-40B4-BE49-F238E27FC236}">
                    <a16:creationId xmlns="" xmlns:a16="http://schemas.microsoft.com/office/drawing/2014/main" id="{CE5FDCEA-8582-2062-BD9B-623BEB763245}"/>
                  </a:ext>
                </a:extLst>
              </p:cNvPr>
              <p:cNvGrpSpPr/>
              <p:nvPr/>
            </p:nvGrpSpPr>
            <p:grpSpPr>
              <a:xfrm>
                <a:off x="985332" y="4346775"/>
                <a:ext cx="7579547" cy="2273161"/>
                <a:chOff x="985332" y="4346775"/>
                <a:chExt cx="7579547" cy="2273161"/>
              </a:xfrm>
            </p:grpSpPr>
            <p:sp>
              <p:nvSpPr>
                <p:cNvPr id="45" name="object 48"/>
                <p:cNvSpPr txBox="1"/>
                <p:nvPr/>
              </p:nvSpPr>
              <p:spPr>
                <a:xfrm>
                  <a:off x="3415410" y="4375650"/>
                  <a:ext cx="5149469" cy="252633"/>
                </a:xfrm>
                <a:prstGeom prst="rect">
                  <a:avLst/>
                </a:prstGeom>
              </p:spPr>
              <p:txBody>
                <a:bodyPr vert="horz" wrap="square" lIns="0" tIns="1397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10"/>
                    </a:spcBef>
                  </a:pPr>
                  <a:r>
                    <a:rPr lang="ru-RU" sz="1550" dirty="0">
                      <a:latin typeface="Microsoft Sans Serif"/>
                      <a:cs typeface="Microsoft Sans Serif"/>
                    </a:rPr>
                    <a:t>92,6</a:t>
                  </a:r>
                  <a:r>
                    <a:rPr sz="1550" spc="-1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550" dirty="0">
                      <a:latin typeface="Microsoft Sans Serif"/>
                      <a:cs typeface="Microsoft Sans Serif"/>
                    </a:rPr>
                    <a:t>млн.рублей</a:t>
                  </a:r>
                  <a:r>
                    <a:rPr sz="1550" spc="-5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550" dirty="0">
                      <a:latin typeface="Microsoft Sans Serif"/>
                      <a:cs typeface="Microsoft Sans Serif"/>
                    </a:rPr>
                    <a:t>:</a:t>
                  </a:r>
                  <a:r>
                    <a:rPr sz="1550" spc="20" dirty="0">
                      <a:latin typeface="Microsoft Sans Serif"/>
                      <a:cs typeface="Microsoft Sans Serif"/>
                    </a:rPr>
                    <a:t> </a:t>
                  </a:r>
                  <a:r>
                    <a:rPr lang="ru-RU" sz="1550" dirty="0">
                      <a:latin typeface="Microsoft Sans Serif"/>
                      <a:cs typeface="Microsoft Sans Serif"/>
                    </a:rPr>
                    <a:t>16,829</a:t>
                  </a:r>
                  <a:r>
                    <a:rPr sz="1550" spc="-1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550" spc="-10" dirty="0">
                      <a:latin typeface="Microsoft Sans Serif"/>
                      <a:cs typeface="Microsoft Sans Serif"/>
                    </a:rPr>
                    <a:t>тыс.человек</a:t>
                  </a:r>
                  <a:r>
                    <a:rPr sz="1550" spc="-8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550" dirty="0">
                      <a:latin typeface="Microsoft Sans Serif"/>
                      <a:cs typeface="Microsoft Sans Serif"/>
                    </a:rPr>
                    <a:t>=</a:t>
                  </a:r>
                  <a:r>
                    <a:rPr sz="1550" spc="15" dirty="0">
                      <a:latin typeface="Microsoft Sans Serif"/>
                      <a:cs typeface="Microsoft Sans Serif"/>
                    </a:rPr>
                    <a:t> </a:t>
                  </a:r>
                  <a:r>
                    <a:rPr lang="ru-RU" sz="1550" dirty="0">
                      <a:latin typeface="Microsoft Sans Serif"/>
                      <a:cs typeface="Microsoft Sans Serif"/>
                    </a:rPr>
                    <a:t>5 502,41 </a:t>
                  </a:r>
                  <a:r>
                    <a:rPr sz="1550" spc="-10" dirty="0" err="1">
                      <a:latin typeface="Microsoft Sans Serif"/>
                      <a:cs typeface="Microsoft Sans Serif"/>
                    </a:rPr>
                    <a:t>рублей</a:t>
                  </a:r>
                  <a:endParaRPr sz="1550" dirty="0"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46" name="object 49"/>
                <p:cNvSpPr txBox="1"/>
                <p:nvPr/>
              </p:nvSpPr>
              <p:spPr>
                <a:xfrm>
                  <a:off x="2838062" y="5002841"/>
                  <a:ext cx="5347247" cy="259686"/>
                </a:xfrm>
                <a:prstGeom prst="rect">
                  <a:avLst/>
                </a:prstGeom>
              </p:spPr>
              <p:txBody>
                <a:bodyPr vert="horz" wrap="square" lIns="0" tIns="13335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5"/>
                    </a:spcBef>
                  </a:pPr>
                  <a:r>
                    <a:rPr sz="1600" dirty="0">
                      <a:latin typeface="Microsoft Sans Serif"/>
                      <a:cs typeface="Microsoft Sans Serif"/>
                    </a:rPr>
                    <a:t>92,</a:t>
                  </a:r>
                  <a:r>
                    <a:rPr lang="ru-RU" sz="1600" dirty="0">
                      <a:latin typeface="Microsoft Sans Serif"/>
                      <a:cs typeface="Microsoft Sans Serif"/>
                    </a:rPr>
                    <a:t>7</a:t>
                  </a:r>
                  <a:r>
                    <a:rPr sz="1600" spc="-30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млн.рублей</a:t>
                  </a:r>
                  <a:r>
                    <a:rPr sz="1600" spc="20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:</a:t>
                  </a:r>
                  <a:r>
                    <a:rPr sz="1600" spc="-1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16,</a:t>
                  </a:r>
                  <a:r>
                    <a:rPr lang="ru-RU" sz="1600" dirty="0">
                      <a:latin typeface="Microsoft Sans Serif"/>
                      <a:cs typeface="Microsoft Sans Serif"/>
                    </a:rPr>
                    <a:t>519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 тыс.</a:t>
                  </a:r>
                  <a:r>
                    <a:rPr sz="1600" spc="-3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spc="-10" dirty="0">
                      <a:latin typeface="Microsoft Sans Serif"/>
                      <a:cs typeface="Microsoft Sans Serif"/>
                    </a:rPr>
                    <a:t>человек</a:t>
                  </a:r>
                  <a:r>
                    <a:rPr sz="1600" spc="-2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=</a:t>
                  </a:r>
                  <a:r>
                    <a:rPr sz="1600" spc="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5</a:t>
                  </a:r>
                  <a:r>
                    <a:rPr sz="1600" spc="-5" dirty="0">
                      <a:latin typeface="Microsoft Sans Serif"/>
                      <a:cs typeface="Microsoft Sans Serif"/>
                    </a:rPr>
                    <a:t> </a:t>
                  </a:r>
                  <a:r>
                    <a:rPr lang="ru-RU" sz="1600" dirty="0">
                      <a:latin typeface="Microsoft Sans Serif"/>
                      <a:cs typeface="Microsoft Sans Serif"/>
                    </a:rPr>
                    <a:t>611,72</a:t>
                  </a:r>
                  <a:r>
                    <a:rPr sz="1600" spc="-2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spc="-10" dirty="0">
                      <a:latin typeface="Microsoft Sans Serif"/>
                      <a:cs typeface="Microsoft Sans Serif"/>
                    </a:rPr>
                    <a:t>рублей</a:t>
                  </a:r>
                  <a:endParaRPr sz="1600" dirty="0"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47" name="object 50"/>
                <p:cNvSpPr txBox="1"/>
                <p:nvPr/>
              </p:nvSpPr>
              <p:spPr>
                <a:xfrm>
                  <a:off x="2510789" y="5676779"/>
                  <a:ext cx="5423282" cy="259686"/>
                </a:xfrm>
                <a:prstGeom prst="rect">
                  <a:avLst/>
                </a:prstGeom>
              </p:spPr>
              <p:txBody>
                <a:bodyPr vert="horz" wrap="square" lIns="0" tIns="13335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5"/>
                    </a:spcBef>
                  </a:pPr>
                  <a:r>
                    <a:rPr lang="ru-RU" sz="1600" dirty="0">
                      <a:latin typeface="Microsoft Sans Serif"/>
                      <a:cs typeface="Microsoft Sans Serif"/>
                    </a:rPr>
                    <a:t>89,8</a:t>
                  </a:r>
                  <a:r>
                    <a:rPr sz="1600" spc="-30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млн.рублей</a:t>
                  </a:r>
                  <a:r>
                    <a:rPr sz="1600" spc="20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:</a:t>
                  </a:r>
                  <a:r>
                    <a:rPr sz="1600" spc="-1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16,</a:t>
                  </a:r>
                  <a:r>
                    <a:rPr lang="ru-RU" sz="1600" dirty="0">
                      <a:latin typeface="Microsoft Sans Serif"/>
                      <a:cs typeface="Microsoft Sans Serif"/>
                    </a:rPr>
                    <a:t>389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 тыс.</a:t>
                  </a:r>
                  <a:r>
                    <a:rPr sz="1600" spc="-3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spc="-10" dirty="0">
                      <a:latin typeface="Microsoft Sans Serif"/>
                      <a:cs typeface="Microsoft Sans Serif"/>
                    </a:rPr>
                    <a:t>человек</a:t>
                  </a:r>
                  <a:r>
                    <a:rPr sz="1600" spc="-2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=</a:t>
                  </a:r>
                  <a:r>
                    <a:rPr sz="1600" spc="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5</a:t>
                  </a:r>
                  <a:r>
                    <a:rPr sz="1600" spc="-5" dirty="0">
                      <a:latin typeface="Microsoft Sans Serif"/>
                      <a:cs typeface="Microsoft Sans Serif"/>
                    </a:rPr>
                    <a:t> </a:t>
                  </a:r>
                  <a:r>
                    <a:rPr lang="ru-RU" sz="1600" dirty="0">
                      <a:latin typeface="Microsoft Sans Serif"/>
                      <a:cs typeface="Microsoft Sans Serif"/>
                    </a:rPr>
                    <a:t>479,28</a:t>
                  </a:r>
                  <a:r>
                    <a:rPr sz="1600" spc="-2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spc="-10" dirty="0">
                      <a:latin typeface="Microsoft Sans Serif"/>
                      <a:cs typeface="Microsoft Sans Serif"/>
                    </a:rPr>
                    <a:t>рублей</a:t>
                  </a:r>
                  <a:endParaRPr sz="1600" dirty="0"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48" name="object 57"/>
                <p:cNvSpPr txBox="1"/>
                <p:nvPr/>
              </p:nvSpPr>
              <p:spPr>
                <a:xfrm>
                  <a:off x="2038604" y="6325019"/>
                  <a:ext cx="5416805" cy="260328"/>
                </a:xfrm>
                <a:prstGeom prst="rect">
                  <a:avLst/>
                </a:prstGeom>
              </p:spPr>
              <p:txBody>
                <a:bodyPr vert="horz" wrap="square" lIns="0" tIns="1397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10"/>
                    </a:spcBef>
                  </a:pPr>
                  <a:r>
                    <a:rPr lang="ru-RU" sz="1600" dirty="0">
                      <a:latin typeface="Microsoft Sans Serif"/>
                      <a:cs typeface="Microsoft Sans Serif"/>
                    </a:rPr>
                    <a:t>90,3</a:t>
                  </a:r>
                  <a:r>
                    <a:rPr sz="1600" spc="-2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млн.рублей :</a:t>
                  </a:r>
                  <a:r>
                    <a:rPr sz="1600" spc="-10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16,</a:t>
                  </a:r>
                  <a:r>
                    <a:rPr lang="ru-RU" sz="1600" dirty="0">
                      <a:latin typeface="Microsoft Sans Serif"/>
                      <a:cs typeface="Microsoft Sans Serif"/>
                    </a:rPr>
                    <a:t>279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 тыс.</a:t>
                  </a:r>
                  <a:r>
                    <a:rPr sz="1600" spc="-3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spc="-10" dirty="0">
                      <a:latin typeface="Microsoft Sans Serif"/>
                      <a:cs typeface="Microsoft Sans Serif"/>
                    </a:rPr>
                    <a:t>человек</a:t>
                  </a:r>
                  <a:r>
                    <a:rPr sz="1600" spc="-30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=</a:t>
                  </a:r>
                  <a:r>
                    <a:rPr sz="1600" spc="10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5</a:t>
                  </a:r>
                  <a:r>
                    <a:rPr sz="1600" spc="-5" dirty="0">
                      <a:latin typeface="Microsoft Sans Serif"/>
                      <a:cs typeface="Microsoft Sans Serif"/>
                    </a:rPr>
                    <a:t> </a:t>
                  </a:r>
                  <a:r>
                    <a:rPr lang="ru-RU" sz="1600" dirty="0">
                      <a:latin typeface="Microsoft Sans Serif"/>
                      <a:cs typeface="Microsoft Sans Serif"/>
                    </a:rPr>
                    <a:t>547,02</a:t>
                  </a:r>
                  <a:r>
                    <a:rPr sz="1600" spc="-30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spc="-10" dirty="0">
                      <a:latin typeface="Microsoft Sans Serif"/>
                      <a:cs typeface="Microsoft Sans Serif"/>
                    </a:rPr>
                    <a:t>рублей</a:t>
                  </a:r>
                  <a:endParaRPr sz="1600" dirty="0"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49" name="object 58"/>
                <p:cNvSpPr txBox="1"/>
                <p:nvPr/>
              </p:nvSpPr>
              <p:spPr>
                <a:xfrm>
                  <a:off x="2275458" y="4346775"/>
                  <a:ext cx="537845" cy="30035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800" spc="-20" dirty="0">
                      <a:latin typeface="Microsoft Sans Serif"/>
                      <a:cs typeface="Microsoft Sans Serif"/>
                    </a:rPr>
                    <a:t>202</a:t>
                  </a:r>
                  <a:r>
                    <a:rPr lang="ru-RU" sz="1800" spc="-20" dirty="0">
                      <a:latin typeface="Microsoft Sans Serif"/>
                      <a:cs typeface="Microsoft Sans Serif"/>
                    </a:rPr>
                    <a:t>5</a:t>
                  </a:r>
                  <a:endParaRPr sz="1800" dirty="0"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50" name="object 59"/>
                <p:cNvSpPr txBox="1"/>
                <p:nvPr/>
              </p:nvSpPr>
              <p:spPr>
                <a:xfrm>
                  <a:off x="1861146" y="4965710"/>
                  <a:ext cx="537845" cy="299720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800" spc="-20" dirty="0">
                      <a:latin typeface="Microsoft Sans Serif"/>
                      <a:cs typeface="Microsoft Sans Serif"/>
                    </a:rPr>
                    <a:t>202</a:t>
                  </a:r>
                  <a:r>
                    <a:rPr lang="ru-RU" sz="1800" spc="-20" dirty="0">
                      <a:latin typeface="Microsoft Sans Serif"/>
                      <a:cs typeface="Microsoft Sans Serif"/>
                    </a:rPr>
                    <a:t>6</a:t>
                  </a:r>
                  <a:endParaRPr sz="1800" dirty="0"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52" name="object 60"/>
                <p:cNvSpPr txBox="1"/>
                <p:nvPr/>
              </p:nvSpPr>
              <p:spPr>
                <a:xfrm>
                  <a:off x="1439252" y="5595612"/>
                  <a:ext cx="537845" cy="30035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800" spc="-20" dirty="0">
                      <a:latin typeface="Microsoft Sans Serif"/>
                      <a:cs typeface="Microsoft Sans Serif"/>
                    </a:rPr>
                    <a:t>202</a:t>
                  </a:r>
                  <a:r>
                    <a:rPr lang="ru-RU" sz="1800" spc="-20" dirty="0">
                      <a:latin typeface="Microsoft Sans Serif"/>
                      <a:cs typeface="Microsoft Sans Serif"/>
                    </a:rPr>
                    <a:t>7</a:t>
                  </a:r>
                  <a:endParaRPr sz="1800" dirty="0"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53" name="object 61"/>
                <p:cNvSpPr txBox="1"/>
                <p:nvPr/>
              </p:nvSpPr>
              <p:spPr>
                <a:xfrm>
                  <a:off x="985332" y="6319581"/>
                  <a:ext cx="537845" cy="30035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800" spc="-20" dirty="0">
                      <a:latin typeface="Microsoft Sans Serif"/>
                      <a:cs typeface="Microsoft Sans Serif"/>
                    </a:rPr>
                    <a:t>202</a:t>
                  </a:r>
                  <a:r>
                    <a:rPr lang="ru-RU" sz="1800" spc="-20" dirty="0">
                      <a:latin typeface="Microsoft Sans Serif"/>
                      <a:cs typeface="Microsoft Sans Serif"/>
                    </a:rPr>
                    <a:t>8</a:t>
                  </a:r>
                  <a:endParaRPr sz="1800" dirty="0">
                    <a:latin typeface="Microsoft Sans Serif"/>
                    <a:cs typeface="Microsoft Sans Serif"/>
                  </a:endParaRPr>
                </a:p>
              </p:txBody>
            </p:sp>
          </p:grpSp>
        </p:grpSp>
      </p:grpSp>
      <p:graphicFrame>
        <p:nvGraphicFramePr>
          <p:cNvPr id="78" name="Таблица 77">
            <a:extLst>
              <a:ext uri="{FF2B5EF4-FFF2-40B4-BE49-F238E27FC236}">
                <a16:creationId xmlns="" xmlns:a16="http://schemas.microsoft.com/office/drawing/2014/main" id="{F1A08F6C-F647-D6BE-2BE9-1CDCFB6AD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805758"/>
              </p:ext>
            </p:extLst>
          </p:nvPr>
        </p:nvGraphicFramePr>
        <p:xfrm>
          <a:off x="400654" y="1379915"/>
          <a:ext cx="8568952" cy="1767840"/>
        </p:xfrm>
        <a:graphic>
          <a:graphicData uri="http://schemas.openxmlformats.org/drawingml/2006/table">
            <a:tbl>
              <a:tblPr firstRow="1" bandRow="1"/>
              <a:tblGrid>
                <a:gridCol w="24072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93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58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03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078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Подпрограммы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 2024 года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 на 2026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2025 году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на 2026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2027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массового спорта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муниципальной программы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90,8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100,1%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88,5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4607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64776" y="-60505"/>
            <a:ext cx="89827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500" dirty="0">
                <a:solidFill>
                  <a:srgbClr val="002060"/>
                </a:solidFill>
              </a:rPr>
              <a:t>МП «Развитие физической культуры и спорта в  </a:t>
            </a:r>
            <a:r>
              <a:rPr lang="ru-RU" sz="2500" dirty="0" smtClean="0">
                <a:solidFill>
                  <a:srgbClr val="002060"/>
                </a:solidFill>
              </a:rPr>
              <a:t>муниципальном </a:t>
            </a:r>
            <a:r>
              <a:rPr lang="ru-RU" sz="2500" dirty="0">
                <a:solidFill>
                  <a:srgbClr val="002060"/>
                </a:solidFill>
              </a:rPr>
              <a:t>округе город Первомайск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53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6753" y="964389"/>
            <a:ext cx="7286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501DF6F1-D1DA-48E3-B097-B69312FB5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470119"/>
              </p:ext>
            </p:extLst>
          </p:nvPr>
        </p:nvGraphicFramePr>
        <p:xfrm>
          <a:off x="269776" y="1700808"/>
          <a:ext cx="8714909" cy="4608512"/>
        </p:xfrm>
        <a:graphic>
          <a:graphicData uri="http://schemas.openxmlformats.org/drawingml/2006/table">
            <a:tbl>
              <a:tblPr firstRow="1" bandRow="1"/>
              <a:tblGrid>
                <a:gridCol w="3439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54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1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34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14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14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149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8839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муниципальной программы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Ед.изм.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975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Доля граждан муниципального округа город Первомайск, систематически занимающихся физической культурой и спортом, в общей численности населения муниципального округа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55,9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83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Число имеющихся спортивных сооружений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83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Единовременная пропускная способность спортивных сооружений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247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Число сборных команд муниципального округа, принявших участие в областных соревнованиях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5975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Доля учащихся и студентов, занимающихся физической культурой и спортом в секциях на постоянной основе, в общей численности обучающихся и студентов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52,11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27134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39552" y="44624"/>
            <a:ext cx="853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МП «Развитие культуры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 город Первомайск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33450"/>
            <a:ext cx="69127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/>
              <a:t>Утверждена:</a:t>
            </a:r>
          </a:p>
          <a:p>
            <a:r>
              <a:rPr lang="ru-RU" sz="1200" dirty="0" smtClean="0"/>
              <a:t>Постановлением администрации городского округа город Первомайск</a:t>
            </a:r>
          </a:p>
          <a:p>
            <a:r>
              <a:rPr lang="ru-RU" sz="1200" dirty="0" smtClean="0"/>
              <a:t> Нижегородской области от 28.10.2014 года № 1105 «Об утверждении муниципальной программы «Развитие культуры городского округа город Первомайск Нижегородской области».</a:t>
            </a:r>
          </a:p>
          <a:p>
            <a:r>
              <a:rPr lang="ru-RU" sz="1200" b="1" u="sng" dirty="0" smtClean="0"/>
              <a:t>Срок действия программы: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2015-2028 годы.</a:t>
            </a:r>
          </a:p>
          <a:p>
            <a:r>
              <a:rPr lang="ru-RU" sz="1200" b="1" u="sng" dirty="0" smtClean="0"/>
              <a:t>Муниципальный заказчик – координатор: </a:t>
            </a:r>
          </a:p>
          <a:p>
            <a:r>
              <a:rPr lang="ru-RU" sz="1200" dirty="0" smtClean="0"/>
              <a:t>Отдел культуры администрации муниципального округа город Первомайск</a:t>
            </a:r>
          </a:p>
          <a:p>
            <a:r>
              <a:rPr lang="ru-RU" sz="1200" dirty="0" smtClean="0"/>
              <a:t>Нижегородской области</a:t>
            </a:r>
          </a:p>
          <a:p>
            <a:r>
              <a:rPr lang="ru-RU" sz="1200" b="1" u="sng" dirty="0" smtClean="0"/>
              <a:t>Цель:</a:t>
            </a:r>
          </a:p>
          <a:p>
            <a:r>
              <a:rPr lang="ru-RU" sz="1200" dirty="0" smtClean="0"/>
              <a:t>Создание условий и возможностей для повышения роли культуры в воспитании и просвещении населения муниципального округа город Первомайск Нижегородской</a:t>
            </a:r>
          </a:p>
          <a:p>
            <a:r>
              <a:rPr lang="ru-RU" sz="1200" dirty="0" smtClean="0"/>
              <a:t>области в ее лучших традициях и достижениях, сохранение культурного наследия и единого культурно-информационного пространства</a:t>
            </a:r>
          </a:p>
          <a:p>
            <a:r>
              <a:rPr lang="ru-RU" sz="1200" b="1" u="sng" dirty="0" smtClean="0"/>
              <a:t>Целевая группа программы:</a:t>
            </a:r>
          </a:p>
          <a:p>
            <a:r>
              <a:rPr lang="ru-RU" sz="1200" dirty="0" smtClean="0"/>
              <a:t>Жители муниципального округа город Первомайск</a:t>
            </a:r>
            <a:endParaRPr lang="ru-RU" sz="1200" dirty="0"/>
          </a:p>
        </p:txBody>
      </p:sp>
      <p:sp>
        <p:nvSpPr>
          <p:cNvPr id="20" name="Овал 19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54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71800" y="4941168"/>
            <a:ext cx="3764878" cy="14638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154,0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млн.рублей, 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138,5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млн.рублей,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146,3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11" y="1742931"/>
            <a:ext cx="2573608" cy="1930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pic>
        <p:nvPicPr>
          <p:cNvPr id="12" name="Рисунок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0902" y="4596279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8" y="5116534"/>
            <a:ext cx="2359350" cy="1408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0290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683568" y="16145"/>
            <a:ext cx="83592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Подпрограммы муниципальной программы «Развитие культуры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 город Первомайск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0424" y="1484784"/>
            <a:ext cx="1076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/>
              <a:t>млн.рублей</a:t>
            </a:r>
            <a:endParaRPr lang="ru-RU" sz="1200" b="1" i="1" dirty="0"/>
          </a:p>
        </p:txBody>
      </p:sp>
      <p:sp>
        <p:nvSpPr>
          <p:cNvPr id="13" name="Овал 12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353010FB-177B-BA5A-72AF-2E6E41BF5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60455"/>
              </p:ext>
            </p:extLst>
          </p:nvPr>
        </p:nvGraphicFramePr>
        <p:xfrm>
          <a:off x="184651" y="1742183"/>
          <a:ext cx="8793360" cy="4480560"/>
        </p:xfrm>
        <a:graphic>
          <a:graphicData uri="http://schemas.openxmlformats.org/drawingml/2006/table">
            <a:tbl>
              <a:tblPr firstRow="1" bandRow="1"/>
              <a:tblGrid>
                <a:gridCol w="25063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92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92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19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6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05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95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Подпрограммы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на 2026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2025 году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 на 2027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2028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культурно-досуговой деятельности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65,3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47,6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69,5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146,0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55,1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62,7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библиотечного обслуживания населения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130,6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Развитие музейной деятельности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122,2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Развитие дополнительного образования в области искусств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Финансово-хозяйственное, организационно-техническое обеспечение деятельности учреждений культуры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116,6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муниципальной программы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93,8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57982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"/>
          <p:cNvSpPr txBox="1">
            <a:spLocks/>
          </p:cNvSpPr>
          <p:nvPr/>
        </p:nvSpPr>
        <p:spPr bwMode="auto">
          <a:xfrm>
            <a:off x="579409" y="749414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33818" y="16099"/>
            <a:ext cx="8647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</a:rPr>
              <a:t>Расходы на культуру в расчете на одного жителя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sz="2800" dirty="0">
                <a:solidFill>
                  <a:srgbClr val="002060"/>
                </a:solidFill>
              </a:rPr>
              <a:t>округа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53" y="4708487"/>
            <a:ext cx="2990996" cy="2066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397" y="4927719"/>
            <a:ext cx="2710856" cy="1722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3" y="4960686"/>
            <a:ext cx="2568305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object 4"/>
          <p:cNvGrpSpPr/>
          <p:nvPr/>
        </p:nvGrpSpPr>
        <p:grpSpPr>
          <a:xfrm>
            <a:off x="228956" y="1167193"/>
            <a:ext cx="8046720" cy="3091180"/>
            <a:chOff x="228956" y="1167193"/>
            <a:chExt cx="8046720" cy="3091180"/>
          </a:xfrm>
        </p:grpSpPr>
        <p:pic>
          <p:nvPicPr>
            <p:cNvPr id="50" name="object 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348" y="2710103"/>
              <a:ext cx="1502573" cy="829513"/>
            </a:xfrm>
            <a:prstGeom prst="rect">
              <a:avLst/>
            </a:prstGeom>
          </p:spPr>
        </p:pic>
        <p:pic>
          <p:nvPicPr>
            <p:cNvPr id="52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956" y="3428796"/>
              <a:ext cx="1502573" cy="829513"/>
            </a:xfrm>
            <a:prstGeom prst="rect">
              <a:avLst/>
            </a:prstGeom>
          </p:spPr>
        </p:pic>
        <p:pic>
          <p:nvPicPr>
            <p:cNvPr id="53" name="object 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960" y="1302257"/>
              <a:ext cx="1493879" cy="781558"/>
            </a:xfrm>
            <a:prstGeom prst="rect">
              <a:avLst/>
            </a:prstGeom>
          </p:spPr>
        </p:pic>
        <p:pic>
          <p:nvPicPr>
            <p:cNvPr id="54" name="object 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7719" y="1316735"/>
              <a:ext cx="7467600" cy="499872"/>
            </a:xfrm>
            <a:prstGeom prst="rect">
              <a:avLst/>
            </a:prstGeom>
          </p:spPr>
        </p:pic>
        <p:pic>
          <p:nvPicPr>
            <p:cNvPr id="56" name="object 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4439" y="1316735"/>
              <a:ext cx="484632" cy="499872"/>
            </a:xfrm>
            <a:prstGeom prst="rect">
              <a:avLst/>
            </a:prstGeom>
          </p:spPr>
        </p:pic>
        <p:sp>
          <p:nvSpPr>
            <p:cNvPr id="58" name="object 10"/>
            <p:cNvSpPr/>
            <p:nvPr/>
          </p:nvSpPr>
          <p:spPr>
            <a:xfrm>
              <a:off x="886964" y="1179575"/>
              <a:ext cx="207645" cy="307975"/>
            </a:xfrm>
            <a:custGeom>
              <a:avLst/>
              <a:gdLst/>
              <a:ahLst/>
              <a:cxnLst/>
              <a:rect l="l" t="t" r="r" b="b"/>
              <a:pathLst>
                <a:path w="207644" h="307975">
                  <a:moveTo>
                    <a:pt x="904" y="171069"/>
                  </a:moveTo>
                  <a:lnTo>
                    <a:pt x="226" y="187263"/>
                  </a:lnTo>
                  <a:lnTo>
                    <a:pt x="0" y="203469"/>
                  </a:lnTo>
                  <a:lnTo>
                    <a:pt x="226" y="219700"/>
                  </a:lnTo>
                  <a:lnTo>
                    <a:pt x="2678" y="259397"/>
                  </a:lnTo>
                  <a:lnTo>
                    <a:pt x="26990" y="293497"/>
                  </a:lnTo>
                  <a:lnTo>
                    <a:pt x="63464" y="305294"/>
                  </a:lnTo>
                  <a:lnTo>
                    <a:pt x="102276" y="307848"/>
                  </a:lnTo>
                  <a:lnTo>
                    <a:pt x="115884" y="307802"/>
                  </a:lnTo>
                  <a:lnTo>
                    <a:pt x="155743" y="303784"/>
                  </a:lnTo>
                  <a:lnTo>
                    <a:pt x="196257" y="282638"/>
                  </a:lnTo>
                  <a:lnTo>
                    <a:pt x="205849" y="245110"/>
                  </a:lnTo>
                  <a:lnTo>
                    <a:pt x="207240" y="207867"/>
                  </a:lnTo>
                  <a:lnTo>
                    <a:pt x="207219" y="189293"/>
                  </a:lnTo>
                  <a:lnTo>
                    <a:pt x="207012" y="170719"/>
                  </a:lnTo>
                  <a:lnTo>
                    <a:pt x="206848" y="152146"/>
                  </a:lnTo>
                  <a:lnTo>
                    <a:pt x="206885" y="133570"/>
                  </a:lnTo>
                  <a:lnTo>
                    <a:pt x="207014" y="114982"/>
                  </a:lnTo>
                  <a:lnTo>
                    <a:pt x="207060" y="96371"/>
                  </a:lnTo>
                  <a:lnTo>
                    <a:pt x="206121" y="56769"/>
                  </a:lnTo>
                  <a:lnTo>
                    <a:pt x="204841" y="35813"/>
                  </a:lnTo>
                  <a:lnTo>
                    <a:pt x="206124" y="30607"/>
                  </a:lnTo>
                  <a:lnTo>
                    <a:pt x="181270" y="9525"/>
                  </a:lnTo>
                  <a:lnTo>
                    <a:pt x="174704" y="6858"/>
                  </a:lnTo>
                  <a:lnTo>
                    <a:pt x="133254" y="666"/>
                  </a:lnTo>
                  <a:lnTo>
                    <a:pt x="106225" y="0"/>
                  </a:lnTo>
                  <a:lnTo>
                    <a:pt x="95971" y="428"/>
                  </a:lnTo>
                  <a:lnTo>
                    <a:pt x="51327" y="7000"/>
                  </a:lnTo>
                  <a:lnTo>
                    <a:pt x="20209" y="30497"/>
                  </a:lnTo>
                  <a:lnTo>
                    <a:pt x="18608" y="37464"/>
                  </a:lnTo>
                  <a:lnTo>
                    <a:pt x="18625" y="46037"/>
                  </a:lnTo>
                  <a:lnTo>
                    <a:pt x="18637" y="54610"/>
                  </a:lnTo>
                  <a:lnTo>
                    <a:pt x="18644" y="63182"/>
                  </a:lnTo>
                  <a:lnTo>
                    <a:pt x="18646" y="71754"/>
                  </a:lnTo>
                  <a:lnTo>
                    <a:pt x="18661" y="88806"/>
                  </a:lnTo>
                  <a:lnTo>
                    <a:pt x="18665" y="105870"/>
                  </a:lnTo>
                  <a:lnTo>
                    <a:pt x="18661" y="122957"/>
                  </a:lnTo>
                  <a:lnTo>
                    <a:pt x="18646" y="140081"/>
                  </a:lnTo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17"/>
          <p:cNvSpPr txBox="1"/>
          <p:nvPr/>
        </p:nvSpPr>
        <p:spPr>
          <a:xfrm>
            <a:off x="879652" y="1525346"/>
            <a:ext cx="8172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800" b="1" spc="-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400" b="1" spc="-10" dirty="0" err="1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65" name="object 18"/>
          <p:cNvGrpSpPr/>
          <p:nvPr/>
        </p:nvGrpSpPr>
        <p:grpSpPr>
          <a:xfrm>
            <a:off x="244024" y="1834705"/>
            <a:ext cx="8049895" cy="954405"/>
            <a:chOff x="244024" y="1834705"/>
            <a:chExt cx="8049895" cy="954405"/>
          </a:xfrm>
        </p:grpSpPr>
        <p:pic>
          <p:nvPicPr>
            <p:cNvPr id="72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4024" y="1980971"/>
              <a:ext cx="1498593" cy="807567"/>
            </a:xfrm>
            <a:prstGeom prst="rect">
              <a:avLst/>
            </a:prstGeom>
          </p:spPr>
        </p:pic>
        <p:pic>
          <p:nvPicPr>
            <p:cNvPr id="78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2959" y="1990343"/>
              <a:ext cx="7470648" cy="524255"/>
            </a:xfrm>
            <a:prstGeom prst="rect">
              <a:avLst/>
            </a:prstGeom>
          </p:spPr>
        </p:pic>
        <p:pic>
          <p:nvPicPr>
            <p:cNvPr id="8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2727" y="1990343"/>
              <a:ext cx="484632" cy="524255"/>
            </a:xfrm>
            <a:prstGeom prst="rect">
              <a:avLst/>
            </a:prstGeom>
          </p:spPr>
        </p:pic>
        <p:sp>
          <p:nvSpPr>
            <p:cNvPr id="87" name="object 22"/>
            <p:cNvSpPr/>
            <p:nvPr/>
          </p:nvSpPr>
          <p:spPr>
            <a:xfrm>
              <a:off x="886968" y="1847087"/>
              <a:ext cx="204470" cy="326390"/>
            </a:xfrm>
            <a:custGeom>
              <a:avLst/>
              <a:gdLst/>
              <a:ahLst/>
              <a:cxnLst/>
              <a:rect l="l" t="t" r="r" b="b"/>
              <a:pathLst>
                <a:path w="204469" h="326389">
                  <a:moveTo>
                    <a:pt x="876" y="181228"/>
                  </a:moveTo>
                  <a:lnTo>
                    <a:pt x="219" y="198393"/>
                  </a:lnTo>
                  <a:lnTo>
                    <a:pt x="0" y="215582"/>
                  </a:lnTo>
                  <a:lnTo>
                    <a:pt x="219" y="232771"/>
                  </a:lnTo>
                  <a:lnTo>
                    <a:pt x="2633" y="274796"/>
                  </a:lnTo>
                  <a:lnTo>
                    <a:pt x="26593" y="311023"/>
                  </a:lnTo>
                  <a:lnTo>
                    <a:pt x="75093" y="324945"/>
                  </a:lnTo>
                  <a:lnTo>
                    <a:pt x="100761" y="326136"/>
                  </a:lnTo>
                  <a:lnTo>
                    <a:pt x="114175" y="326086"/>
                  </a:lnTo>
                  <a:lnTo>
                    <a:pt x="153454" y="321817"/>
                  </a:lnTo>
                  <a:lnTo>
                    <a:pt x="193367" y="299404"/>
                  </a:lnTo>
                  <a:lnTo>
                    <a:pt x="202820" y="259715"/>
                  </a:lnTo>
                  <a:lnTo>
                    <a:pt x="204191" y="220206"/>
                  </a:lnTo>
                  <a:lnTo>
                    <a:pt x="204171" y="200533"/>
                  </a:lnTo>
                  <a:lnTo>
                    <a:pt x="203970" y="180859"/>
                  </a:lnTo>
                  <a:lnTo>
                    <a:pt x="203809" y="161162"/>
                  </a:lnTo>
                  <a:lnTo>
                    <a:pt x="203839" y="141448"/>
                  </a:lnTo>
                  <a:lnTo>
                    <a:pt x="203966" y="121745"/>
                  </a:lnTo>
                  <a:lnTo>
                    <a:pt x="204014" y="102066"/>
                  </a:lnTo>
                  <a:lnTo>
                    <a:pt x="203085" y="60134"/>
                  </a:lnTo>
                  <a:lnTo>
                    <a:pt x="201828" y="37846"/>
                  </a:lnTo>
                  <a:lnTo>
                    <a:pt x="203085" y="32385"/>
                  </a:lnTo>
                  <a:lnTo>
                    <a:pt x="201371" y="26797"/>
                  </a:lnTo>
                  <a:lnTo>
                    <a:pt x="197078" y="21971"/>
                  </a:lnTo>
                  <a:lnTo>
                    <a:pt x="192862" y="17145"/>
                  </a:lnTo>
                  <a:lnTo>
                    <a:pt x="144460" y="1875"/>
                  </a:lnTo>
                  <a:lnTo>
                    <a:pt x="104660" y="0"/>
                  </a:lnTo>
                  <a:lnTo>
                    <a:pt x="94557" y="432"/>
                  </a:lnTo>
                  <a:lnTo>
                    <a:pt x="50569" y="7413"/>
                  </a:lnTo>
                  <a:lnTo>
                    <a:pt x="19913" y="32331"/>
                  </a:lnTo>
                  <a:lnTo>
                    <a:pt x="18338" y="39750"/>
                  </a:lnTo>
                  <a:lnTo>
                    <a:pt x="18348" y="48799"/>
                  </a:lnTo>
                  <a:lnTo>
                    <a:pt x="18357" y="57848"/>
                  </a:lnTo>
                  <a:lnTo>
                    <a:pt x="18367" y="66897"/>
                  </a:lnTo>
                  <a:lnTo>
                    <a:pt x="18376" y="75946"/>
                  </a:lnTo>
                  <a:lnTo>
                    <a:pt x="18384" y="94043"/>
                  </a:lnTo>
                  <a:lnTo>
                    <a:pt x="18386" y="112141"/>
                  </a:lnTo>
                  <a:lnTo>
                    <a:pt x="18384" y="130238"/>
                  </a:lnTo>
                  <a:lnTo>
                    <a:pt x="18376" y="148336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23"/>
          <p:cNvSpPr txBox="1"/>
          <p:nvPr/>
        </p:nvSpPr>
        <p:spPr>
          <a:xfrm>
            <a:off x="877011" y="2209927"/>
            <a:ext cx="8299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800" b="1" spc="-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400" b="1" spc="-10" dirty="0" err="1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89" name="object 24"/>
          <p:cNvGrpSpPr/>
          <p:nvPr/>
        </p:nvGrpSpPr>
        <p:grpSpPr>
          <a:xfrm>
            <a:off x="822960" y="2547937"/>
            <a:ext cx="7480300" cy="713740"/>
            <a:chOff x="822960" y="2547937"/>
            <a:chExt cx="7480300" cy="713740"/>
          </a:xfrm>
        </p:grpSpPr>
        <p:pic>
          <p:nvPicPr>
            <p:cNvPr id="90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2728" y="2709671"/>
              <a:ext cx="484632" cy="551688"/>
            </a:xfrm>
            <a:prstGeom prst="rect">
              <a:avLst/>
            </a:prstGeom>
          </p:spPr>
        </p:pic>
        <p:pic>
          <p:nvPicPr>
            <p:cNvPr id="91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2960" y="2709671"/>
              <a:ext cx="7479792" cy="551688"/>
            </a:xfrm>
            <a:prstGeom prst="rect">
              <a:avLst/>
            </a:prstGeom>
          </p:spPr>
        </p:pic>
        <p:sp>
          <p:nvSpPr>
            <p:cNvPr id="92" name="object 27"/>
            <p:cNvSpPr/>
            <p:nvPr/>
          </p:nvSpPr>
          <p:spPr>
            <a:xfrm>
              <a:off x="877824" y="2560320"/>
              <a:ext cx="204470" cy="338455"/>
            </a:xfrm>
            <a:custGeom>
              <a:avLst/>
              <a:gdLst/>
              <a:ahLst/>
              <a:cxnLst/>
              <a:rect l="l" t="t" r="r" b="b"/>
              <a:pathLst>
                <a:path w="204469" h="338455">
                  <a:moveTo>
                    <a:pt x="876" y="187959"/>
                  </a:moveTo>
                  <a:lnTo>
                    <a:pt x="219" y="205773"/>
                  </a:lnTo>
                  <a:lnTo>
                    <a:pt x="0" y="223599"/>
                  </a:lnTo>
                  <a:lnTo>
                    <a:pt x="219" y="241448"/>
                  </a:lnTo>
                  <a:lnTo>
                    <a:pt x="2633" y="285158"/>
                  </a:lnTo>
                  <a:lnTo>
                    <a:pt x="26593" y="322579"/>
                  </a:lnTo>
                  <a:lnTo>
                    <a:pt x="62526" y="335506"/>
                  </a:lnTo>
                  <a:lnTo>
                    <a:pt x="100761" y="338327"/>
                  </a:lnTo>
                  <a:lnTo>
                    <a:pt x="114175" y="338274"/>
                  </a:lnTo>
                  <a:lnTo>
                    <a:pt x="153454" y="333755"/>
                  </a:lnTo>
                  <a:lnTo>
                    <a:pt x="193367" y="310622"/>
                  </a:lnTo>
                  <a:lnTo>
                    <a:pt x="202820" y="269382"/>
                  </a:lnTo>
                  <a:lnTo>
                    <a:pt x="204191" y="228461"/>
                  </a:lnTo>
                  <a:lnTo>
                    <a:pt x="204171" y="208025"/>
                  </a:lnTo>
                  <a:lnTo>
                    <a:pt x="203970" y="187590"/>
                  </a:lnTo>
                  <a:lnTo>
                    <a:pt x="203809" y="167131"/>
                  </a:lnTo>
                  <a:lnTo>
                    <a:pt x="203839" y="146728"/>
                  </a:lnTo>
                  <a:lnTo>
                    <a:pt x="203966" y="126301"/>
                  </a:lnTo>
                  <a:lnTo>
                    <a:pt x="204014" y="105874"/>
                  </a:lnTo>
                  <a:lnTo>
                    <a:pt x="203085" y="62420"/>
                  </a:lnTo>
                  <a:lnTo>
                    <a:pt x="201828" y="39369"/>
                  </a:lnTo>
                  <a:lnTo>
                    <a:pt x="203085" y="33527"/>
                  </a:lnTo>
                  <a:lnTo>
                    <a:pt x="201371" y="27812"/>
                  </a:lnTo>
                  <a:lnTo>
                    <a:pt x="197078" y="22859"/>
                  </a:lnTo>
                  <a:lnTo>
                    <a:pt x="192862" y="17906"/>
                  </a:lnTo>
                  <a:lnTo>
                    <a:pt x="186270" y="13715"/>
                  </a:lnTo>
                  <a:lnTo>
                    <a:pt x="178600" y="10413"/>
                  </a:lnTo>
                  <a:lnTo>
                    <a:pt x="172135" y="7619"/>
                  </a:lnTo>
                  <a:lnTo>
                    <a:pt x="131291" y="666"/>
                  </a:lnTo>
                  <a:lnTo>
                    <a:pt x="104660" y="0"/>
                  </a:lnTo>
                  <a:lnTo>
                    <a:pt x="94557" y="452"/>
                  </a:lnTo>
                  <a:lnTo>
                    <a:pt x="50569" y="7683"/>
                  </a:lnTo>
                  <a:lnTo>
                    <a:pt x="19913" y="33518"/>
                  </a:lnTo>
                  <a:lnTo>
                    <a:pt x="18338" y="41275"/>
                  </a:lnTo>
                  <a:lnTo>
                    <a:pt x="18348" y="50631"/>
                  </a:lnTo>
                  <a:lnTo>
                    <a:pt x="18357" y="60023"/>
                  </a:lnTo>
                  <a:lnTo>
                    <a:pt x="18367" y="69439"/>
                  </a:lnTo>
                  <a:lnTo>
                    <a:pt x="18376" y="78866"/>
                  </a:lnTo>
                  <a:lnTo>
                    <a:pt x="18384" y="97631"/>
                  </a:lnTo>
                  <a:lnTo>
                    <a:pt x="18386" y="116395"/>
                  </a:lnTo>
                  <a:lnTo>
                    <a:pt x="18384" y="135159"/>
                  </a:lnTo>
                  <a:lnTo>
                    <a:pt x="18376" y="153924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28"/>
          <p:cNvSpPr txBox="1"/>
          <p:nvPr/>
        </p:nvSpPr>
        <p:spPr>
          <a:xfrm>
            <a:off x="864209" y="2949702"/>
            <a:ext cx="8299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800" b="1" spc="-1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400" b="1" spc="-10" dirty="0" err="1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94" name="object 29"/>
          <p:cNvGrpSpPr/>
          <p:nvPr/>
        </p:nvGrpSpPr>
        <p:grpSpPr>
          <a:xfrm>
            <a:off x="810768" y="3264408"/>
            <a:ext cx="7465059" cy="722630"/>
            <a:chOff x="810768" y="3264408"/>
            <a:chExt cx="7465059" cy="722630"/>
          </a:xfrm>
        </p:grpSpPr>
        <p:pic>
          <p:nvPicPr>
            <p:cNvPr id="95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7487" y="3432048"/>
              <a:ext cx="484631" cy="554735"/>
            </a:xfrm>
            <a:prstGeom prst="rect">
              <a:avLst/>
            </a:prstGeom>
          </p:spPr>
        </p:pic>
        <p:pic>
          <p:nvPicPr>
            <p:cNvPr id="96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0768" y="3429000"/>
              <a:ext cx="7464552" cy="545592"/>
            </a:xfrm>
            <a:prstGeom prst="rect">
              <a:avLst/>
            </a:prstGeom>
          </p:spPr>
        </p:pic>
        <p:pic>
          <p:nvPicPr>
            <p:cNvPr id="97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0536" y="3419856"/>
              <a:ext cx="481584" cy="545591"/>
            </a:xfrm>
            <a:prstGeom prst="rect">
              <a:avLst/>
            </a:prstGeom>
          </p:spPr>
        </p:pic>
        <p:sp>
          <p:nvSpPr>
            <p:cNvPr id="98" name="object 33"/>
            <p:cNvSpPr/>
            <p:nvPr/>
          </p:nvSpPr>
          <p:spPr>
            <a:xfrm>
              <a:off x="874776" y="3276600"/>
              <a:ext cx="204470" cy="338455"/>
            </a:xfrm>
            <a:custGeom>
              <a:avLst/>
              <a:gdLst/>
              <a:ahLst/>
              <a:cxnLst/>
              <a:rect l="l" t="t" r="r" b="b"/>
              <a:pathLst>
                <a:path w="204469" h="338454">
                  <a:moveTo>
                    <a:pt x="876" y="187960"/>
                  </a:moveTo>
                  <a:lnTo>
                    <a:pt x="219" y="205773"/>
                  </a:lnTo>
                  <a:lnTo>
                    <a:pt x="0" y="223599"/>
                  </a:lnTo>
                  <a:lnTo>
                    <a:pt x="219" y="241448"/>
                  </a:lnTo>
                  <a:lnTo>
                    <a:pt x="2633" y="285158"/>
                  </a:lnTo>
                  <a:lnTo>
                    <a:pt x="26593" y="322579"/>
                  </a:lnTo>
                  <a:lnTo>
                    <a:pt x="62526" y="335506"/>
                  </a:lnTo>
                  <a:lnTo>
                    <a:pt x="100761" y="338327"/>
                  </a:lnTo>
                  <a:lnTo>
                    <a:pt x="114175" y="338274"/>
                  </a:lnTo>
                  <a:lnTo>
                    <a:pt x="153454" y="333756"/>
                  </a:lnTo>
                  <a:lnTo>
                    <a:pt x="193367" y="310622"/>
                  </a:lnTo>
                  <a:lnTo>
                    <a:pt x="202820" y="269382"/>
                  </a:lnTo>
                  <a:lnTo>
                    <a:pt x="204191" y="228461"/>
                  </a:lnTo>
                  <a:lnTo>
                    <a:pt x="204171" y="208025"/>
                  </a:lnTo>
                  <a:lnTo>
                    <a:pt x="203970" y="187590"/>
                  </a:lnTo>
                  <a:lnTo>
                    <a:pt x="203809" y="167132"/>
                  </a:lnTo>
                  <a:lnTo>
                    <a:pt x="203839" y="146728"/>
                  </a:lnTo>
                  <a:lnTo>
                    <a:pt x="203966" y="126301"/>
                  </a:lnTo>
                  <a:lnTo>
                    <a:pt x="204014" y="105874"/>
                  </a:lnTo>
                  <a:lnTo>
                    <a:pt x="203085" y="62420"/>
                  </a:lnTo>
                  <a:lnTo>
                    <a:pt x="201828" y="39370"/>
                  </a:lnTo>
                  <a:lnTo>
                    <a:pt x="203085" y="33527"/>
                  </a:lnTo>
                  <a:lnTo>
                    <a:pt x="201371" y="27812"/>
                  </a:lnTo>
                  <a:lnTo>
                    <a:pt x="197078" y="22860"/>
                  </a:lnTo>
                  <a:lnTo>
                    <a:pt x="192862" y="17907"/>
                  </a:lnTo>
                  <a:lnTo>
                    <a:pt x="186270" y="13715"/>
                  </a:lnTo>
                  <a:lnTo>
                    <a:pt x="178600" y="10413"/>
                  </a:lnTo>
                  <a:lnTo>
                    <a:pt x="172135" y="7620"/>
                  </a:lnTo>
                  <a:lnTo>
                    <a:pt x="131291" y="666"/>
                  </a:lnTo>
                  <a:lnTo>
                    <a:pt x="104660" y="0"/>
                  </a:lnTo>
                  <a:lnTo>
                    <a:pt x="94557" y="452"/>
                  </a:lnTo>
                  <a:lnTo>
                    <a:pt x="50569" y="7683"/>
                  </a:lnTo>
                  <a:lnTo>
                    <a:pt x="19913" y="33518"/>
                  </a:lnTo>
                  <a:lnTo>
                    <a:pt x="18338" y="41275"/>
                  </a:lnTo>
                  <a:lnTo>
                    <a:pt x="18348" y="50631"/>
                  </a:lnTo>
                  <a:lnTo>
                    <a:pt x="18357" y="60023"/>
                  </a:lnTo>
                  <a:lnTo>
                    <a:pt x="18367" y="69439"/>
                  </a:lnTo>
                  <a:lnTo>
                    <a:pt x="18376" y="78866"/>
                  </a:lnTo>
                  <a:lnTo>
                    <a:pt x="18384" y="97631"/>
                  </a:lnTo>
                  <a:lnTo>
                    <a:pt x="18386" y="116395"/>
                  </a:lnTo>
                  <a:lnTo>
                    <a:pt x="18384" y="135159"/>
                  </a:lnTo>
                  <a:lnTo>
                    <a:pt x="18376" y="153924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34"/>
          <p:cNvSpPr txBox="1"/>
          <p:nvPr/>
        </p:nvSpPr>
        <p:spPr>
          <a:xfrm>
            <a:off x="840130" y="3637026"/>
            <a:ext cx="8299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800" b="1" spc="-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400" b="1" spc="-10" dirty="0" err="1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0" name="object 35"/>
          <p:cNvSpPr txBox="1"/>
          <p:nvPr/>
        </p:nvSpPr>
        <p:spPr>
          <a:xfrm>
            <a:off x="1951354" y="1434465"/>
            <a:ext cx="6202046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20,6</a:t>
            </a:r>
            <a:r>
              <a:rPr sz="15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млн.рублей</a:t>
            </a:r>
            <a:r>
              <a:rPr sz="15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r>
              <a:rPr sz="15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16,829</a:t>
            </a:r>
            <a:r>
              <a:rPr sz="15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тыс.</a:t>
            </a:r>
            <a:r>
              <a:rPr sz="15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человек</a:t>
            </a:r>
            <a:r>
              <a:rPr sz="15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=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7 166,20 </a:t>
            </a:r>
            <a:r>
              <a:rPr sz="1500" spc="-10" dirty="0" err="1">
                <a:solidFill>
                  <a:srgbClr val="FFFFFF"/>
                </a:solidFill>
                <a:latin typeface="Arial Black"/>
                <a:cs typeface="Arial Black"/>
              </a:rPr>
              <a:t>рублей</a:t>
            </a:r>
            <a:endParaRPr sz="1500" dirty="0">
              <a:latin typeface="Arial Black"/>
              <a:cs typeface="Arial Black"/>
            </a:endParaRPr>
          </a:p>
        </p:txBody>
      </p:sp>
      <p:sp>
        <p:nvSpPr>
          <p:cNvPr id="101" name="object 36"/>
          <p:cNvSpPr txBox="1"/>
          <p:nvPr/>
        </p:nvSpPr>
        <p:spPr>
          <a:xfrm>
            <a:off x="1938654" y="2121154"/>
            <a:ext cx="6318378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54,0</a:t>
            </a:r>
            <a:r>
              <a:rPr sz="15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млн.рублей</a:t>
            </a:r>
            <a:r>
              <a:rPr sz="15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r>
              <a:rPr sz="15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16,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519</a:t>
            </a:r>
            <a:r>
              <a:rPr sz="15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тыс.</a:t>
            </a:r>
            <a:r>
              <a:rPr sz="15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человек</a:t>
            </a:r>
            <a:r>
              <a:rPr sz="15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=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9 322,60 </a:t>
            </a:r>
            <a:r>
              <a:rPr sz="1500" spc="-10" dirty="0" err="1">
                <a:solidFill>
                  <a:srgbClr val="FFFFFF"/>
                </a:solidFill>
                <a:latin typeface="Arial Black"/>
                <a:cs typeface="Arial Black"/>
              </a:rPr>
              <a:t>рублей</a:t>
            </a:r>
            <a:endParaRPr sz="1500" dirty="0">
              <a:latin typeface="Arial Black"/>
              <a:cs typeface="Arial Black"/>
            </a:endParaRPr>
          </a:p>
        </p:txBody>
      </p:sp>
      <p:sp>
        <p:nvSpPr>
          <p:cNvPr id="102" name="object 37"/>
          <p:cNvSpPr txBox="1"/>
          <p:nvPr/>
        </p:nvSpPr>
        <p:spPr>
          <a:xfrm>
            <a:off x="1945385" y="2863088"/>
            <a:ext cx="6348222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38,5</a:t>
            </a:r>
            <a:r>
              <a:rPr sz="15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млн.рублей</a:t>
            </a:r>
            <a:r>
              <a:rPr sz="15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r>
              <a:rPr sz="15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16,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389</a:t>
            </a:r>
            <a:r>
              <a:rPr sz="15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тыс.</a:t>
            </a:r>
            <a:r>
              <a:rPr sz="15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человек</a:t>
            </a:r>
            <a:r>
              <a:rPr sz="15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=</a:t>
            </a:r>
            <a:r>
              <a:rPr sz="15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8 450,79 </a:t>
            </a:r>
            <a:r>
              <a:rPr sz="1500" spc="-10" dirty="0" err="1">
                <a:solidFill>
                  <a:srgbClr val="FFFFFF"/>
                </a:solidFill>
                <a:latin typeface="Arial Black"/>
                <a:cs typeface="Arial Black"/>
              </a:rPr>
              <a:t>рублей</a:t>
            </a:r>
            <a:endParaRPr sz="1500" dirty="0">
              <a:latin typeface="Arial Black"/>
              <a:cs typeface="Arial Black"/>
            </a:endParaRPr>
          </a:p>
        </p:txBody>
      </p:sp>
      <p:sp>
        <p:nvSpPr>
          <p:cNvPr id="103" name="object 38"/>
          <p:cNvSpPr txBox="1"/>
          <p:nvPr/>
        </p:nvSpPr>
        <p:spPr>
          <a:xfrm>
            <a:off x="1873122" y="3554983"/>
            <a:ext cx="6280277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46,3</a:t>
            </a:r>
            <a:r>
              <a:rPr sz="15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млн.рублей</a:t>
            </a:r>
            <a:r>
              <a:rPr sz="15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r>
              <a:rPr sz="15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16,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279</a:t>
            </a:r>
            <a:r>
              <a:rPr sz="15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тыс.</a:t>
            </a:r>
            <a:r>
              <a:rPr sz="15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человек</a:t>
            </a:r>
            <a:r>
              <a:rPr sz="15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=</a:t>
            </a:r>
            <a:r>
              <a:rPr sz="15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8 987,04 </a:t>
            </a:r>
            <a:r>
              <a:rPr sz="1500" spc="-10" dirty="0" err="1">
                <a:solidFill>
                  <a:srgbClr val="FFFFFF"/>
                </a:solidFill>
                <a:latin typeface="Arial Black"/>
                <a:cs typeface="Arial Black"/>
              </a:rPr>
              <a:t>рублей</a:t>
            </a:r>
            <a:endParaRPr sz="1500" dirty="0">
              <a:latin typeface="Arial Black"/>
              <a:cs typeface="Arial Black"/>
            </a:endParaRPr>
          </a:p>
        </p:txBody>
      </p:sp>
      <p:pic>
        <p:nvPicPr>
          <p:cNvPr id="104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3960" y="2727960"/>
            <a:ext cx="484631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8520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39552" y="0"/>
            <a:ext cx="8604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МП «Развитие культуры 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 город Первомайск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57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8912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aphicFrame>
        <p:nvGraphicFramePr>
          <p:cNvPr id="9" name="object 16">
            <a:extLst>
              <a:ext uri="{FF2B5EF4-FFF2-40B4-BE49-F238E27FC236}">
                <a16:creationId xmlns="" xmlns:a16="http://schemas.microsoft.com/office/drawing/2014/main" id="{FB8594B2-9C66-A638-A27F-1B261556D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044826"/>
              </p:ext>
            </p:extLst>
          </p:nvPr>
        </p:nvGraphicFramePr>
        <p:xfrm>
          <a:off x="304460" y="1676400"/>
          <a:ext cx="8544556" cy="405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45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4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4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4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06630">
                <a:tc>
                  <a:txBody>
                    <a:bodyPr/>
                    <a:lstStyle/>
                    <a:p>
                      <a:pPr marL="603885" marR="596265" indent="558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Наименование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</a:rPr>
                        <a:t>индикатора муниципальной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</a:rPr>
                        <a:t>программы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</a:rPr>
                        <a:t>Ед.изм.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</a:rPr>
                        <a:t>4</a:t>
                      </a:r>
                      <a:endParaRPr sz="1400" dirty="0"/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</a:rPr>
                        <a:t>5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</a:rPr>
                        <a:t>6</a:t>
                      </a:r>
                      <a:endParaRPr sz="1400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</a:rPr>
                        <a:t>7</a:t>
                      </a:r>
                      <a:endParaRPr sz="1400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</a:rPr>
                        <a:t>8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7605">
                <a:tc>
                  <a:txBody>
                    <a:bodyPr/>
                    <a:lstStyle/>
                    <a:p>
                      <a:pPr marL="90805" marR="4140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/>
                        <a:t>Повышение</a:t>
                      </a:r>
                      <a:r>
                        <a:rPr sz="1400" spc="-50" dirty="0"/>
                        <a:t> </a:t>
                      </a:r>
                      <a:r>
                        <a:rPr sz="1400" dirty="0"/>
                        <a:t>уровня</a:t>
                      </a:r>
                      <a:r>
                        <a:rPr sz="1400" spc="-25" dirty="0"/>
                        <a:t> </a:t>
                      </a:r>
                      <a:r>
                        <a:rPr sz="1400" spc="-10" dirty="0"/>
                        <a:t>удовлетворенности </a:t>
                      </a:r>
                      <a:r>
                        <a:rPr sz="1400" dirty="0" err="1"/>
                        <a:t>граждан</a:t>
                      </a:r>
                      <a:r>
                        <a:rPr sz="1400" spc="-35" dirty="0"/>
                        <a:t> </a:t>
                      </a:r>
                      <a:r>
                        <a:rPr lang="ru-RU" sz="1400" spc="-25" dirty="0"/>
                        <a:t>муниципального</a:t>
                      </a:r>
                      <a:r>
                        <a:rPr sz="1400" spc="-40" dirty="0"/>
                        <a:t> </a:t>
                      </a:r>
                      <a:r>
                        <a:rPr sz="1400" dirty="0"/>
                        <a:t>округа</a:t>
                      </a:r>
                      <a:r>
                        <a:rPr sz="1400" spc="-5" dirty="0"/>
                        <a:t> </a:t>
                      </a:r>
                      <a:r>
                        <a:rPr sz="1400" spc="-20" dirty="0"/>
                        <a:t>город </a:t>
                      </a:r>
                      <a:r>
                        <a:rPr sz="1400" spc="-10" dirty="0"/>
                        <a:t>Первомайск</a:t>
                      </a:r>
                      <a:r>
                        <a:rPr sz="1400" spc="20" dirty="0"/>
                        <a:t> </a:t>
                      </a:r>
                      <a:r>
                        <a:rPr sz="1400" spc="-20" dirty="0"/>
                        <a:t>Нижегородской</a:t>
                      </a:r>
                      <a:r>
                        <a:rPr sz="1400" spc="25" dirty="0"/>
                        <a:t> </a:t>
                      </a:r>
                      <a:r>
                        <a:rPr sz="1400" spc="-10" dirty="0"/>
                        <a:t>области</a:t>
                      </a:r>
                      <a:endParaRPr sz="1400" dirty="0"/>
                    </a:p>
                    <a:p>
                      <a:pPr marL="90805" marR="107314">
                        <a:lnSpc>
                          <a:spcPct val="100000"/>
                        </a:lnSpc>
                      </a:pPr>
                      <a:r>
                        <a:rPr sz="1400" spc="-10" dirty="0"/>
                        <a:t>качеством</a:t>
                      </a:r>
                      <a:r>
                        <a:rPr sz="1400" dirty="0"/>
                        <a:t> </a:t>
                      </a:r>
                      <a:r>
                        <a:rPr sz="1400" spc="-10" dirty="0"/>
                        <a:t>предоставления</a:t>
                      </a:r>
                      <a:r>
                        <a:rPr sz="1400" dirty="0"/>
                        <a:t> </a:t>
                      </a:r>
                      <a:r>
                        <a:rPr sz="1400" spc="-10" dirty="0"/>
                        <a:t>муниципальных услуг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0" dirty="0"/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0" dirty="0"/>
                        <a:t>Увеличение</a:t>
                      </a:r>
                      <a:r>
                        <a:rPr sz="1400" spc="-60" dirty="0"/>
                        <a:t> </a:t>
                      </a:r>
                      <a:r>
                        <a:rPr sz="1400" dirty="0"/>
                        <a:t>доли</a:t>
                      </a:r>
                      <a:r>
                        <a:rPr sz="1400" spc="-50" dirty="0"/>
                        <a:t> </a:t>
                      </a:r>
                      <a:r>
                        <a:rPr sz="1400" dirty="0"/>
                        <a:t>детей,</a:t>
                      </a:r>
                      <a:r>
                        <a:rPr sz="1400" spc="-35" dirty="0"/>
                        <a:t> </a:t>
                      </a:r>
                      <a:r>
                        <a:rPr sz="1400" dirty="0"/>
                        <a:t>привлекаемых</a:t>
                      </a:r>
                      <a:r>
                        <a:rPr sz="1400" spc="-55" dirty="0"/>
                        <a:t> </a:t>
                      </a:r>
                      <a:r>
                        <a:rPr sz="1400" spc="-50" dirty="0"/>
                        <a:t>к</a:t>
                      </a:r>
                      <a:endParaRPr sz="1400"/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400" dirty="0"/>
                        <a:t>участию</a:t>
                      </a:r>
                      <a:r>
                        <a:rPr sz="1400" spc="-25" dirty="0"/>
                        <a:t> </a:t>
                      </a:r>
                      <a:r>
                        <a:rPr sz="1400" dirty="0"/>
                        <a:t>в</a:t>
                      </a:r>
                      <a:r>
                        <a:rPr sz="1400" spc="-35" dirty="0"/>
                        <a:t> </a:t>
                      </a:r>
                      <a:r>
                        <a:rPr sz="1400" dirty="0"/>
                        <a:t>творческих</a:t>
                      </a:r>
                      <a:r>
                        <a:rPr sz="1400" spc="-55" dirty="0"/>
                        <a:t> </a:t>
                      </a:r>
                      <a:r>
                        <a:rPr sz="1400" spc="-10" dirty="0"/>
                        <a:t>мероприятиях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0" dirty="0"/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0805" marR="9690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/>
                        <a:t>Охват</a:t>
                      </a:r>
                      <a:r>
                        <a:rPr sz="1400" spc="-70" dirty="0"/>
                        <a:t> </a:t>
                      </a:r>
                      <a:r>
                        <a:rPr sz="1400" dirty="0"/>
                        <a:t>населения</a:t>
                      </a:r>
                      <a:r>
                        <a:rPr sz="1400" spc="-65" dirty="0"/>
                        <a:t> </a:t>
                      </a:r>
                      <a:r>
                        <a:rPr sz="1400" spc="-10" dirty="0"/>
                        <a:t>библиотечным обслуживанием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0" dirty="0"/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55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57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57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57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57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0805" marR="8445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0" dirty="0"/>
                        <a:t>Увеличение</a:t>
                      </a:r>
                      <a:r>
                        <a:rPr sz="1400" spc="5" dirty="0"/>
                        <a:t> </a:t>
                      </a:r>
                      <a:r>
                        <a:rPr sz="1400" dirty="0"/>
                        <a:t>посещаемости</a:t>
                      </a:r>
                      <a:r>
                        <a:rPr sz="1400" spc="15" dirty="0"/>
                        <a:t> </a:t>
                      </a:r>
                      <a:r>
                        <a:rPr sz="1400" spc="-10" dirty="0"/>
                        <a:t>музея, </a:t>
                      </a:r>
                      <a:r>
                        <a:rPr sz="1400" dirty="0"/>
                        <a:t>посещений</a:t>
                      </a:r>
                      <a:r>
                        <a:rPr sz="1400" spc="-25" dirty="0"/>
                        <a:t> </a:t>
                      </a:r>
                      <a:r>
                        <a:rPr sz="1400" dirty="0"/>
                        <a:t>на</a:t>
                      </a:r>
                      <a:r>
                        <a:rPr sz="1400" spc="-10" dirty="0"/>
                        <a:t> </a:t>
                      </a:r>
                      <a:r>
                        <a:rPr sz="1400" dirty="0"/>
                        <a:t>1</a:t>
                      </a:r>
                      <a:r>
                        <a:rPr sz="1400" spc="10" dirty="0"/>
                        <a:t> </a:t>
                      </a:r>
                      <a:r>
                        <a:rPr sz="1400" dirty="0"/>
                        <a:t>жителя</a:t>
                      </a:r>
                      <a:r>
                        <a:rPr sz="1400" spc="-10" dirty="0"/>
                        <a:t> </a:t>
                      </a:r>
                      <a:r>
                        <a:rPr sz="1400" dirty="0"/>
                        <a:t>в</a:t>
                      </a:r>
                      <a:r>
                        <a:rPr sz="1400" spc="10" dirty="0"/>
                        <a:t> </a:t>
                      </a:r>
                      <a:r>
                        <a:rPr sz="1400" spc="-25" dirty="0"/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0" dirty="0"/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65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66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66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66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66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0805" marR="24637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/>
                        <a:t>Охват</a:t>
                      </a:r>
                      <a:r>
                        <a:rPr sz="1400" spc="-40" dirty="0"/>
                        <a:t> </a:t>
                      </a:r>
                      <a:r>
                        <a:rPr sz="1400" dirty="0" err="1"/>
                        <a:t>населения</a:t>
                      </a:r>
                      <a:r>
                        <a:rPr sz="1400" spc="-40" dirty="0"/>
                        <a:t> </a:t>
                      </a:r>
                      <a:r>
                        <a:rPr lang="ru-RU" sz="1400" spc="-25" dirty="0"/>
                        <a:t>муниципального</a:t>
                      </a:r>
                      <a:r>
                        <a:rPr sz="1400" spc="-60" dirty="0"/>
                        <a:t> </a:t>
                      </a:r>
                      <a:r>
                        <a:rPr sz="1400" dirty="0"/>
                        <a:t>округа</a:t>
                      </a:r>
                      <a:r>
                        <a:rPr sz="1400" spc="-40" dirty="0"/>
                        <a:t> </a:t>
                      </a:r>
                      <a:r>
                        <a:rPr sz="1400" spc="-20" dirty="0"/>
                        <a:t>город </a:t>
                      </a:r>
                      <a:r>
                        <a:rPr sz="1400" spc="-10" dirty="0"/>
                        <a:t>Первомайск</a:t>
                      </a:r>
                      <a:r>
                        <a:rPr sz="1400" spc="65" dirty="0"/>
                        <a:t> </a:t>
                      </a:r>
                      <a:r>
                        <a:rPr sz="1400" spc="-25" dirty="0"/>
                        <a:t>культурно-</a:t>
                      </a:r>
                      <a:r>
                        <a:rPr sz="1400" spc="-10" dirty="0"/>
                        <a:t>массовыми мероприятиями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171450" marR="161290" indent="1568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/>
                        <a:t>на</a:t>
                      </a:r>
                      <a:r>
                        <a:rPr sz="1400" spc="-10" dirty="0"/>
                        <a:t> </a:t>
                      </a:r>
                      <a:r>
                        <a:rPr sz="1400" spc="-50" dirty="0"/>
                        <a:t>1 </a:t>
                      </a:r>
                      <a:r>
                        <a:rPr sz="1400" spc="-10" dirty="0"/>
                        <a:t>тыс.чел.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74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44623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467544" y="-49743"/>
            <a:ext cx="87849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МП «Обеспечение населения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 город Первомайск Нижегородской области качественными услугами в сфере жилищно-коммунального хозяйства»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3" name="AutoShape 2" descr="https://glas.ru/uploads/images_56/1615361091_619_cover_jpg_1050x700_q95_crop_upsca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glas.ru/uploads/images_56/1615361091_619_cover_jpg_1050x700_q95_crop_upscal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object 3"/>
          <p:cNvSpPr txBox="1"/>
          <p:nvPr/>
        </p:nvSpPr>
        <p:spPr>
          <a:xfrm>
            <a:off x="492841" y="1213686"/>
            <a:ext cx="5913628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Утверждена: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Постановлением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10" dirty="0" err="1">
                <a:latin typeface="Microsoft Sans Serif"/>
                <a:cs typeface="Microsoft Sans Serif"/>
              </a:rPr>
              <a:t>администрации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lang="ru-RU" sz="1200" spc="-20" dirty="0">
                <a:latin typeface="Microsoft Sans Serif"/>
                <a:cs typeface="Microsoft Sans Serif"/>
              </a:rPr>
              <a:t>городского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округа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 err="1">
                <a:latin typeface="Microsoft Sans Serif"/>
                <a:cs typeface="Microsoft Sans Serif"/>
              </a:rPr>
              <a:t>город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 err="1">
                <a:latin typeface="Microsoft Sans Serif"/>
                <a:cs typeface="Microsoft Sans Serif"/>
              </a:rPr>
              <a:t>Первомайск</a:t>
            </a:r>
            <a:r>
              <a:rPr lang="ru-RU" sz="1200" spc="-10" dirty="0">
                <a:latin typeface="Microsoft Sans Serif"/>
                <a:cs typeface="Microsoft Sans Serif"/>
              </a:rPr>
              <a:t> </a:t>
            </a:r>
            <a:r>
              <a:rPr sz="1200" spc="-20" dirty="0" err="1">
                <a:latin typeface="Microsoft Sans Serif"/>
                <a:cs typeface="Microsoft Sans Serif"/>
              </a:rPr>
              <a:t>Нижегородской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области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от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29.10.2014</a:t>
            </a:r>
            <a:r>
              <a:rPr sz="1200" spc="-7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года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80" dirty="0">
                <a:latin typeface="Microsoft Sans Serif"/>
                <a:cs typeface="Microsoft Sans Serif"/>
              </a:rPr>
              <a:t>№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1109</a:t>
            </a:r>
            <a:r>
              <a:rPr sz="1200" spc="29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«Об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утверждении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муниципальной </a:t>
            </a:r>
            <a:r>
              <a:rPr sz="1200" spc="-20" dirty="0">
                <a:latin typeface="Microsoft Sans Serif"/>
                <a:cs typeface="Microsoft Sans Serif"/>
              </a:rPr>
              <a:t>программы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«Обеспечение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населения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городского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округа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город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Первомайск </a:t>
            </a:r>
            <a:r>
              <a:rPr sz="1200" spc="-20" dirty="0">
                <a:latin typeface="Microsoft Sans Serif"/>
                <a:cs typeface="Microsoft Sans Serif"/>
              </a:rPr>
              <a:t>Нижегородской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области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качественными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услугами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 сфере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жилищно-коммунального хозяйства».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Срок</a:t>
            </a:r>
            <a:r>
              <a:rPr sz="12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действия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программы: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Microsoft Sans Serif"/>
                <a:cs typeface="Microsoft Sans Serif"/>
              </a:rPr>
              <a:t>2015-202</a:t>
            </a:r>
            <a:r>
              <a:rPr lang="ru-RU" sz="1200" dirty="0">
                <a:latin typeface="Microsoft Sans Serif"/>
                <a:cs typeface="Microsoft Sans Serif"/>
              </a:rPr>
              <a:t>8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годы.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Муниципальный</a:t>
            </a:r>
            <a:r>
              <a:rPr sz="12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заказчик</a:t>
            </a:r>
            <a:r>
              <a:rPr sz="12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12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координатор:</a:t>
            </a:r>
            <a:endParaRPr sz="1200" dirty="0">
              <a:latin typeface="Arial"/>
              <a:cs typeface="Arial"/>
            </a:endParaRPr>
          </a:p>
          <a:p>
            <a:pPr marL="12700" marR="127000">
              <a:lnSpc>
                <a:spcPct val="100000"/>
              </a:lnSpc>
            </a:pPr>
            <a:r>
              <a:rPr lang="ru-RU" sz="1200" spc="-10" dirty="0">
                <a:latin typeface="Microsoft Sans Serif"/>
                <a:cs typeface="Microsoft Sans Serif"/>
              </a:rPr>
              <a:t>Отдел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коммунального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городского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spc="-10" dirty="0" err="1">
                <a:latin typeface="Microsoft Sans Serif"/>
                <a:cs typeface="Microsoft Sans Serif"/>
              </a:rPr>
              <a:t>хозяйства</a:t>
            </a:r>
            <a:r>
              <a:rPr sz="1200" spc="55" dirty="0">
                <a:latin typeface="Microsoft Sans Serif"/>
                <a:cs typeface="Microsoft Sans Serif"/>
              </a:rPr>
              <a:t> </a:t>
            </a:r>
            <a:r>
              <a:rPr sz="1200" spc="-10" dirty="0" err="1">
                <a:latin typeface="Microsoft Sans Serif"/>
                <a:cs typeface="Microsoft Sans Serif"/>
              </a:rPr>
              <a:t>администрации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lang="ru-RU" sz="1200" spc="-20" dirty="0">
                <a:latin typeface="Microsoft Sans Serif"/>
                <a:cs typeface="Microsoft Sans Serif"/>
              </a:rPr>
              <a:t>муниципального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округа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город </a:t>
            </a:r>
            <a:r>
              <a:rPr sz="1200" spc="-20" dirty="0">
                <a:latin typeface="Microsoft Sans Serif"/>
                <a:cs typeface="Microsoft Sans Serif"/>
              </a:rPr>
              <a:t>Первомайск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Нижегородской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области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Цель: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Создание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комфортной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среды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проживания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жизнедеятельности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для </a:t>
            </a:r>
            <a:r>
              <a:rPr sz="1200" spc="-10" dirty="0">
                <a:latin typeface="Microsoft Sans Serif"/>
                <a:cs typeface="Microsoft Sans Serif"/>
              </a:rPr>
              <a:t>человека,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которая позволит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не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только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удовлетворять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жилищные</a:t>
            </a:r>
            <a:r>
              <a:rPr sz="1200" spc="-10" dirty="0">
                <a:latin typeface="Microsoft Sans Serif"/>
                <a:cs typeface="Microsoft Sans Serif"/>
              </a:rPr>
              <a:t> потребности,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но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-10" dirty="0">
                <a:latin typeface="Microsoft Sans Serif"/>
                <a:cs typeface="Microsoft Sans Serif"/>
              </a:rPr>
              <a:t> обеспечит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высокое качество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жизни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 </a:t>
            </a:r>
            <a:r>
              <a:rPr sz="1200" spc="-20" dirty="0">
                <a:latin typeface="Microsoft Sans Serif"/>
                <a:cs typeface="Microsoft Sans Serif"/>
              </a:rPr>
              <a:t>целом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Целевая</a:t>
            </a:r>
            <a:r>
              <a:rPr sz="12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группа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программы: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 err="1">
                <a:latin typeface="Microsoft Sans Serif"/>
                <a:cs typeface="Microsoft Sans Serif"/>
              </a:rPr>
              <a:t>Жители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lang="ru-RU" sz="1200" spc="-20" dirty="0">
                <a:latin typeface="Microsoft Sans Serif"/>
                <a:cs typeface="Microsoft Sans Serif"/>
              </a:rPr>
              <a:t>муниципального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округа </a:t>
            </a:r>
            <a:r>
              <a:rPr sz="1200" spc="-10" dirty="0">
                <a:latin typeface="Microsoft Sans Serif"/>
                <a:cs typeface="Microsoft Sans Serif"/>
              </a:rPr>
              <a:t>город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Первомайск</a:t>
            </a: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1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08504" y="5194675"/>
            <a:ext cx="4122293" cy="1705229"/>
          </a:xfrm>
          <a:prstGeom prst="rect">
            <a:avLst/>
          </a:prstGeom>
        </p:spPr>
      </p:pic>
      <p:sp>
        <p:nvSpPr>
          <p:cNvPr id="21" name="object 8"/>
          <p:cNvSpPr txBox="1"/>
          <p:nvPr/>
        </p:nvSpPr>
        <p:spPr>
          <a:xfrm>
            <a:off x="3112389" y="5217998"/>
            <a:ext cx="2915285" cy="142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Всего</a:t>
            </a:r>
            <a:r>
              <a:rPr sz="16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расходы</a:t>
            </a:r>
            <a:endParaRPr sz="16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99300"/>
              </a:lnSpc>
              <a:spcBef>
                <a:spcPts val="15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муниципальной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программе: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2025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134,2</a:t>
            </a:r>
            <a:r>
              <a:rPr sz="2000" b="1" spc="4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млн.рублей,</a:t>
            </a:r>
            <a:endParaRPr sz="1600" dirty="0">
              <a:latin typeface="Times New Roman"/>
              <a:cs typeface="Times New Roman"/>
            </a:endParaRPr>
          </a:p>
          <a:p>
            <a:pPr marL="56515"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2026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77,6</a:t>
            </a:r>
            <a:r>
              <a:rPr sz="2000" b="1" spc="3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млн.рублей,</a:t>
            </a:r>
            <a:endParaRPr sz="1600" dirty="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2027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77,6</a:t>
            </a:r>
            <a:r>
              <a:rPr sz="2000" b="1" spc="-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млн.рублей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22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440" y="1155191"/>
            <a:ext cx="1834895" cy="1511808"/>
          </a:xfrm>
          <a:prstGeom prst="rect">
            <a:avLst/>
          </a:prstGeom>
        </p:spPr>
      </p:pic>
      <p:pic>
        <p:nvPicPr>
          <p:cNvPr id="23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687" y="4559808"/>
            <a:ext cx="2133600" cy="1402080"/>
          </a:xfrm>
          <a:prstGeom prst="rect">
            <a:avLst/>
          </a:prstGeom>
        </p:spPr>
      </p:pic>
      <p:grpSp>
        <p:nvGrpSpPr>
          <p:cNvPr id="24" name="object 12"/>
          <p:cNvGrpSpPr/>
          <p:nvPr/>
        </p:nvGrpSpPr>
        <p:grpSpPr>
          <a:xfrm>
            <a:off x="5020055" y="3274861"/>
            <a:ext cx="4073525" cy="3314700"/>
            <a:chOff x="5020055" y="3209544"/>
            <a:chExt cx="4073525" cy="3314700"/>
          </a:xfrm>
        </p:grpSpPr>
        <p:pic>
          <p:nvPicPr>
            <p:cNvPr id="25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6495" y="3233928"/>
              <a:ext cx="2077084" cy="1558798"/>
            </a:xfrm>
            <a:prstGeom prst="rect">
              <a:avLst/>
            </a:prstGeom>
          </p:spPr>
        </p:pic>
        <p:pic>
          <p:nvPicPr>
            <p:cNvPr id="26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92111" y="3209544"/>
              <a:ext cx="2077084" cy="1558797"/>
            </a:xfrm>
            <a:prstGeom prst="rect">
              <a:avLst/>
            </a:prstGeom>
          </p:spPr>
        </p:pic>
        <p:pic>
          <p:nvPicPr>
            <p:cNvPr id="29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4439" y="3867912"/>
              <a:ext cx="1946020" cy="1363852"/>
            </a:xfrm>
            <a:prstGeom prst="rect">
              <a:avLst/>
            </a:prstGeom>
          </p:spPr>
        </p:pic>
        <p:pic>
          <p:nvPicPr>
            <p:cNvPr id="30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20055" y="3843527"/>
              <a:ext cx="1946021" cy="1363853"/>
            </a:xfrm>
            <a:prstGeom prst="rect">
              <a:avLst/>
            </a:prstGeom>
          </p:spPr>
        </p:pic>
        <p:pic>
          <p:nvPicPr>
            <p:cNvPr id="31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46391" y="5129720"/>
              <a:ext cx="2089277" cy="1394333"/>
            </a:xfrm>
            <a:prstGeom prst="rect">
              <a:avLst/>
            </a:prstGeom>
          </p:spPr>
        </p:pic>
        <p:pic>
          <p:nvPicPr>
            <p:cNvPr id="32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22007" y="5105336"/>
              <a:ext cx="2089277" cy="1394333"/>
            </a:xfrm>
            <a:prstGeom prst="rect">
              <a:avLst/>
            </a:prstGeom>
          </p:spPr>
        </p:pic>
      </p:grpSp>
      <p:sp>
        <p:nvSpPr>
          <p:cNvPr id="20" name="Овал 19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58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0530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29151" y="1"/>
            <a:ext cx="900194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100" dirty="0">
                <a:solidFill>
                  <a:srgbClr val="002060"/>
                </a:solidFill>
              </a:rPr>
              <a:t>Подпрограммы муниципальной программы «Обеспечение населения  </a:t>
            </a:r>
            <a:r>
              <a:rPr lang="ru-RU" sz="2100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sz="2100" dirty="0">
                <a:solidFill>
                  <a:srgbClr val="002060"/>
                </a:solidFill>
              </a:rPr>
              <a:t>округа город Первомайск Нижегородской области качественными услугами в сфере жилищно-коммунального хозяйства»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9227" y="1096918"/>
            <a:ext cx="1076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/>
              <a:t>млн.рублей</a:t>
            </a:r>
            <a:endParaRPr lang="ru-RU" sz="1200" b="1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aphicFrame>
        <p:nvGraphicFramePr>
          <p:cNvPr id="9" name="object 30">
            <a:extLst>
              <a:ext uri="{FF2B5EF4-FFF2-40B4-BE49-F238E27FC236}">
                <a16:creationId xmlns="" xmlns:a16="http://schemas.microsoft.com/office/drawing/2014/main" id="{23A960CD-EFFE-5D54-EB38-D74667097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791726"/>
              </p:ext>
            </p:extLst>
          </p:nvPr>
        </p:nvGraphicFramePr>
        <p:xfrm>
          <a:off x="76200" y="1205230"/>
          <a:ext cx="8894747" cy="536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1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8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18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18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43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5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486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442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</a:rPr>
                        <a:t>Подпрограммы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15900" marR="200025" indent="-76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20" dirty="0" err="1">
                          <a:solidFill>
                            <a:srgbClr val="FFFFFF"/>
                          </a:solidFill>
                        </a:rPr>
                        <a:t>Факт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 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</a:rPr>
                        <a:t>4</a:t>
                      </a:r>
                      <a:endParaRPr sz="1400" dirty="0"/>
                    </a:p>
                    <a:p>
                      <a:pPr marL="2235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года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22555" marR="113664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20" dirty="0" err="1">
                          <a:solidFill>
                            <a:srgbClr val="FFFFFF"/>
                          </a:solidFill>
                        </a:rPr>
                        <a:t>Бюджет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 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</a:rPr>
                        <a:t>5</a:t>
                      </a:r>
                      <a:endParaRPr sz="14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года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13664" marR="106045" algn="ctr">
                        <a:lnSpc>
                          <a:spcPct val="100400"/>
                        </a:lnSpc>
                        <a:spcBef>
                          <a:spcPts val="2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</a:rPr>
                        <a:t>Прогноз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</a:rPr>
                        <a:t>на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</a:rPr>
                        <a:t>6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</a:rPr>
                        <a:t>год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73355" marR="163195" indent="501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%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</a:rPr>
                        <a:t>к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</a:rPr>
                        <a:t>5</a:t>
                      </a:r>
                      <a:endParaRPr sz="1400" dirty="0"/>
                    </a:p>
                    <a:p>
                      <a:pPr marL="1841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году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23189" marR="1155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</a:rPr>
                        <a:t>Прогно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з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25" dirty="0" err="1">
                          <a:solidFill>
                            <a:srgbClr val="FFFFFF"/>
                          </a:solidFill>
                        </a:rPr>
                        <a:t>на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</a:rPr>
                        <a:t>7</a:t>
                      </a:r>
                      <a:endParaRPr sz="1400" dirty="0"/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</a:rPr>
                        <a:t>год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14300" marR="105410" algn="ctr">
                        <a:lnSpc>
                          <a:spcPct val="100400"/>
                        </a:lnSpc>
                        <a:spcBef>
                          <a:spcPts val="2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</a:rPr>
                        <a:t>Прогноз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</a:rPr>
                        <a:t>на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</a:rPr>
                        <a:t>8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</a:rPr>
                        <a:t>год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 marR="5581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/>
                        <a:t>Обеспечение</a:t>
                      </a:r>
                      <a:r>
                        <a:rPr sz="1200" spc="-35" dirty="0"/>
                        <a:t> </a:t>
                      </a:r>
                      <a:r>
                        <a:rPr sz="1200" dirty="0" err="1"/>
                        <a:t>населения</a:t>
                      </a:r>
                      <a:r>
                        <a:rPr sz="1200" spc="-30" dirty="0"/>
                        <a:t> </a:t>
                      </a:r>
                      <a:r>
                        <a:rPr lang="ru-RU" sz="1200" spc="-20" dirty="0"/>
                        <a:t>муниципального</a:t>
                      </a:r>
                      <a:r>
                        <a:rPr sz="1200" spc="-55" dirty="0"/>
                        <a:t> </a:t>
                      </a:r>
                      <a:r>
                        <a:rPr sz="1200" dirty="0"/>
                        <a:t>округа</a:t>
                      </a:r>
                      <a:r>
                        <a:rPr sz="1200" spc="-10" dirty="0"/>
                        <a:t> </a:t>
                      </a:r>
                      <a:r>
                        <a:rPr sz="1200" spc="-20" dirty="0"/>
                        <a:t>город </a:t>
                      </a:r>
                      <a:r>
                        <a:rPr sz="1200" spc="-10" dirty="0"/>
                        <a:t>Первомайск</a:t>
                      </a:r>
                      <a:r>
                        <a:rPr sz="1200" spc="-25" dirty="0"/>
                        <a:t> </a:t>
                      </a:r>
                      <a:r>
                        <a:rPr sz="1200" spc="-10" dirty="0"/>
                        <a:t>Нижегородской</a:t>
                      </a:r>
                      <a:r>
                        <a:rPr sz="1200" spc="-55" dirty="0"/>
                        <a:t> </a:t>
                      </a:r>
                      <a:r>
                        <a:rPr sz="1200" dirty="0"/>
                        <a:t>области</a:t>
                      </a:r>
                      <a:r>
                        <a:rPr sz="1200" spc="-40" dirty="0"/>
                        <a:t> </a:t>
                      </a:r>
                      <a:r>
                        <a:rPr sz="1200" spc="-10" dirty="0"/>
                        <a:t>бытовыми </a:t>
                      </a:r>
                      <a:r>
                        <a:rPr sz="1200" dirty="0"/>
                        <a:t>(банными</a:t>
                      </a:r>
                      <a:r>
                        <a:rPr sz="1200" spc="-55" dirty="0"/>
                        <a:t> </a:t>
                      </a:r>
                      <a:r>
                        <a:rPr sz="1200" spc="-10" dirty="0"/>
                        <a:t>услугами)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141,2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 marR="5384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/>
                        <a:t>Развитие</a:t>
                      </a:r>
                      <a:r>
                        <a:rPr sz="1200" spc="-60" dirty="0"/>
                        <a:t> </a:t>
                      </a:r>
                      <a:r>
                        <a:rPr sz="1200" dirty="0"/>
                        <a:t>услуг</a:t>
                      </a:r>
                      <a:r>
                        <a:rPr sz="1200" spc="20" dirty="0"/>
                        <a:t> </a:t>
                      </a:r>
                      <a:r>
                        <a:rPr sz="1200" dirty="0"/>
                        <a:t>в</a:t>
                      </a:r>
                      <a:r>
                        <a:rPr sz="1200" spc="-35" dirty="0"/>
                        <a:t> </a:t>
                      </a:r>
                      <a:r>
                        <a:rPr sz="1200" dirty="0"/>
                        <a:t>сфере</a:t>
                      </a:r>
                      <a:r>
                        <a:rPr sz="1200" spc="-15" dirty="0"/>
                        <a:t> </a:t>
                      </a:r>
                      <a:r>
                        <a:rPr sz="1200" spc="-10" dirty="0"/>
                        <a:t>похоронного</a:t>
                      </a:r>
                      <a:r>
                        <a:rPr sz="1200" spc="-65" dirty="0"/>
                        <a:t> </a:t>
                      </a:r>
                      <a:r>
                        <a:rPr sz="1200" dirty="0"/>
                        <a:t>дела</a:t>
                      </a:r>
                      <a:r>
                        <a:rPr sz="1200" spc="-15" dirty="0"/>
                        <a:t> </a:t>
                      </a:r>
                      <a:r>
                        <a:rPr sz="1200" spc="-25" dirty="0"/>
                        <a:t>на </a:t>
                      </a:r>
                      <a:r>
                        <a:rPr sz="1200" spc="-10" dirty="0" err="1"/>
                        <a:t>территории</a:t>
                      </a:r>
                      <a:r>
                        <a:rPr sz="1200" spc="-50" dirty="0"/>
                        <a:t> </a:t>
                      </a:r>
                      <a:r>
                        <a:rPr lang="ru-RU" sz="1200" spc="-20" dirty="0"/>
                        <a:t>муниципального</a:t>
                      </a:r>
                      <a:r>
                        <a:rPr sz="1200" spc="-35" dirty="0"/>
                        <a:t> </a:t>
                      </a:r>
                      <a:r>
                        <a:rPr sz="1200" dirty="0"/>
                        <a:t>округа город</a:t>
                      </a:r>
                      <a:r>
                        <a:rPr sz="1200" spc="-20" dirty="0"/>
                        <a:t> </a:t>
                      </a:r>
                      <a:r>
                        <a:rPr sz="1200" spc="-10" dirty="0"/>
                        <a:t>Первомайск </a:t>
                      </a:r>
                      <a:r>
                        <a:rPr sz="1200" spc="-20" dirty="0"/>
                        <a:t>Нижегородской</a:t>
                      </a:r>
                      <a:r>
                        <a:rPr sz="1200" spc="60" dirty="0"/>
                        <a:t> </a:t>
                      </a:r>
                      <a:r>
                        <a:rPr sz="1200" spc="-10" dirty="0"/>
                        <a:t>области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25,0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90805" marR="1377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/>
                        <a:t>Обеспечение</a:t>
                      </a:r>
                      <a:r>
                        <a:rPr sz="1200" spc="-25" dirty="0"/>
                        <a:t> </a:t>
                      </a:r>
                      <a:r>
                        <a:rPr sz="1200" dirty="0"/>
                        <a:t>мероприятий</a:t>
                      </a:r>
                      <a:r>
                        <a:rPr sz="1200" spc="-45" dirty="0"/>
                        <a:t> </a:t>
                      </a:r>
                      <a:r>
                        <a:rPr sz="1200" dirty="0"/>
                        <a:t>по</a:t>
                      </a:r>
                      <a:r>
                        <a:rPr sz="1200" spc="-45" dirty="0"/>
                        <a:t> </a:t>
                      </a:r>
                      <a:r>
                        <a:rPr sz="1200" spc="-10" dirty="0"/>
                        <a:t>капитальному</a:t>
                      </a:r>
                      <a:r>
                        <a:rPr sz="1200" spc="-40" dirty="0"/>
                        <a:t> </a:t>
                      </a:r>
                      <a:r>
                        <a:rPr sz="1200" dirty="0"/>
                        <a:t>ремонту</a:t>
                      </a:r>
                      <a:r>
                        <a:rPr sz="1200" spc="-35" dirty="0"/>
                        <a:t> </a:t>
                      </a:r>
                      <a:r>
                        <a:rPr sz="1200" spc="-50" dirty="0"/>
                        <a:t>и </a:t>
                      </a:r>
                      <a:r>
                        <a:rPr sz="1200" dirty="0"/>
                        <a:t>ремонту</a:t>
                      </a:r>
                      <a:r>
                        <a:rPr sz="1200" spc="-25" dirty="0"/>
                        <a:t> </a:t>
                      </a:r>
                      <a:r>
                        <a:rPr sz="1200" spc="-10" dirty="0"/>
                        <a:t>многоквартирных</a:t>
                      </a:r>
                      <a:r>
                        <a:rPr sz="1200" spc="-60" dirty="0"/>
                        <a:t> </a:t>
                      </a:r>
                      <a:r>
                        <a:rPr sz="1200" dirty="0"/>
                        <a:t>домов</a:t>
                      </a:r>
                      <a:r>
                        <a:rPr sz="1200" spc="-10" dirty="0"/>
                        <a:t> </a:t>
                      </a:r>
                      <a:r>
                        <a:rPr sz="1200" dirty="0"/>
                        <a:t>на</a:t>
                      </a:r>
                      <a:r>
                        <a:rPr sz="1200" spc="-25" dirty="0"/>
                        <a:t> </a:t>
                      </a:r>
                      <a:r>
                        <a:rPr sz="1200" spc="-10" dirty="0"/>
                        <a:t>территории</a:t>
                      </a:r>
                      <a:endParaRPr sz="1200" dirty="0"/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lang="ru-RU" sz="1200" spc="-20" dirty="0"/>
                        <a:t>муниципального</a:t>
                      </a:r>
                      <a:r>
                        <a:rPr sz="1200" spc="-45" dirty="0"/>
                        <a:t> </a:t>
                      </a:r>
                      <a:r>
                        <a:rPr sz="1200" dirty="0"/>
                        <a:t>округа</a:t>
                      </a:r>
                      <a:r>
                        <a:rPr sz="1200" spc="-10" dirty="0"/>
                        <a:t> город</a:t>
                      </a:r>
                      <a:r>
                        <a:rPr sz="1200" spc="-40" dirty="0"/>
                        <a:t> </a:t>
                      </a:r>
                      <a:r>
                        <a:rPr sz="1200" spc="-10" dirty="0" err="1"/>
                        <a:t>Первомайск</a:t>
                      </a:r>
                      <a:r>
                        <a:rPr sz="1200" dirty="0"/>
                        <a:t> </a:t>
                      </a:r>
                      <a:r>
                        <a:rPr sz="1200" spc="-10" dirty="0" err="1"/>
                        <a:t>Нижегородской</a:t>
                      </a:r>
                      <a:r>
                        <a:rPr lang="ru-RU" sz="1200" spc="-10" dirty="0"/>
                        <a:t> </a:t>
                      </a:r>
                      <a:r>
                        <a:rPr sz="1200" spc="-10" dirty="0" err="1"/>
                        <a:t>области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87,5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0805" marR="13144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dirty="0"/>
                        <a:t>Обеспечение</a:t>
                      </a:r>
                      <a:r>
                        <a:rPr sz="1200" spc="-15" dirty="0"/>
                        <a:t> </a:t>
                      </a:r>
                      <a:r>
                        <a:rPr sz="1200" spc="-10" dirty="0"/>
                        <a:t>мероприятий</a:t>
                      </a:r>
                      <a:r>
                        <a:rPr sz="1200" spc="-55" dirty="0"/>
                        <a:t> </a:t>
                      </a:r>
                      <a:r>
                        <a:rPr sz="1200" dirty="0"/>
                        <a:t>по</a:t>
                      </a:r>
                      <a:r>
                        <a:rPr sz="1200" spc="-30" dirty="0"/>
                        <a:t> </a:t>
                      </a:r>
                      <a:r>
                        <a:rPr sz="1200" dirty="0"/>
                        <a:t>переселению</a:t>
                      </a:r>
                      <a:r>
                        <a:rPr sz="1200" spc="35" dirty="0"/>
                        <a:t> </a:t>
                      </a:r>
                      <a:r>
                        <a:rPr sz="1200" dirty="0"/>
                        <a:t>граждан</a:t>
                      </a:r>
                      <a:r>
                        <a:rPr sz="1200" spc="-15" dirty="0"/>
                        <a:t> </a:t>
                      </a:r>
                      <a:r>
                        <a:rPr sz="1200" spc="-25" dirty="0"/>
                        <a:t>из </a:t>
                      </a:r>
                      <a:r>
                        <a:rPr sz="1200" spc="-10" dirty="0"/>
                        <a:t>аварийного</a:t>
                      </a:r>
                      <a:r>
                        <a:rPr sz="1200" spc="-15" dirty="0"/>
                        <a:t> </a:t>
                      </a:r>
                      <a:r>
                        <a:rPr sz="1200" spc="-10" dirty="0"/>
                        <a:t>жилищного</a:t>
                      </a:r>
                      <a:r>
                        <a:rPr sz="1200" spc="-30" dirty="0"/>
                        <a:t> </a:t>
                      </a:r>
                      <a:r>
                        <a:rPr sz="1200" dirty="0"/>
                        <a:t>фонда</a:t>
                      </a:r>
                      <a:r>
                        <a:rPr sz="1200" spc="5" dirty="0"/>
                        <a:t> </a:t>
                      </a:r>
                      <a:r>
                        <a:rPr sz="1200" dirty="0"/>
                        <a:t>на</a:t>
                      </a:r>
                      <a:r>
                        <a:rPr sz="1200" spc="-10" dirty="0"/>
                        <a:t> территории</a:t>
                      </a:r>
                      <a:endParaRPr sz="1200" dirty="0"/>
                    </a:p>
                    <a:p>
                      <a:pPr marL="90805" marR="266700">
                        <a:lnSpc>
                          <a:spcPct val="100000"/>
                        </a:lnSpc>
                      </a:pPr>
                      <a:r>
                        <a:rPr lang="ru-RU" sz="1200" spc="-20" dirty="0"/>
                        <a:t>муниципального</a:t>
                      </a:r>
                      <a:r>
                        <a:rPr sz="1200" spc="-40" dirty="0"/>
                        <a:t> </a:t>
                      </a:r>
                      <a:r>
                        <a:rPr sz="1200" dirty="0"/>
                        <a:t>округа</a:t>
                      </a:r>
                      <a:r>
                        <a:rPr sz="1200" spc="5" dirty="0"/>
                        <a:t> </a:t>
                      </a:r>
                      <a:r>
                        <a:rPr sz="1200" spc="-10" dirty="0"/>
                        <a:t>город</a:t>
                      </a:r>
                      <a:r>
                        <a:rPr sz="1200" spc="-35" dirty="0"/>
                        <a:t> </a:t>
                      </a:r>
                      <a:r>
                        <a:rPr sz="1200" spc="-10" dirty="0"/>
                        <a:t>Первомайск</a:t>
                      </a:r>
                      <a:r>
                        <a:rPr sz="1200" spc="10" dirty="0"/>
                        <a:t> </a:t>
                      </a:r>
                      <a:r>
                        <a:rPr sz="1200" spc="-10" dirty="0"/>
                        <a:t>Нижегородской области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36,3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7186">
                <a:tc>
                  <a:txBody>
                    <a:bodyPr/>
                    <a:lstStyle/>
                    <a:p>
                      <a:pPr marL="90805" marR="0" lvl="0" indent="0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spc="-1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 населенных пунктов </a:t>
                      </a:r>
                      <a:r>
                        <a:rPr sz="1200" spc="-1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sz="1200" spc="-1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200" spc="-1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территории</a:t>
                      </a:r>
                      <a:r>
                        <a:rPr lang="ru-RU" sz="1200" spc="-1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spc="-1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муниципального </a:t>
                      </a:r>
                      <a:r>
                        <a:rPr lang="ru-RU" sz="1200" spc="-1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округа город Первомайск Нижегородской области  </a:t>
                      </a:r>
                      <a:endParaRPr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90805" marR="0" lvl="0" indent="0" algn="ctr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805" marR="0" lvl="0" indent="0" algn="ctr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73,3</a:t>
                      </a:r>
                      <a:endParaRPr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0" lvl="0" indent="0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805" marR="0" lvl="0" indent="0" algn="ctr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86,3</a:t>
                      </a:r>
                      <a:endParaRPr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0" lvl="0" indent="0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805" marR="0" lvl="0" indent="0" algn="ctr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69,6</a:t>
                      </a:r>
                      <a:endParaRPr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0" lvl="0" indent="0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805" marR="0" lvl="0" indent="0" algn="ctr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80,6</a:t>
                      </a:r>
                      <a:endParaRPr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0" lvl="0" indent="0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805" marR="0" lvl="0" indent="0" algn="ctr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66,9</a:t>
                      </a:r>
                      <a:endParaRPr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0" lvl="0" indent="0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805" marR="0" lvl="0" indent="0" algn="ctr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67,3</a:t>
                      </a:r>
                      <a:endParaRPr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91440" marR="473075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Обеспечение</a:t>
                      </a:r>
                      <a:r>
                        <a:rPr kumimoji="0" lang="ru-RU" sz="1200" b="0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мероприятий</a:t>
                      </a:r>
                      <a:r>
                        <a:rPr kumimoji="0" lang="ru-RU" sz="1200" b="0" i="0" u="none" strike="noStrike" kern="0" cap="none" spc="-6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по</a:t>
                      </a:r>
                      <a:r>
                        <a:rPr kumimoji="0" lang="ru-RU" sz="1200" b="0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начислению,</a:t>
                      </a:r>
                      <a:r>
                        <a:rPr kumimoji="0" lang="ru-RU" sz="1200" b="0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сбору,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взысканию</a:t>
                      </a:r>
                      <a:r>
                        <a:rPr kumimoji="0" lang="ru-RU" sz="1200" b="0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и</a:t>
                      </a:r>
                      <a:r>
                        <a:rPr kumimoji="0" lang="ru-RU" sz="1200" b="0" i="0" u="none" strike="noStrike" kern="0" cap="none" spc="-2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расходованию</a:t>
                      </a:r>
                      <a:r>
                        <a:rPr kumimoji="0" lang="ru-RU" sz="1200" b="0" i="0" u="none" strike="noStrike" kern="0" cap="none" spc="-3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платы</a:t>
                      </a:r>
                      <a:r>
                        <a:rPr kumimoji="0" lang="ru-RU" sz="1200" b="0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за</a:t>
                      </a:r>
                      <a:r>
                        <a:rPr kumimoji="0" lang="ru-RU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пользование помещениями</a:t>
                      </a:r>
                      <a:r>
                        <a:rPr kumimoji="0" lang="ru-RU" sz="1200" b="0" i="0" u="none" strike="noStrike" kern="0" cap="none" spc="-5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(платы</a:t>
                      </a:r>
                      <a:r>
                        <a:rPr kumimoji="0" lang="ru-RU" sz="1200" b="0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за</a:t>
                      </a:r>
                      <a:r>
                        <a:rPr kumimoji="0" lang="ru-RU" sz="1200" b="0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наем)</a:t>
                      </a:r>
                      <a:r>
                        <a:rPr kumimoji="0" lang="ru-RU" sz="1200" b="0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муниципального жилищного</a:t>
                      </a:r>
                      <a:r>
                        <a:rPr kumimoji="0" lang="ru-RU" sz="1200" b="0" i="0" u="none" strike="noStrike" kern="0" cap="none" spc="-7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фонда муниципального округа</a:t>
                      </a:r>
                      <a:r>
                        <a:rPr kumimoji="0" lang="ru-RU" sz="1200" b="0" i="0" u="none" strike="noStrike" kern="0" cap="none" spc="8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город</a:t>
                      </a:r>
                      <a:r>
                        <a:rPr kumimoji="0" lang="ru-RU" sz="1200" b="0" i="0" u="none" strike="noStrike" kern="0" cap="none" spc="-6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Первомайск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Нижегородской</a:t>
                      </a:r>
                      <a:r>
                        <a:rPr kumimoji="0" lang="ru-RU" sz="1200" b="0" i="0" u="none" strike="noStrike" kern="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области</a:t>
                      </a: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n-lt"/>
                          <a:cs typeface="Times New Roman"/>
                        </a:rPr>
                        <a:t>0,1</a:t>
                      </a: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n-lt"/>
                          <a:cs typeface="Times New Roman"/>
                        </a:rPr>
                        <a:t>0,1</a:t>
                      </a: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n-lt"/>
                          <a:cs typeface="Times New Roman"/>
                        </a:rPr>
                        <a:t>0,1</a:t>
                      </a: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n-lt"/>
                          <a:cs typeface="Times New Roman"/>
                        </a:rPr>
                        <a:t>100,0</a:t>
                      </a: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n-lt"/>
                          <a:cs typeface="Times New Roman"/>
                        </a:rPr>
                        <a:t>0,1</a:t>
                      </a: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n-lt"/>
                          <a:cs typeface="Times New Roman"/>
                        </a:rPr>
                        <a:t>0,1</a:t>
                      </a: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169438080"/>
                  </a:ext>
                </a:extLst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5761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151" y="-90719"/>
            <a:ext cx="919876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Подпрограммы муниципальной программы «Обеспечение населения 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 город Первомайск Нижегородской области качественными услугами в сфере жилищно-коммунального хозяйства»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430956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D"/>
          <p:cNvSpPr txBox="1"/>
          <p:nvPr/>
        </p:nvSpPr>
        <p:spPr>
          <a:xfrm>
            <a:off x="2329377" y="6106532"/>
            <a:ext cx="92395" cy="1642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endParaRPr dirty="0"/>
          </a:p>
        </p:txBody>
      </p:sp>
      <p:graphicFrame>
        <p:nvGraphicFramePr>
          <p:cNvPr id="57" name="object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049891"/>
              </p:ext>
            </p:extLst>
          </p:nvPr>
        </p:nvGraphicFramePr>
        <p:xfrm>
          <a:off x="150848" y="1295400"/>
          <a:ext cx="8867456" cy="1935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16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918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51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Подпрограммы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51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Факт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17804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24154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Бюджет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14300" marR="10858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Прогноз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году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12395" marR="10160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1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Прогно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15570" marR="10795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Прогноз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Оздоровление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 err="1">
                          <a:latin typeface="Times New Roman"/>
                          <a:cs typeface="Times New Roman"/>
                        </a:rPr>
                        <a:t>Волги</a:t>
                      </a:r>
                      <a:endParaRPr lang="ru-RU" sz="1200" spc="-2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Модернизация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коммунальной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инфраструктуры</a:t>
                      </a:r>
                      <a:r>
                        <a:rPr lang="ru-RU" sz="1200" spc="-10" dirty="0">
                          <a:latin typeface="Times New Roman"/>
                          <a:cs typeface="Times New Roman"/>
                        </a:rPr>
                        <a:t> муниципального 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округа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город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Первомайск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Нижегородской области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21,9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4" name="object 28"/>
          <p:cNvSpPr txBox="1"/>
          <p:nvPr/>
        </p:nvSpPr>
        <p:spPr>
          <a:xfrm>
            <a:off x="8082788" y="1052736"/>
            <a:ext cx="908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Arial"/>
                <a:cs typeface="Arial"/>
              </a:rPr>
              <a:t>млн.рублей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0" name="object 29"/>
          <p:cNvSpPr txBox="1"/>
          <p:nvPr/>
        </p:nvSpPr>
        <p:spPr>
          <a:xfrm>
            <a:off x="325850" y="3353608"/>
            <a:ext cx="851335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Расходы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на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обеспечение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населения</a:t>
            </a:r>
            <a:r>
              <a:rPr sz="16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качественными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услугами</a:t>
            </a:r>
            <a:r>
              <a:rPr sz="16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 err="1">
                <a:solidFill>
                  <a:srgbClr val="FF0000"/>
                </a:solidFill>
                <a:latin typeface="Calibri"/>
                <a:cs typeface="Calibri"/>
              </a:rPr>
              <a:t>сфере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ЖКХ</a:t>
            </a:r>
            <a:r>
              <a:rPr lang="ru-RU"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b="1" dirty="0" err="1">
                <a:solidFill>
                  <a:srgbClr val="FF0000"/>
                </a:solidFill>
                <a:latin typeface="Calibri"/>
                <a:cs typeface="Calibri"/>
              </a:rPr>
              <a:t>на</a:t>
            </a:r>
            <a:r>
              <a:rPr sz="16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одного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 err="1">
                <a:solidFill>
                  <a:srgbClr val="FF0000"/>
                </a:solidFill>
                <a:latin typeface="Calibri"/>
                <a:cs typeface="Calibri"/>
              </a:rPr>
              <a:t>жителя</a:t>
            </a:r>
            <a:r>
              <a:rPr sz="16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1600" b="1" spc="-10" dirty="0">
                <a:solidFill>
                  <a:srgbClr val="FF0000"/>
                </a:solidFill>
                <a:latin typeface="Calibri"/>
                <a:cs typeface="Calibri"/>
              </a:rPr>
              <a:t>муниципального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округа</a:t>
            </a:r>
            <a:endParaRPr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81" name="Группа 80">
            <a:extLst>
              <a:ext uri="{FF2B5EF4-FFF2-40B4-BE49-F238E27FC236}">
                <a16:creationId xmlns="" xmlns:a16="http://schemas.microsoft.com/office/drawing/2014/main" id="{49090FE9-8D14-6E44-F406-1C9F4D5E435A}"/>
              </a:ext>
            </a:extLst>
          </p:cNvPr>
          <p:cNvGrpSpPr/>
          <p:nvPr/>
        </p:nvGrpSpPr>
        <p:grpSpPr>
          <a:xfrm>
            <a:off x="481330" y="4038600"/>
            <a:ext cx="7900415" cy="2514599"/>
            <a:chOff x="481330" y="4038600"/>
            <a:chExt cx="7900415" cy="2514599"/>
          </a:xfrm>
        </p:grpSpPr>
        <p:grpSp>
          <p:nvGrpSpPr>
            <p:cNvPr id="82" name="object 33"/>
            <p:cNvGrpSpPr/>
            <p:nvPr/>
          </p:nvGrpSpPr>
          <p:grpSpPr>
            <a:xfrm>
              <a:off x="481330" y="4038600"/>
              <a:ext cx="7900415" cy="2514599"/>
              <a:chOff x="277368" y="4343400"/>
              <a:chExt cx="7900415" cy="2514599"/>
            </a:xfrm>
          </p:grpSpPr>
          <p:pic>
            <p:nvPicPr>
              <p:cNvPr id="91" name="object 3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24127" y="6272783"/>
                <a:ext cx="7153656" cy="518159"/>
              </a:xfrm>
              <a:prstGeom prst="rect">
                <a:avLst/>
              </a:prstGeom>
            </p:spPr>
          </p:pic>
          <p:pic>
            <p:nvPicPr>
              <p:cNvPr id="92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05384" y="6266688"/>
                <a:ext cx="579119" cy="505968"/>
              </a:xfrm>
              <a:prstGeom prst="rect">
                <a:avLst/>
              </a:prstGeom>
            </p:spPr>
          </p:pic>
          <p:sp>
            <p:nvSpPr>
              <p:cNvPr id="93" name="object 36"/>
              <p:cNvSpPr/>
              <p:nvPr/>
            </p:nvSpPr>
            <p:spPr>
              <a:xfrm>
                <a:off x="417576" y="6217920"/>
                <a:ext cx="54864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548640" h="533400">
                    <a:moveTo>
                      <a:pt x="274319" y="0"/>
                    </a:moveTo>
                    <a:lnTo>
                      <a:pt x="225011" y="4296"/>
                    </a:lnTo>
                    <a:lnTo>
                      <a:pt x="178602" y="16685"/>
                    </a:lnTo>
                    <a:lnTo>
                      <a:pt x="135867" y="36412"/>
                    </a:lnTo>
                    <a:lnTo>
                      <a:pt x="97580" y="62724"/>
                    </a:lnTo>
                    <a:lnTo>
                      <a:pt x="64518" y="94868"/>
                    </a:lnTo>
                    <a:lnTo>
                      <a:pt x="37453" y="132091"/>
                    </a:lnTo>
                    <a:lnTo>
                      <a:pt x="17162" y="173639"/>
                    </a:lnTo>
                    <a:lnTo>
                      <a:pt x="4419" y="218760"/>
                    </a:lnTo>
                    <a:lnTo>
                      <a:pt x="0" y="266699"/>
                    </a:lnTo>
                    <a:lnTo>
                      <a:pt x="4419" y="314639"/>
                    </a:lnTo>
                    <a:lnTo>
                      <a:pt x="17162" y="359760"/>
                    </a:lnTo>
                    <a:lnTo>
                      <a:pt x="37453" y="401308"/>
                    </a:lnTo>
                    <a:lnTo>
                      <a:pt x="64518" y="438531"/>
                    </a:lnTo>
                    <a:lnTo>
                      <a:pt x="97580" y="470675"/>
                    </a:lnTo>
                    <a:lnTo>
                      <a:pt x="135867" y="496987"/>
                    </a:lnTo>
                    <a:lnTo>
                      <a:pt x="178602" y="516714"/>
                    </a:lnTo>
                    <a:lnTo>
                      <a:pt x="225011" y="529103"/>
                    </a:lnTo>
                    <a:lnTo>
                      <a:pt x="274319" y="533399"/>
                    </a:lnTo>
                    <a:lnTo>
                      <a:pt x="323628" y="529103"/>
                    </a:lnTo>
                    <a:lnTo>
                      <a:pt x="370037" y="516714"/>
                    </a:lnTo>
                    <a:lnTo>
                      <a:pt x="412772" y="496987"/>
                    </a:lnTo>
                    <a:lnTo>
                      <a:pt x="451059" y="470675"/>
                    </a:lnTo>
                    <a:lnTo>
                      <a:pt x="484121" y="438531"/>
                    </a:lnTo>
                    <a:lnTo>
                      <a:pt x="511186" y="401308"/>
                    </a:lnTo>
                    <a:lnTo>
                      <a:pt x="531477" y="359760"/>
                    </a:lnTo>
                    <a:lnTo>
                      <a:pt x="544220" y="314639"/>
                    </a:lnTo>
                    <a:lnTo>
                      <a:pt x="548640" y="266699"/>
                    </a:lnTo>
                    <a:lnTo>
                      <a:pt x="544220" y="218760"/>
                    </a:lnTo>
                    <a:lnTo>
                      <a:pt x="531477" y="173639"/>
                    </a:lnTo>
                    <a:lnTo>
                      <a:pt x="511186" y="132091"/>
                    </a:lnTo>
                    <a:lnTo>
                      <a:pt x="484121" y="94868"/>
                    </a:lnTo>
                    <a:lnTo>
                      <a:pt x="451059" y="62724"/>
                    </a:lnTo>
                    <a:lnTo>
                      <a:pt x="412772" y="36412"/>
                    </a:lnTo>
                    <a:lnTo>
                      <a:pt x="370037" y="16685"/>
                    </a:lnTo>
                    <a:lnTo>
                      <a:pt x="323628" y="4296"/>
                    </a:lnTo>
                    <a:lnTo>
                      <a:pt x="274319" y="0"/>
                    </a:lnTo>
                    <a:close/>
                  </a:path>
                </a:pathLst>
              </a:custGeom>
              <a:solidFill>
                <a:srgbClr val="000000">
                  <a:alpha val="4313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4" name="object 3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04800" y="6260590"/>
                <a:ext cx="991476" cy="597409"/>
              </a:xfrm>
              <a:prstGeom prst="rect">
                <a:avLst/>
              </a:prstGeom>
            </p:spPr>
          </p:pic>
          <p:sp>
            <p:nvSpPr>
              <p:cNvPr id="95" name="object 38"/>
              <p:cNvSpPr/>
              <p:nvPr/>
            </p:nvSpPr>
            <p:spPr>
              <a:xfrm>
                <a:off x="560831" y="6388607"/>
                <a:ext cx="615950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615950" h="241300">
                    <a:moveTo>
                      <a:pt x="154813" y="0"/>
                    </a:moveTo>
                    <a:lnTo>
                      <a:pt x="105881" y="6136"/>
                    </a:lnTo>
                    <a:lnTo>
                      <a:pt x="63384" y="23224"/>
                    </a:lnTo>
                    <a:lnTo>
                      <a:pt x="29871" y="49284"/>
                    </a:lnTo>
                    <a:lnTo>
                      <a:pt x="7892" y="82335"/>
                    </a:lnTo>
                    <a:lnTo>
                      <a:pt x="0" y="120395"/>
                    </a:lnTo>
                    <a:lnTo>
                      <a:pt x="7892" y="158456"/>
                    </a:lnTo>
                    <a:lnTo>
                      <a:pt x="29871" y="191507"/>
                    </a:lnTo>
                    <a:lnTo>
                      <a:pt x="63384" y="217567"/>
                    </a:lnTo>
                    <a:lnTo>
                      <a:pt x="105881" y="234655"/>
                    </a:lnTo>
                    <a:lnTo>
                      <a:pt x="154813" y="240791"/>
                    </a:lnTo>
                    <a:lnTo>
                      <a:pt x="206804" y="233799"/>
                    </a:lnTo>
                    <a:lnTo>
                      <a:pt x="251182" y="214445"/>
                    </a:lnTo>
                    <a:lnTo>
                      <a:pt x="284913" y="185167"/>
                    </a:lnTo>
                    <a:lnTo>
                      <a:pt x="304965" y="148399"/>
                    </a:lnTo>
                    <a:lnTo>
                      <a:pt x="509892" y="148399"/>
                    </a:lnTo>
                    <a:lnTo>
                      <a:pt x="472579" y="178104"/>
                    </a:lnTo>
                    <a:lnTo>
                      <a:pt x="468668" y="185292"/>
                    </a:lnTo>
                    <a:lnTo>
                      <a:pt x="468845" y="192303"/>
                    </a:lnTo>
                    <a:lnTo>
                      <a:pt x="472016" y="202897"/>
                    </a:lnTo>
                    <a:lnTo>
                      <a:pt x="479725" y="210837"/>
                    </a:lnTo>
                    <a:lnTo>
                      <a:pt x="490350" y="215822"/>
                    </a:lnTo>
                    <a:lnTo>
                      <a:pt x="502272" y="217550"/>
                    </a:lnTo>
                    <a:lnTo>
                      <a:pt x="508317" y="217550"/>
                    </a:lnTo>
                    <a:lnTo>
                      <a:pt x="598195" y="153263"/>
                    </a:lnTo>
                    <a:lnTo>
                      <a:pt x="615696" y="120395"/>
                    </a:lnTo>
                    <a:lnTo>
                      <a:pt x="614549" y="111242"/>
                    </a:lnTo>
                    <a:lnTo>
                      <a:pt x="517359" y="24574"/>
                    </a:lnTo>
                    <a:lnTo>
                      <a:pt x="508317" y="23240"/>
                    </a:lnTo>
                    <a:lnTo>
                      <a:pt x="502272" y="23240"/>
                    </a:lnTo>
                    <a:lnTo>
                      <a:pt x="468845" y="49148"/>
                    </a:lnTo>
                    <a:lnTo>
                      <a:pt x="510235" y="92392"/>
                    </a:lnTo>
                    <a:lnTo>
                      <a:pt x="304965" y="92392"/>
                    </a:lnTo>
                    <a:lnTo>
                      <a:pt x="284913" y="55619"/>
                    </a:lnTo>
                    <a:lnTo>
                      <a:pt x="251182" y="26341"/>
                    </a:lnTo>
                    <a:lnTo>
                      <a:pt x="206804" y="6990"/>
                    </a:lnTo>
                    <a:lnTo>
                      <a:pt x="1548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6" name="object 39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0936" y="6428232"/>
                <a:ext cx="179832" cy="170688"/>
              </a:xfrm>
              <a:prstGeom prst="rect">
                <a:avLst/>
              </a:prstGeom>
            </p:spPr>
          </p:pic>
          <p:pic>
            <p:nvPicPr>
              <p:cNvPr id="97" name="object 40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89047" y="6187438"/>
                <a:ext cx="112775" cy="655320"/>
              </a:xfrm>
              <a:prstGeom prst="rect">
                <a:avLst/>
              </a:prstGeom>
            </p:spPr>
          </p:pic>
          <p:pic>
            <p:nvPicPr>
              <p:cNvPr id="98" name="object 41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24127" y="5620511"/>
                <a:ext cx="7153656" cy="569976"/>
              </a:xfrm>
              <a:prstGeom prst="rect">
                <a:avLst/>
              </a:prstGeom>
            </p:spPr>
          </p:pic>
          <p:pic>
            <p:nvPicPr>
              <p:cNvPr id="99" name="object 42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289047" y="5577839"/>
                <a:ext cx="112775" cy="615696"/>
              </a:xfrm>
              <a:prstGeom prst="rect">
                <a:avLst/>
              </a:prstGeom>
            </p:spPr>
          </p:pic>
          <p:pic>
            <p:nvPicPr>
              <p:cNvPr id="100" name="object 43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84047" y="5626608"/>
                <a:ext cx="624840" cy="566927"/>
              </a:xfrm>
              <a:prstGeom prst="rect">
                <a:avLst/>
              </a:prstGeom>
            </p:spPr>
          </p:pic>
          <p:sp>
            <p:nvSpPr>
              <p:cNvPr id="101" name="object 44"/>
              <p:cNvSpPr/>
              <p:nvPr/>
            </p:nvSpPr>
            <p:spPr>
              <a:xfrm>
                <a:off x="396239" y="5669280"/>
                <a:ext cx="57023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570230" h="472439">
                    <a:moveTo>
                      <a:pt x="284988" y="0"/>
                    </a:moveTo>
                    <a:lnTo>
                      <a:pt x="233761" y="3805"/>
                    </a:lnTo>
                    <a:lnTo>
                      <a:pt x="185547" y="14777"/>
                    </a:lnTo>
                    <a:lnTo>
                      <a:pt x="141150" y="32249"/>
                    </a:lnTo>
                    <a:lnTo>
                      <a:pt x="101375" y="55553"/>
                    </a:lnTo>
                    <a:lnTo>
                      <a:pt x="67026" y="84023"/>
                    </a:lnTo>
                    <a:lnTo>
                      <a:pt x="38909" y="116992"/>
                    </a:lnTo>
                    <a:lnTo>
                      <a:pt x="17829" y="153792"/>
                    </a:lnTo>
                    <a:lnTo>
                      <a:pt x="4591" y="193757"/>
                    </a:lnTo>
                    <a:lnTo>
                      <a:pt x="0" y="236220"/>
                    </a:lnTo>
                    <a:lnTo>
                      <a:pt x="4591" y="278679"/>
                    </a:lnTo>
                    <a:lnTo>
                      <a:pt x="17829" y="318642"/>
                    </a:lnTo>
                    <a:lnTo>
                      <a:pt x="38909" y="355441"/>
                    </a:lnTo>
                    <a:lnTo>
                      <a:pt x="67026" y="388410"/>
                    </a:lnTo>
                    <a:lnTo>
                      <a:pt x="101375" y="416881"/>
                    </a:lnTo>
                    <a:lnTo>
                      <a:pt x="141150" y="440187"/>
                    </a:lnTo>
                    <a:lnTo>
                      <a:pt x="185547" y="457660"/>
                    </a:lnTo>
                    <a:lnTo>
                      <a:pt x="233761" y="468633"/>
                    </a:lnTo>
                    <a:lnTo>
                      <a:pt x="284988" y="472440"/>
                    </a:lnTo>
                    <a:lnTo>
                      <a:pt x="336214" y="468633"/>
                    </a:lnTo>
                    <a:lnTo>
                      <a:pt x="384428" y="457660"/>
                    </a:lnTo>
                    <a:lnTo>
                      <a:pt x="428825" y="440187"/>
                    </a:lnTo>
                    <a:lnTo>
                      <a:pt x="468600" y="416881"/>
                    </a:lnTo>
                    <a:lnTo>
                      <a:pt x="502949" y="388410"/>
                    </a:lnTo>
                    <a:lnTo>
                      <a:pt x="531066" y="355441"/>
                    </a:lnTo>
                    <a:lnTo>
                      <a:pt x="552146" y="318642"/>
                    </a:lnTo>
                    <a:lnTo>
                      <a:pt x="565384" y="278679"/>
                    </a:lnTo>
                    <a:lnTo>
                      <a:pt x="569976" y="236220"/>
                    </a:lnTo>
                    <a:lnTo>
                      <a:pt x="565384" y="193757"/>
                    </a:lnTo>
                    <a:lnTo>
                      <a:pt x="552146" y="153792"/>
                    </a:lnTo>
                    <a:lnTo>
                      <a:pt x="531066" y="116992"/>
                    </a:lnTo>
                    <a:lnTo>
                      <a:pt x="502949" y="84023"/>
                    </a:lnTo>
                    <a:lnTo>
                      <a:pt x="468600" y="55553"/>
                    </a:lnTo>
                    <a:lnTo>
                      <a:pt x="428825" y="32249"/>
                    </a:lnTo>
                    <a:lnTo>
                      <a:pt x="384428" y="14777"/>
                    </a:lnTo>
                    <a:lnTo>
                      <a:pt x="336214" y="3805"/>
                    </a:lnTo>
                    <a:lnTo>
                      <a:pt x="284988" y="0"/>
                    </a:lnTo>
                    <a:close/>
                  </a:path>
                </a:pathLst>
              </a:custGeom>
              <a:solidFill>
                <a:srgbClr val="000000">
                  <a:alpha val="4313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2" name="object 45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77368" y="5632703"/>
                <a:ext cx="1058392" cy="652995"/>
              </a:xfrm>
              <a:prstGeom prst="rect">
                <a:avLst/>
              </a:prstGeom>
            </p:spPr>
          </p:pic>
          <p:sp>
            <p:nvSpPr>
              <p:cNvPr id="103" name="object 46"/>
              <p:cNvSpPr/>
              <p:nvPr/>
            </p:nvSpPr>
            <p:spPr>
              <a:xfrm>
                <a:off x="533400" y="5760719"/>
                <a:ext cx="68326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683260" h="277495">
                    <a:moveTo>
                      <a:pt x="171665" y="0"/>
                    </a:moveTo>
                    <a:lnTo>
                      <a:pt x="117412" y="7067"/>
                    </a:lnTo>
                    <a:lnTo>
                      <a:pt x="70289" y="26750"/>
                    </a:lnTo>
                    <a:lnTo>
                      <a:pt x="33126" y="56767"/>
                    </a:lnTo>
                    <a:lnTo>
                      <a:pt x="8753" y="94839"/>
                    </a:lnTo>
                    <a:lnTo>
                      <a:pt x="0" y="138683"/>
                    </a:lnTo>
                    <a:lnTo>
                      <a:pt x="8753" y="182523"/>
                    </a:lnTo>
                    <a:lnTo>
                      <a:pt x="33126" y="220594"/>
                    </a:lnTo>
                    <a:lnTo>
                      <a:pt x="70289" y="250613"/>
                    </a:lnTo>
                    <a:lnTo>
                      <a:pt x="117412" y="270299"/>
                    </a:lnTo>
                    <a:lnTo>
                      <a:pt x="171665" y="277367"/>
                    </a:lnTo>
                    <a:lnTo>
                      <a:pt x="229322" y="269315"/>
                    </a:lnTo>
                    <a:lnTo>
                      <a:pt x="278534" y="247024"/>
                    </a:lnTo>
                    <a:lnTo>
                      <a:pt x="315942" y="213299"/>
                    </a:lnTo>
                    <a:lnTo>
                      <a:pt x="338188" y="170941"/>
                    </a:lnTo>
                    <a:lnTo>
                      <a:pt x="565416" y="170941"/>
                    </a:lnTo>
                    <a:lnTo>
                      <a:pt x="531850" y="198805"/>
                    </a:lnTo>
                    <a:lnTo>
                      <a:pt x="519899" y="221526"/>
                    </a:lnTo>
                    <a:lnTo>
                      <a:pt x="523420" y="233724"/>
                    </a:lnTo>
                    <a:lnTo>
                      <a:pt x="531969" y="242866"/>
                    </a:lnTo>
                    <a:lnTo>
                      <a:pt x="543754" y="248606"/>
                    </a:lnTo>
                    <a:lnTo>
                      <a:pt x="556983" y="250596"/>
                    </a:lnTo>
                    <a:lnTo>
                      <a:pt x="562555" y="250244"/>
                    </a:lnTo>
                    <a:lnTo>
                      <a:pt x="663346" y="176542"/>
                    </a:lnTo>
                    <a:lnTo>
                      <a:pt x="682752" y="138683"/>
                    </a:lnTo>
                    <a:lnTo>
                      <a:pt x="681479" y="128159"/>
                    </a:lnTo>
                    <a:lnTo>
                      <a:pt x="582650" y="35547"/>
                    </a:lnTo>
                    <a:lnTo>
                      <a:pt x="556983" y="26771"/>
                    </a:lnTo>
                    <a:lnTo>
                      <a:pt x="543495" y="28813"/>
                    </a:lnTo>
                    <a:lnTo>
                      <a:pt x="531602" y="34702"/>
                    </a:lnTo>
                    <a:lnTo>
                      <a:pt x="523129" y="44088"/>
                    </a:lnTo>
                    <a:lnTo>
                      <a:pt x="519899" y="56616"/>
                    </a:lnTo>
                    <a:lnTo>
                      <a:pt x="519899" y="64401"/>
                    </a:lnTo>
                    <a:lnTo>
                      <a:pt x="523849" y="71970"/>
                    </a:lnTo>
                    <a:lnTo>
                      <a:pt x="565797" y="106425"/>
                    </a:lnTo>
                    <a:lnTo>
                      <a:pt x="338188" y="106425"/>
                    </a:lnTo>
                    <a:lnTo>
                      <a:pt x="315942" y="64063"/>
                    </a:lnTo>
                    <a:lnTo>
                      <a:pt x="278534" y="30338"/>
                    </a:lnTo>
                    <a:lnTo>
                      <a:pt x="229322" y="8051"/>
                    </a:lnTo>
                    <a:lnTo>
                      <a:pt x="17166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4" name="object 47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21792" y="5812536"/>
                <a:ext cx="149351" cy="188975"/>
              </a:xfrm>
              <a:prstGeom prst="rect">
                <a:avLst/>
              </a:prstGeom>
            </p:spPr>
          </p:pic>
          <p:pic>
            <p:nvPicPr>
              <p:cNvPr id="105" name="object 48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014984" y="4962144"/>
                <a:ext cx="7153656" cy="600456"/>
              </a:xfrm>
              <a:prstGeom prst="rect">
                <a:avLst/>
              </a:prstGeom>
            </p:spPr>
          </p:pic>
          <p:pic>
            <p:nvPicPr>
              <p:cNvPr id="106" name="object 49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89047" y="4946904"/>
                <a:ext cx="112775" cy="630935"/>
              </a:xfrm>
              <a:prstGeom prst="rect">
                <a:avLst/>
              </a:prstGeom>
            </p:spPr>
          </p:pic>
          <p:pic>
            <p:nvPicPr>
              <p:cNvPr id="107" name="object 50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77952" y="4968240"/>
                <a:ext cx="606551" cy="597408"/>
              </a:xfrm>
              <a:prstGeom prst="rect">
                <a:avLst/>
              </a:prstGeom>
            </p:spPr>
          </p:pic>
          <p:pic>
            <p:nvPicPr>
              <p:cNvPr id="108" name="object 51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83464" y="4956048"/>
                <a:ext cx="1052385" cy="695667"/>
              </a:xfrm>
              <a:prstGeom prst="rect">
                <a:avLst/>
              </a:prstGeom>
            </p:spPr>
          </p:pic>
          <p:sp>
            <p:nvSpPr>
              <p:cNvPr id="109" name="object 52"/>
              <p:cNvSpPr/>
              <p:nvPr/>
            </p:nvSpPr>
            <p:spPr>
              <a:xfrm>
                <a:off x="539495" y="5126736"/>
                <a:ext cx="67691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676910" h="277495">
                    <a:moveTo>
                      <a:pt x="170129" y="0"/>
                    </a:moveTo>
                    <a:lnTo>
                      <a:pt x="116362" y="7071"/>
                    </a:lnTo>
                    <a:lnTo>
                      <a:pt x="69660" y="26761"/>
                    </a:lnTo>
                    <a:lnTo>
                      <a:pt x="32830" y="56784"/>
                    </a:lnTo>
                    <a:lnTo>
                      <a:pt x="8675" y="94853"/>
                    </a:lnTo>
                    <a:lnTo>
                      <a:pt x="0" y="138683"/>
                    </a:lnTo>
                    <a:lnTo>
                      <a:pt x="8675" y="182514"/>
                    </a:lnTo>
                    <a:lnTo>
                      <a:pt x="32830" y="220583"/>
                    </a:lnTo>
                    <a:lnTo>
                      <a:pt x="69660" y="250606"/>
                    </a:lnTo>
                    <a:lnTo>
                      <a:pt x="116362" y="270296"/>
                    </a:lnTo>
                    <a:lnTo>
                      <a:pt x="170129" y="277367"/>
                    </a:lnTo>
                    <a:lnTo>
                      <a:pt x="227277" y="269311"/>
                    </a:lnTo>
                    <a:lnTo>
                      <a:pt x="276050" y="247014"/>
                    </a:lnTo>
                    <a:lnTo>
                      <a:pt x="313122" y="213288"/>
                    </a:lnTo>
                    <a:lnTo>
                      <a:pt x="335165" y="170941"/>
                    </a:lnTo>
                    <a:lnTo>
                      <a:pt x="560374" y="170941"/>
                    </a:lnTo>
                    <a:lnTo>
                      <a:pt x="527100" y="198754"/>
                    </a:lnTo>
                    <a:lnTo>
                      <a:pt x="515264" y="221487"/>
                    </a:lnTo>
                    <a:lnTo>
                      <a:pt x="518749" y="233693"/>
                    </a:lnTo>
                    <a:lnTo>
                      <a:pt x="527219" y="242839"/>
                    </a:lnTo>
                    <a:lnTo>
                      <a:pt x="538897" y="248580"/>
                    </a:lnTo>
                    <a:lnTo>
                      <a:pt x="552005" y="250570"/>
                    </a:lnTo>
                    <a:lnTo>
                      <a:pt x="557532" y="250219"/>
                    </a:lnTo>
                    <a:lnTo>
                      <a:pt x="657415" y="176529"/>
                    </a:lnTo>
                    <a:lnTo>
                      <a:pt x="676656" y="138683"/>
                    </a:lnTo>
                    <a:lnTo>
                      <a:pt x="675394" y="128144"/>
                    </a:lnTo>
                    <a:lnTo>
                      <a:pt x="577443" y="35559"/>
                    </a:lnTo>
                    <a:lnTo>
                      <a:pt x="552005" y="26796"/>
                    </a:lnTo>
                    <a:lnTo>
                      <a:pt x="538640" y="28834"/>
                    </a:lnTo>
                    <a:lnTo>
                      <a:pt x="526857" y="34718"/>
                    </a:lnTo>
                    <a:lnTo>
                      <a:pt x="518463" y="44102"/>
                    </a:lnTo>
                    <a:lnTo>
                      <a:pt x="515264" y="56641"/>
                    </a:lnTo>
                    <a:lnTo>
                      <a:pt x="515264" y="64388"/>
                    </a:lnTo>
                    <a:lnTo>
                      <a:pt x="519176" y="72008"/>
                    </a:lnTo>
                    <a:lnTo>
                      <a:pt x="560743" y="106425"/>
                    </a:lnTo>
                    <a:lnTo>
                      <a:pt x="335165" y="106425"/>
                    </a:lnTo>
                    <a:lnTo>
                      <a:pt x="313122" y="64079"/>
                    </a:lnTo>
                    <a:lnTo>
                      <a:pt x="276050" y="30353"/>
                    </a:lnTo>
                    <a:lnTo>
                      <a:pt x="227277" y="8056"/>
                    </a:lnTo>
                    <a:lnTo>
                      <a:pt x="1701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0" name="object 53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640079" y="5178552"/>
                <a:ext cx="131064" cy="176784"/>
              </a:xfrm>
              <a:prstGeom prst="rect">
                <a:avLst/>
              </a:prstGeom>
            </p:spPr>
          </p:pic>
          <p:pic>
            <p:nvPicPr>
              <p:cNvPr id="111" name="object 54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399288" y="4343400"/>
                <a:ext cx="585216" cy="566927"/>
              </a:xfrm>
              <a:prstGeom prst="rect">
                <a:avLst/>
              </a:prstGeom>
            </p:spPr>
          </p:pic>
          <p:sp>
            <p:nvSpPr>
              <p:cNvPr id="112" name="object 55"/>
              <p:cNvSpPr/>
              <p:nvPr/>
            </p:nvSpPr>
            <p:spPr>
              <a:xfrm>
                <a:off x="365760" y="4407407"/>
                <a:ext cx="57023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570230" h="472439">
                    <a:moveTo>
                      <a:pt x="284988" y="0"/>
                    </a:moveTo>
                    <a:lnTo>
                      <a:pt x="233761" y="3806"/>
                    </a:lnTo>
                    <a:lnTo>
                      <a:pt x="185547" y="14782"/>
                    </a:lnTo>
                    <a:lnTo>
                      <a:pt x="141150" y="32258"/>
                    </a:lnTo>
                    <a:lnTo>
                      <a:pt x="101375" y="55566"/>
                    </a:lnTo>
                    <a:lnTo>
                      <a:pt x="67026" y="84039"/>
                    </a:lnTo>
                    <a:lnTo>
                      <a:pt x="38909" y="117009"/>
                    </a:lnTo>
                    <a:lnTo>
                      <a:pt x="17829" y="153807"/>
                    </a:lnTo>
                    <a:lnTo>
                      <a:pt x="4591" y="193767"/>
                    </a:lnTo>
                    <a:lnTo>
                      <a:pt x="0" y="236220"/>
                    </a:lnTo>
                    <a:lnTo>
                      <a:pt x="4591" y="278672"/>
                    </a:lnTo>
                    <a:lnTo>
                      <a:pt x="17829" y="318632"/>
                    </a:lnTo>
                    <a:lnTo>
                      <a:pt x="38909" y="355430"/>
                    </a:lnTo>
                    <a:lnTo>
                      <a:pt x="67026" y="388400"/>
                    </a:lnTo>
                    <a:lnTo>
                      <a:pt x="101375" y="416873"/>
                    </a:lnTo>
                    <a:lnTo>
                      <a:pt x="141150" y="440182"/>
                    </a:lnTo>
                    <a:lnTo>
                      <a:pt x="185547" y="457657"/>
                    </a:lnTo>
                    <a:lnTo>
                      <a:pt x="233761" y="468633"/>
                    </a:lnTo>
                    <a:lnTo>
                      <a:pt x="284988" y="472440"/>
                    </a:lnTo>
                    <a:lnTo>
                      <a:pt x="336214" y="468633"/>
                    </a:lnTo>
                    <a:lnTo>
                      <a:pt x="384428" y="457657"/>
                    </a:lnTo>
                    <a:lnTo>
                      <a:pt x="428825" y="440182"/>
                    </a:lnTo>
                    <a:lnTo>
                      <a:pt x="468600" y="416873"/>
                    </a:lnTo>
                    <a:lnTo>
                      <a:pt x="502949" y="388400"/>
                    </a:lnTo>
                    <a:lnTo>
                      <a:pt x="531066" y="355430"/>
                    </a:lnTo>
                    <a:lnTo>
                      <a:pt x="552146" y="318632"/>
                    </a:lnTo>
                    <a:lnTo>
                      <a:pt x="565384" y="278672"/>
                    </a:lnTo>
                    <a:lnTo>
                      <a:pt x="569976" y="236220"/>
                    </a:lnTo>
                    <a:lnTo>
                      <a:pt x="565384" y="193767"/>
                    </a:lnTo>
                    <a:lnTo>
                      <a:pt x="552146" y="153807"/>
                    </a:lnTo>
                    <a:lnTo>
                      <a:pt x="531066" y="117009"/>
                    </a:lnTo>
                    <a:lnTo>
                      <a:pt x="502949" y="84039"/>
                    </a:lnTo>
                    <a:lnTo>
                      <a:pt x="468600" y="55566"/>
                    </a:lnTo>
                    <a:lnTo>
                      <a:pt x="428825" y="32258"/>
                    </a:lnTo>
                    <a:lnTo>
                      <a:pt x="384428" y="14782"/>
                    </a:lnTo>
                    <a:lnTo>
                      <a:pt x="336214" y="3806"/>
                    </a:lnTo>
                    <a:lnTo>
                      <a:pt x="284988" y="0"/>
                    </a:lnTo>
                    <a:close/>
                  </a:path>
                </a:pathLst>
              </a:custGeom>
              <a:solidFill>
                <a:srgbClr val="000000">
                  <a:alpha val="4313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3" name="object 56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008887" y="4352544"/>
                <a:ext cx="7168896" cy="557783"/>
              </a:xfrm>
              <a:prstGeom prst="rect">
                <a:avLst/>
              </a:prstGeom>
            </p:spPr>
          </p:pic>
          <p:pic>
            <p:nvPicPr>
              <p:cNvPr id="114" name="object 57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286000" y="4364735"/>
                <a:ext cx="88392" cy="560832"/>
              </a:xfrm>
              <a:prstGeom prst="rect">
                <a:avLst/>
              </a:prstGeom>
            </p:spPr>
          </p:pic>
          <p:pic>
            <p:nvPicPr>
              <p:cNvPr id="115" name="object 58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289560" y="4358601"/>
                <a:ext cx="1070813" cy="644055"/>
              </a:xfrm>
              <a:prstGeom prst="rect">
                <a:avLst/>
              </a:prstGeom>
            </p:spPr>
          </p:pic>
          <p:sp>
            <p:nvSpPr>
              <p:cNvPr id="116" name="object 59"/>
              <p:cNvSpPr/>
              <p:nvPr/>
            </p:nvSpPr>
            <p:spPr>
              <a:xfrm>
                <a:off x="545592" y="4486655"/>
                <a:ext cx="695325" cy="268605"/>
              </a:xfrm>
              <a:custGeom>
                <a:avLst/>
                <a:gdLst/>
                <a:ahLst/>
                <a:cxnLst/>
                <a:rect l="l" t="t" r="r" b="b"/>
                <a:pathLst>
                  <a:path w="695325" h="268604">
                    <a:moveTo>
                      <a:pt x="174739" y="0"/>
                    </a:moveTo>
                    <a:lnTo>
                      <a:pt x="119512" y="6839"/>
                    </a:lnTo>
                    <a:lnTo>
                      <a:pt x="71545" y="25883"/>
                    </a:lnTo>
                    <a:lnTo>
                      <a:pt x="33717" y="54918"/>
                    </a:lnTo>
                    <a:lnTo>
                      <a:pt x="8909" y="91732"/>
                    </a:lnTo>
                    <a:lnTo>
                      <a:pt x="0" y="134112"/>
                    </a:lnTo>
                    <a:lnTo>
                      <a:pt x="8909" y="176491"/>
                    </a:lnTo>
                    <a:lnTo>
                      <a:pt x="33717" y="213305"/>
                    </a:lnTo>
                    <a:lnTo>
                      <a:pt x="71545" y="242340"/>
                    </a:lnTo>
                    <a:lnTo>
                      <a:pt x="119512" y="261384"/>
                    </a:lnTo>
                    <a:lnTo>
                      <a:pt x="174739" y="268224"/>
                    </a:lnTo>
                    <a:lnTo>
                      <a:pt x="233421" y="260437"/>
                    </a:lnTo>
                    <a:lnTo>
                      <a:pt x="283511" y="238887"/>
                    </a:lnTo>
                    <a:lnTo>
                      <a:pt x="321586" y="206287"/>
                    </a:lnTo>
                    <a:lnTo>
                      <a:pt x="344220" y="165354"/>
                    </a:lnTo>
                    <a:lnTo>
                      <a:pt x="575513" y="165354"/>
                    </a:lnTo>
                    <a:lnTo>
                      <a:pt x="541350" y="192278"/>
                    </a:lnTo>
                    <a:lnTo>
                      <a:pt x="529183" y="214376"/>
                    </a:lnTo>
                    <a:lnTo>
                      <a:pt x="532764" y="226135"/>
                    </a:lnTo>
                    <a:lnTo>
                      <a:pt x="541469" y="234918"/>
                    </a:lnTo>
                    <a:lnTo>
                      <a:pt x="553466" y="240414"/>
                    </a:lnTo>
                    <a:lnTo>
                      <a:pt x="566927" y="242316"/>
                    </a:lnTo>
                    <a:lnTo>
                      <a:pt x="572601" y="241986"/>
                    </a:lnTo>
                    <a:lnTo>
                      <a:pt x="675195" y="170688"/>
                    </a:lnTo>
                    <a:lnTo>
                      <a:pt x="694944" y="134112"/>
                    </a:lnTo>
                    <a:lnTo>
                      <a:pt x="693649" y="123932"/>
                    </a:lnTo>
                    <a:lnTo>
                      <a:pt x="593051" y="34417"/>
                    </a:lnTo>
                    <a:lnTo>
                      <a:pt x="566927" y="25908"/>
                    </a:lnTo>
                    <a:lnTo>
                      <a:pt x="553197" y="27876"/>
                    </a:lnTo>
                    <a:lnTo>
                      <a:pt x="541093" y="33559"/>
                    </a:lnTo>
                    <a:lnTo>
                      <a:pt x="532470" y="42624"/>
                    </a:lnTo>
                    <a:lnTo>
                      <a:pt x="529183" y="54737"/>
                    </a:lnTo>
                    <a:lnTo>
                      <a:pt x="529183" y="62230"/>
                    </a:lnTo>
                    <a:lnTo>
                      <a:pt x="533209" y="69596"/>
                    </a:lnTo>
                    <a:lnTo>
                      <a:pt x="575906" y="102870"/>
                    </a:lnTo>
                    <a:lnTo>
                      <a:pt x="344220" y="102870"/>
                    </a:lnTo>
                    <a:lnTo>
                      <a:pt x="321586" y="61936"/>
                    </a:lnTo>
                    <a:lnTo>
                      <a:pt x="283511" y="29337"/>
                    </a:lnTo>
                    <a:lnTo>
                      <a:pt x="233421" y="7786"/>
                    </a:lnTo>
                    <a:lnTo>
                      <a:pt x="17473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7" name="object 60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621792" y="4538471"/>
                <a:ext cx="188976" cy="182879"/>
              </a:xfrm>
              <a:prstGeom prst="rect">
                <a:avLst/>
              </a:prstGeom>
            </p:spPr>
          </p:pic>
        </p:grpSp>
        <p:sp>
          <p:nvSpPr>
            <p:cNvPr id="83" name="object 61"/>
            <p:cNvSpPr txBox="1"/>
            <p:nvPr/>
          </p:nvSpPr>
          <p:spPr>
            <a:xfrm>
              <a:off x="1524000" y="4176783"/>
              <a:ext cx="932180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Microsoft Sans Serif"/>
                  <a:cs typeface="Microsoft Sans Serif"/>
                </a:rPr>
                <a:t>202</a:t>
              </a:r>
              <a:r>
                <a:rPr lang="ru-RU" sz="1800" dirty="0">
                  <a:latin typeface="Microsoft Sans Serif"/>
                  <a:cs typeface="Microsoft Sans Serif"/>
                </a:rPr>
                <a:t>5</a:t>
              </a:r>
              <a:r>
                <a:rPr sz="1800" spc="25" dirty="0">
                  <a:latin typeface="Microsoft Sans Serif"/>
                  <a:cs typeface="Microsoft Sans Serif"/>
                </a:rPr>
                <a:t> </a:t>
              </a:r>
              <a:r>
                <a:rPr sz="1800" spc="-25" dirty="0">
                  <a:latin typeface="Microsoft Sans Serif"/>
                  <a:cs typeface="Microsoft Sans Serif"/>
                </a:rPr>
                <a:t>год</a:t>
              </a:r>
              <a:endParaRPr sz="1800" dirty="0">
                <a:latin typeface="Microsoft Sans Serif"/>
                <a:cs typeface="Microsoft Sans Serif"/>
              </a:endParaRPr>
            </a:p>
          </p:txBody>
        </p:sp>
        <p:sp>
          <p:nvSpPr>
            <p:cNvPr id="84" name="object 62"/>
            <p:cNvSpPr txBox="1"/>
            <p:nvPr/>
          </p:nvSpPr>
          <p:spPr>
            <a:xfrm>
              <a:off x="1509395" y="4800600"/>
              <a:ext cx="929005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Microsoft Sans Serif"/>
                  <a:cs typeface="Microsoft Sans Serif"/>
                </a:rPr>
                <a:t>202</a:t>
              </a:r>
              <a:r>
                <a:rPr lang="ru-RU" sz="1800" dirty="0">
                  <a:latin typeface="Microsoft Sans Serif"/>
                  <a:cs typeface="Microsoft Sans Serif"/>
                </a:rPr>
                <a:t>6</a:t>
              </a:r>
              <a:r>
                <a:rPr sz="1800" dirty="0">
                  <a:latin typeface="Microsoft Sans Serif"/>
                  <a:cs typeface="Microsoft Sans Serif"/>
                </a:rPr>
                <a:t> </a:t>
              </a:r>
              <a:r>
                <a:rPr sz="1800" spc="-25" dirty="0">
                  <a:latin typeface="Microsoft Sans Serif"/>
                  <a:cs typeface="Microsoft Sans Serif"/>
                </a:rPr>
                <a:t>год</a:t>
              </a:r>
              <a:endParaRPr sz="1800" dirty="0">
                <a:latin typeface="Microsoft Sans Serif"/>
                <a:cs typeface="Microsoft Sans Serif"/>
              </a:endParaRPr>
            </a:p>
          </p:txBody>
        </p:sp>
        <p:sp>
          <p:nvSpPr>
            <p:cNvPr id="85" name="object 63"/>
            <p:cNvSpPr txBox="1"/>
            <p:nvPr/>
          </p:nvSpPr>
          <p:spPr>
            <a:xfrm>
              <a:off x="1509395" y="5467738"/>
              <a:ext cx="929005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Microsoft Sans Serif"/>
                  <a:cs typeface="Microsoft Sans Serif"/>
                </a:rPr>
                <a:t>202</a:t>
              </a:r>
              <a:r>
                <a:rPr lang="ru-RU" sz="1800" dirty="0">
                  <a:latin typeface="Microsoft Sans Serif"/>
                  <a:cs typeface="Microsoft Sans Serif"/>
                </a:rPr>
                <a:t>7</a:t>
              </a:r>
              <a:r>
                <a:rPr sz="1800" dirty="0">
                  <a:latin typeface="Microsoft Sans Serif"/>
                  <a:cs typeface="Microsoft Sans Serif"/>
                </a:rPr>
                <a:t> </a:t>
              </a:r>
              <a:r>
                <a:rPr sz="1800" spc="-25" dirty="0">
                  <a:latin typeface="Microsoft Sans Serif"/>
                  <a:cs typeface="Microsoft Sans Serif"/>
                </a:rPr>
                <a:t>год</a:t>
              </a:r>
              <a:endParaRPr sz="1800" dirty="0">
                <a:latin typeface="Microsoft Sans Serif"/>
                <a:cs typeface="Microsoft Sans Serif"/>
              </a:endParaRPr>
            </a:p>
          </p:txBody>
        </p:sp>
        <p:sp>
          <p:nvSpPr>
            <p:cNvPr id="86" name="object 64"/>
            <p:cNvSpPr txBox="1"/>
            <p:nvPr/>
          </p:nvSpPr>
          <p:spPr>
            <a:xfrm>
              <a:off x="1506220" y="6086669"/>
              <a:ext cx="932180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Microsoft Sans Serif"/>
                  <a:cs typeface="Microsoft Sans Serif"/>
                </a:rPr>
                <a:t>202</a:t>
              </a:r>
              <a:r>
                <a:rPr lang="ru-RU" sz="1800" dirty="0">
                  <a:latin typeface="Microsoft Sans Serif"/>
                  <a:cs typeface="Microsoft Sans Serif"/>
                </a:rPr>
                <a:t>8</a:t>
              </a:r>
              <a:r>
                <a:rPr sz="1800" spc="25" dirty="0">
                  <a:latin typeface="Microsoft Sans Serif"/>
                  <a:cs typeface="Microsoft Sans Serif"/>
                </a:rPr>
                <a:t> </a:t>
              </a:r>
              <a:r>
                <a:rPr sz="1800" spc="-25" dirty="0">
                  <a:latin typeface="Microsoft Sans Serif"/>
                  <a:cs typeface="Microsoft Sans Serif"/>
                </a:rPr>
                <a:t>год</a:t>
              </a:r>
              <a:endParaRPr sz="1800" dirty="0">
                <a:latin typeface="Microsoft Sans Serif"/>
                <a:cs typeface="Microsoft Sans Serif"/>
              </a:endParaRPr>
            </a:p>
          </p:txBody>
        </p:sp>
        <p:sp>
          <p:nvSpPr>
            <p:cNvPr id="87" name="object 65"/>
            <p:cNvSpPr txBox="1"/>
            <p:nvPr/>
          </p:nvSpPr>
          <p:spPr>
            <a:xfrm>
              <a:off x="2602754" y="4222439"/>
              <a:ext cx="5093445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600" b="1" dirty="0">
                  <a:latin typeface="Times New Roman"/>
                  <a:cs typeface="Times New Roman"/>
                </a:rPr>
                <a:t>1</a:t>
              </a:r>
              <a:r>
                <a:rPr lang="ru-RU" sz="1600" b="1" dirty="0">
                  <a:latin typeface="Times New Roman"/>
                  <a:cs typeface="Times New Roman"/>
                </a:rPr>
                <a:t>34,2</a:t>
              </a:r>
              <a:r>
                <a:rPr sz="1600" b="1" spc="-4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млн.рублей</a:t>
              </a:r>
              <a:r>
                <a:rPr sz="1600" b="1" spc="-7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:</a:t>
              </a:r>
              <a:r>
                <a:rPr sz="1600" b="1" spc="5" dirty="0">
                  <a:latin typeface="Times New Roman"/>
                  <a:cs typeface="Times New Roman"/>
                </a:rPr>
                <a:t> </a:t>
              </a:r>
              <a:r>
                <a:rPr lang="ru-RU" sz="1600" b="1" spc="-10" dirty="0">
                  <a:latin typeface="Times New Roman"/>
                  <a:cs typeface="Times New Roman"/>
                </a:rPr>
                <a:t>16,829</a:t>
              </a:r>
              <a:r>
                <a:rPr sz="1600" b="1" spc="-45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тыс.человек</a:t>
              </a:r>
              <a:r>
                <a:rPr sz="1600" b="1" spc="-85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= </a:t>
              </a:r>
              <a:r>
                <a:rPr lang="ru-RU" sz="1600" b="1" dirty="0">
                  <a:latin typeface="Times New Roman"/>
                  <a:cs typeface="Times New Roman"/>
                </a:rPr>
                <a:t>7 974,33 </a:t>
              </a:r>
              <a:r>
                <a:rPr sz="1600" b="1" spc="-10" dirty="0" err="1">
                  <a:latin typeface="Times New Roman"/>
                  <a:cs typeface="Times New Roman"/>
                </a:rPr>
                <a:t>рублей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88" name="object 66"/>
            <p:cNvSpPr txBox="1"/>
            <p:nvPr/>
          </p:nvSpPr>
          <p:spPr>
            <a:xfrm>
              <a:off x="2639007" y="4830145"/>
              <a:ext cx="5004435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ru-RU" sz="1600" b="1" spc="-45" dirty="0">
                  <a:latin typeface="Times New Roman"/>
                  <a:cs typeface="Times New Roman"/>
                </a:rPr>
                <a:t>89,1</a:t>
              </a:r>
              <a:r>
                <a:rPr sz="1600" b="1" spc="-4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млн.рублей</a:t>
              </a:r>
              <a:r>
                <a:rPr sz="1600" b="1" spc="-7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:</a:t>
              </a:r>
              <a:r>
                <a:rPr sz="1600" b="1" spc="5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16,</a:t>
              </a:r>
              <a:r>
                <a:rPr lang="ru-RU" sz="1600" b="1" dirty="0">
                  <a:latin typeface="Times New Roman"/>
                  <a:cs typeface="Times New Roman"/>
                </a:rPr>
                <a:t>519</a:t>
              </a:r>
              <a:r>
                <a:rPr sz="1600" b="1" spc="-65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тыс.человек</a:t>
              </a:r>
              <a:r>
                <a:rPr sz="1600" b="1" spc="-4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= </a:t>
              </a:r>
              <a:r>
                <a:rPr lang="ru-RU" sz="1600" b="1" dirty="0">
                  <a:latin typeface="Times New Roman"/>
                  <a:cs typeface="Times New Roman"/>
                </a:rPr>
                <a:t>5 393,79 </a:t>
              </a:r>
              <a:r>
                <a:rPr sz="1600" b="1" spc="-10" dirty="0" err="1">
                  <a:latin typeface="Times New Roman"/>
                  <a:cs typeface="Times New Roman"/>
                </a:rPr>
                <a:t>рублей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89" name="object 67"/>
            <p:cNvSpPr txBox="1"/>
            <p:nvPr/>
          </p:nvSpPr>
          <p:spPr>
            <a:xfrm>
              <a:off x="2640330" y="5486400"/>
              <a:ext cx="5132070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ru-RU" sz="1600" b="1" dirty="0">
                  <a:latin typeface="Times New Roman"/>
                  <a:cs typeface="Times New Roman"/>
                </a:rPr>
                <a:t>79,3</a:t>
              </a:r>
              <a:r>
                <a:rPr sz="1600" b="1" spc="-30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млн.рублей</a:t>
              </a:r>
              <a:r>
                <a:rPr sz="1600" b="1" spc="-55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:</a:t>
              </a:r>
              <a:r>
                <a:rPr sz="1600" b="1" spc="2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16,</a:t>
              </a:r>
              <a:r>
                <a:rPr lang="ru-RU" sz="1600" b="1" dirty="0">
                  <a:latin typeface="Times New Roman"/>
                  <a:cs typeface="Times New Roman"/>
                </a:rPr>
                <a:t>389</a:t>
              </a:r>
              <a:r>
                <a:rPr sz="1600" b="1" spc="-4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тыс.человек</a:t>
              </a:r>
              <a:r>
                <a:rPr sz="1600" b="1" spc="-55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=</a:t>
              </a:r>
              <a:r>
                <a:rPr sz="1600" b="1" spc="2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4</a:t>
              </a:r>
              <a:r>
                <a:rPr sz="1600" b="1" spc="10" dirty="0">
                  <a:latin typeface="Times New Roman"/>
                  <a:cs typeface="Times New Roman"/>
                </a:rPr>
                <a:t> </a:t>
              </a:r>
              <a:r>
                <a:rPr lang="ru-RU" sz="1600" b="1" dirty="0">
                  <a:latin typeface="Times New Roman"/>
                  <a:cs typeface="Times New Roman"/>
                </a:rPr>
                <a:t>838,61</a:t>
              </a:r>
              <a:r>
                <a:rPr sz="1600" b="1" spc="-40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рублей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90" name="object 68"/>
            <p:cNvSpPr txBox="1"/>
            <p:nvPr/>
          </p:nvSpPr>
          <p:spPr>
            <a:xfrm>
              <a:off x="2636520" y="6096000"/>
              <a:ext cx="5001260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600" b="1" dirty="0">
                  <a:latin typeface="Times New Roman"/>
                  <a:cs typeface="Times New Roman"/>
                </a:rPr>
                <a:t>7</a:t>
              </a:r>
              <a:r>
                <a:rPr lang="ru-RU" sz="1600" b="1" dirty="0">
                  <a:latin typeface="Times New Roman"/>
                  <a:cs typeface="Times New Roman"/>
                </a:rPr>
                <a:t>1</a:t>
              </a:r>
              <a:r>
                <a:rPr sz="1600" b="1" dirty="0">
                  <a:latin typeface="Times New Roman"/>
                  <a:cs typeface="Times New Roman"/>
                </a:rPr>
                <a:t>,</a:t>
              </a:r>
              <a:r>
                <a:rPr lang="ru-RU" sz="1600" b="1" dirty="0">
                  <a:latin typeface="Times New Roman"/>
                  <a:cs typeface="Times New Roman"/>
                </a:rPr>
                <a:t>2</a:t>
              </a:r>
              <a:r>
                <a:rPr sz="1600" b="1" spc="-30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млн.рублей</a:t>
              </a:r>
              <a:r>
                <a:rPr sz="1600" b="1" spc="-5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:</a:t>
              </a:r>
              <a:r>
                <a:rPr sz="1600" b="1" spc="2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16,</a:t>
              </a:r>
              <a:r>
                <a:rPr lang="ru-RU" sz="1600" b="1" dirty="0">
                  <a:latin typeface="Times New Roman"/>
                  <a:cs typeface="Times New Roman"/>
                </a:rPr>
                <a:t>279</a:t>
              </a:r>
              <a:r>
                <a:rPr sz="1600" b="1" spc="-4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тыс.человек</a:t>
              </a:r>
              <a:r>
                <a:rPr sz="1600" b="1" spc="-5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=</a:t>
              </a:r>
              <a:r>
                <a:rPr sz="1600" b="1" spc="20" dirty="0">
                  <a:latin typeface="Times New Roman"/>
                  <a:cs typeface="Times New Roman"/>
                </a:rPr>
                <a:t> </a:t>
              </a:r>
              <a:r>
                <a:rPr lang="ru-RU" sz="1600" b="1" dirty="0">
                  <a:latin typeface="Times New Roman"/>
                  <a:cs typeface="Times New Roman"/>
                </a:rPr>
                <a:t>4 373,73 </a:t>
              </a:r>
              <a:r>
                <a:rPr sz="1600" b="1" spc="-10" dirty="0" err="1">
                  <a:latin typeface="Times New Roman"/>
                  <a:cs typeface="Times New Roman"/>
                </a:rPr>
                <a:t>рублей</a:t>
              </a:r>
              <a:endParaRPr sz="16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32784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574323" cy="755740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1741068" y="61754"/>
            <a:ext cx="83920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Понятие бюджетной системы</a:t>
            </a:r>
          </a:p>
        </p:txBody>
      </p:sp>
      <p:sp>
        <p:nvSpPr>
          <p:cNvPr id="6" name="AutoShape 2" descr="https://phonoteka.org/uploads/posts/2022-09/1663794139_10-phonoteka-org-p-semya-bez-fona-vkontakte-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object 5"/>
          <p:cNvSpPr txBox="1"/>
          <p:nvPr/>
        </p:nvSpPr>
        <p:spPr>
          <a:xfrm>
            <a:off x="609600" y="842492"/>
            <a:ext cx="8289633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Бюджетная</a:t>
            </a:r>
            <a:r>
              <a:rPr b="1" spc="-7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система</a:t>
            </a:r>
            <a:r>
              <a:rPr b="1" spc="-7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Российской</a:t>
            </a:r>
            <a:r>
              <a:rPr b="1" spc="-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Федерации</a:t>
            </a:r>
            <a:r>
              <a:rPr b="1" spc="-2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представляет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собой</a:t>
            </a:r>
            <a:r>
              <a:rPr b="1" spc="-2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совокупность</a:t>
            </a:r>
            <a:r>
              <a:rPr b="1" spc="-1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всех</a:t>
            </a:r>
            <a:r>
              <a:rPr b="1" spc="-7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уровней</a:t>
            </a:r>
            <a:r>
              <a:rPr b="1" spc="-2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бюджетов, основанная</a:t>
            </a:r>
            <a:r>
              <a:rPr b="1" spc="1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на</a:t>
            </a:r>
            <a:r>
              <a:rPr b="1" spc="-6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экономических</a:t>
            </a:r>
            <a:r>
              <a:rPr b="1" spc="2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отношениях</a:t>
            </a:r>
            <a:r>
              <a:rPr b="1" spc="5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и</a:t>
            </a:r>
            <a:r>
              <a:rPr b="1" spc="-4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государственном</a:t>
            </a:r>
            <a:r>
              <a:rPr b="1" spc="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устройстве</a:t>
            </a:r>
            <a:r>
              <a:rPr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Российской</a:t>
            </a:r>
            <a:r>
              <a:rPr b="1" spc="2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Федерации, регулируемая</a:t>
            </a:r>
            <a:r>
              <a:rPr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законодательством</a:t>
            </a:r>
            <a:r>
              <a:rPr b="1" spc="4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РФ</a:t>
            </a:r>
            <a:endParaRPr b="1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FC2E6E2D-573A-290B-DAD8-33B0E20B9A2B}"/>
              </a:ext>
            </a:extLst>
          </p:cNvPr>
          <p:cNvGrpSpPr/>
          <p:nvPr/>
        </p:nvGrpSpPr>
        <p:grpSpPr>
          <a:xfrm>
            <a:off x="762000" y="2295521"/>
            <a:ext cx="7566025" cy="4029079"/>
            <a:chOff x="678383" y="1268760"/>
            <a:chExt cx="7566025" cy="4029079"/>
          </a:xfrm>
        </p:grpSpPr>
        <p:sp>
          <p:nvSpPr>
            <p:cNvPr id="30" name="AutoShape 3">
              <a:extLst>
                <a:ext uri="{FF2B5EF4-FFF2-40B4-BE49-F238E27FC236}">
                  <a16:creationId xmlns:a16="http://schemas.microsoft.com/office/drawing/2014/main" xmlns="" id="{C8344CE1-C79E-40BF-CD03-3AE7BC0ECC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58008" y="1268760"/>
              <a:ext cx="5486400" cy="762000"/>
            </a:xfrm>
            <a:prstGeom prst="roundRect">
              <a:avLst>
                <a:gd name="adj" fmla="val 28750"/>
              </a:avLst>
            </a:prstGeom>
            <a:gradFill rotWithShape="1">
              <a:gsLst>
                <a:gs pos="0">
                  <a:srgbClr val="E27AEA"/>
                </a:gs>
                <a:gs pos="50000">
                  <a:srgbClr val="7030A0"/>
                </a:gs>
                <a:gs pos="100000">
                  <a:srgbClr val="E27AEA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03200" prstMaterial="legacyMatte">
              <a:bevelT w="13500" h="13500" prst="angle"/>
              <a:bevelB w="13500" h="13500" prst="angle"/>
              <a:extrusionClr>
                <a:srgbClr val="9A57CD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xmlns="" id="{C1EBED9D-9187-F9E9-D378-338275E326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1208" y="2030760"/>
              <a:ext cx="5943600" cy="990600"/>
              <a:chOff x="1008" y="1632"/>
              <a:chExt cx="3696" cy="624"/>
            </a:xfrm>
          </p:grpSpPr>
          <p:sp>
            <p:nvSpPr>
              <p:cNvPr id="49" name="Line 5">
                <a:extLst>
                  <a:ext uri="{FF2B5EF4-FFF2-40B4-BE49-F238E27FC236}">
                    <a16:creationId xmlns:a16="http://schemas.microsoft.com/office/drawing/2014/main" xmlns="" id="{72574F71-4B1F-9ACF-C6BA-27BEFCBD6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1962"/>
                <a:ext cx="329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0" name="Line 6">
                <a:extLst>
                  <a:ext uri="{FF2B5EF4-FFF2-40B4-BE49-F238E27FC236}">
                    <a16:creationId xmlns:a16="http://schemas.microsoft.com/office/drawing/2014/main" xmlns="" id="{63EA5279-78C8-6E15-9AE7-48FA89F17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968"/>
                <a:ext cx="400" cy="2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2" name="Line 7">
                <a:extLst>
                  <a:ext uri="{FF2B5EF4-FFF2-40B4-BE49-F238E27FC236}">
                    <a16:creationId xmlns:a16="http://schemas.microsoft.com/office/drawing/2014/main" xmlns="" id="{272F3B25-ABDE-5FF6-C34A-27A9FF984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" y="1632"/>
                <a:ext cx="700" cy="6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3" name="Line 8">
                <a:extLst>
                  <a:ext uri="{FF2B5EF4-FFF2-40B4-BE49-F238E27FC236}">
                    <a16:creationId xmlns:a16="http://schemas.microsoft.com/office/drawing/2014/main" xmlns="" id="{91618F9B-FCDC-294F-D420-0762BAEA5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4" y="1968"/>
                <a:ext cx="30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39" name="AutoShape 9">
              <a:extLst>
                <a:ext uri="{FF2B5EF4-FFF2-40B4-BE49-F238E27FC236}">
                  <a16:creationId xmlns:a16="http://schemas.microsoft.com/office/drawing/2014/main" xmlns="" id="{02899F2D-9CC0-A3B8-DFAE-D6AADFD271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8383" y="3492848"/>
              <a:ext cx="1957388" cy="1804989"/>
            </a:xfrm>
            <a:prstGeom prst="roundRect">
              <a:avLst>
                <a:gd name="adj" fmla="val 4690"/>
              </a:avLst>
            </a:prstGeom>
            <a:gradFill rotWithShape="1">
              <a:gsLst>
                <a:gs pos="0">
                  <a:srgbClr val="C00000"/>
                </a:gs>
                <a:gs pos="50000">
                  <a:srgbClr val="FF6161">
                    <a:gamma/>
                    <a:tint val="69804"/>
                    <a:invGamma/>
                  </a:srgbClr>
                </a:gs>
                <a:gs pos="100000">
                  <a:srgbClr val="C00000"/>
                </a:gs>
              </a:gsLst>
              <a:lin ang="2700000" scaled="1"/>
            </a:gradFill>
            <a:ln w="2540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161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0" name="AutoShape 10">
              <a:extLst>
                <a:ext uri="{FF2B5EF4-FFF2-40B4-BE49-F238E27FC236}">
                  <a16:creationId xmlns:a16="http://schemas.microsoft.com/office/drawing/2014/main" xmlns="" id="{383C8E4E-F6C6-66E6-E22B-880C7539AD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4583" y="2853531"/>
              <a:ext cx="2079625" cy="53454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6161"/>
                </a:gs>
                <a:gs pos="38500">
                  <a:srgbClr val="DC5454"/>
                </a:gs>
                <a:gs pos="100000">
                  <a:srgbClr val="A43E3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" name="AutoShape 11">
              <a:extLst>
                <a:ext uri="{FF2B5EF4-FFF2-40B4-BE49-F238E27FC236}">
                  <a16:creationId xmlns:a16="http://schemas.microsoft.com/office/drawing/2014/main" xmlns="" id="{D0FB085F-886E-2E46-AE46-96DC64C2EA8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5208" y="3478560"/>
              <a:ext cx="2005013" cy="1819277"/>
            </a:xfrm>
            <a:prstGeom prst="roundRect">
              <a:avLst>
                <a:gd name="adj" fmla="val 4690"/>
              </a:avLst>
            </a:prstGeom>
            <a:gradFill rotWithShape="1">
              <a:gsLst>
                <a:gs pos="0">
                  <a:srgbClr val="FFC319"/>
                </a:gs>
                <a:gs pos="50000">
                  <a:srgbClr val="FFC319">
                    <a:gamma/>
                    <a:tint val="69804"/>
                    <a:invGamma/>
                  </a:srgbClr>
                </a:gs>
                <a:gs pos="100000">
                  <a:srgbClr val="FFC319"/>
                </a:gs>
              </a:gsLst>
              <a:lin ang="2700000" scaled="1"/>
            </a:gradFill>
            <a:ln w="2540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319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" name="AutoShape 15">
              <a:extLst>
                <a:ext uri="{FF2B5EF4-FFF2-40B4-BE49-F238E27FC236}">
                  <a16:creationId xmlns:a16="http://schemas.microsoft.com/office/drawing/2014/main" xmlns="" id="{200772C4-FBC5-890C-E385-710B6D6B89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96171" y="2882806"/>
              <a:ext cx="2128837" cy="50526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319"/>
                </a:gs>
                <a:gs pos="100000">
                  <a:srgbClr val="FFC31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7" name="AutoShape 17">
              <a:extLst>
                <a:ext uri="{FF2B5EF4-FFF2-40B4-BE49-F238E27FC236}">
                  <a16:creationId xmlns:a16="http://schemas.microsoft.com/office/drawing/2014/main" xmlns="" id="{606DA450-5762-129C-3F98-35456D7598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82208" y="3492848"/>
              <a:ext cx="1957388" cy="1804991"/>
            </a:xfrm>
            <a:prstGeom prst="roundRect">
              <a:avLst>
                <a:gd name="adj" fmla="val 4690"/>
              </a:avLst>
            </a:prstGeom>
            <a:gradFill rotWithShape="1">
              <a:gsLst>
                <a:gs pos="0">
                  <a:srgbClr val="A8D02A"/>
                </a:gs>
                <a:gs pos="50000">
                  <a:srgbClr val="A8D02A">
                    <a:gamma/>
                    <a:tint val="69804"/>
                    <a:invGamma/>
                  </a:srgbClr>
                </a:gs>
                <a:gs pos="100000">
                  <a:srgbClr val="A8D02A"/>
                </a:gs>
              </a:gsLst>
              <a:lin ang="2700000" scaled="1"/>
            </a:gradFill>
            <a:ln w="2540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A8D02A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8" name="AutoShape 19">
              <a:extLst>
                <a:ext uri="{FF2B5EF4-FFF2-40B4-BE49-F238E27FC236}">
                  <a16:creationId xmlns:a16="http://schemas.microsoft.com/office/drawing/2014/main" xmlns="" id="{83F4BFEA-79F7-C344-3E2B-D0A5721CC3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966346" y="2882806"/>
              <a:ext cx="2079625" cy="50526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8D02A"/>
                </a:gs>
                <a:gs pos="100000">
                  <a:srgbClr val="A8D02A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54" name="object 28"/>
          <p:cNvSpPr txBox="1"/>
          <p:nvPr/>
        </p:nvSpPr>
        <p:spPr>
          <a:xfrm>
            <a:off x="3352800" y="2442227"/>
            <a:ext cx="4670425" cy="3981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cs typeface="Calibri"/>
              </a:rPr>
              <a:t>УРОВНИ БЮДЖЕТНОЙ СИСТЕМЫ</a:t>
            </a:r>
          </a:p>
        </p:txBody>
      </p:sp>
      <p:sp>
        <p:nvSpPr>
          <p:cNvPr id="55" name="object 14"/>
          <p:cNvSpPr txBox="1"/>
          <p:nvPr/>
        </p:nvSpPr>
        <p:spPr>
          <a:xfrm>
            <a:off x="1250569" y="3909567"/>
            <a:ext cx="179743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marR="5080" indent="-307975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Федеральный бюджет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6" name="object 15"/>
          <p:cNvSpPr txBox="1"/>
          <p:nvPr/>
        </p:nvSpPr>
        <p:spPr>
          <a:xfrm>
            <a:off x="1097333" y="5058237"/>
            <a:ext cx="1493467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90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Российская Федерация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7" name="object 24"/>
          <p:cNvSpPr txBox="1"/>
          <p:nvPr/>
        </p:nvSpPr>
        <p:spPr>
          <a:xfrm>
            <a:off x="2939607" y="5006165"/>
            <a:ext cx="2165793" cy="6578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82295" marR="0" lvl="0" indent="0" algn="ctr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Субъекты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ru-RU" sz="1400" b="1" spc="-10" dirty="0">
                <a:solidFill>
                  <a:srgbClr val="001F5F"/>
                </a:solidFill>
                <a:latin typeface="Arial"/>
                <a:cs typeface="Arial"/>
              </a:rPr>
              <a:t>            Российской </a:t>
            </a:r>
          </a:p>
          <a:p>
            <a:pPr marL="12700" algn="ctr">
              <a:lnSpc>
                <a:spcPct val="100000"/>
              </a:lnSpc>
            </a:pPr>
            <a:r>
              <a:rPr lang="ru-RU" sz="1400" b="1" spc="-10" dirty="0">
                <a:solidFill>
                  <a:srgbClr val="001F5F"/>
                </a:solidFill>
                <a:latin typeface="Arial"/>
                <a:cs typeface="Arial"/>
              </a:rPr>
              <a:t>            Федерации</a:t>
            </a:r>
            <a:endParaRPr lang="ru-RU" sz="1400" dirty="0">
              <a:latin typeface="Arial"/>
              <a:cs typeface="Arial"/>
            </a:endParaRPr>
          </a:p>
        </p:txBody>
      </p:sp>
      <p:sp>
        <p:nvSpPr>
          <p:cNvPr id="58" name="object 34"/>
          <p:cNvSpPr txBox="1"/>
          <p:nvPr/>
        </p:nvSpPr>
        <p:spPr>
          <a:xfrm>
            <a:off x="5965825" y="4643401"/>
            <a:ext cx="1957388" cy="1520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Муниципальные образования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(муниципальные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районы, муниципальные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округа, городские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округа)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9" name="object 33"/>
          <p:cNvSpPr txBox="1"/>
          <p:nvPr/>
        </p:nvSpPr>
        <p:spPr>
          <a:xfrm>
            <a:off x="6123622" y="3993753"/>
            <a:ext cx="19323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Местные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бюджеты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0" name="object 22"/>
          <p:cNvSpPr txBox="1"/>
          <p:nvPr/>
        </p:nvSpPr>
        <p:spPr>
          <a:xfrm>
            <a:off x="3423234" y="3891298"/>
            <a:ext cx="198696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rgbClr val="001F5F"/>
                </a:solidFill>
                <a:latin typeface="Calibri"/>
                <a:cs typeface="Calibri"/>
              </a:rPr>
              <a:t>Региональные бюджеты</a:t>
            </a:r>
            <a:endParaRPr lang="ru-RU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26070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61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61640" y="1"/>
            <a:ext cx="85324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МП «Обеспечение населения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 город Первомайск Нижегородской области качественными услугами </a:t>
            </a:r>
          </a:p>
          <a:p>
            <a:r>
              <a:rPr lang="ru-RU" dirty="0">
                <a:solidFill>
                  <a:srgbClr val="002060"/>
                </a:solidFill>
              </a:rPr>
              <a:t>в сфере жилищно-коммунального хозяйства»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014D6C25-CB3D-3CAE-6474-84C382ACF976}"/>
              </a:ext>
            </a:extLst>
          </p:cNvPr>
          <p:cNvGrpSpPr/>
          <p:nvPr/>
        </p:nvGrpSpPr>
        <p:grpSpPr>
          <a:xfrm>
            <a:off x="186016" y="1886673"/>
            <a:ext cx="8784590" cy="3753485"/>
            <a:chOff x="186016" y="1886673"/>
            <a:chExt cx="8784590" cy="3753485"/>
          </a:xfrm>
        </p:grpSpPr>
        <p:grpSp>
          <p:nvGrpSpPr>
            <p:cNvPr id="12" name="object 2"/>
            <p:cNvGrpSpPr/>
            <p:nvPr/>
          </p:nvGrpSpPr>
          <p:grpSpPr>
            <a:xfrm>
              <a:off x="186016" y="1886673"/>
              <a:ext cx="8784590" cy="3753485"/>
              <a:chOff x="186016" y="1886673"/>
              <a:chExt cx="8784590" cy="3753485"/>
            </a:xfrm>
          </p:grpSpPr>
          <p:pic>
            <p:nvPicPr>
              <p:cNvPr id="64" name="object 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1416" y="1903730"/>
                <a:ext cx="8732558" cy="518160"/>
              </a:xfrm>
              <a:prstGeom prst="rect">
                <a:avLst/>
              </a:prstGeom>
            </p:spPr>
          </p:pic>
          <p:sp>
            <p:nvSpPr>
              <p:cNvPr id="65" name="object 4"/>
              <p:cNvSpPr/>
              <p:nvPr/>
            </p:nvSpPr>
            <p:spPr>
              <a:xfrm>
                <a:off x="211416" y="2421889"/>
                <a:ext cx="8733790" cy="731520"/>
              </a:xfrm>
              <a:custGeom>
                <a:avLst/>
                <a:gdLst/>
                <a:ahLst/>
                <a:cxnLst/>
                <a:rect l="l" t="t" r="r" b="b"/>
                <a:pathLst>
                  <a:path w="8733790" h="731519">
                    <a:moveTo>
                      <a:pt x="3930904" y="0"/>
                    </a:moveTo>
                    <a:lnTo>
                      <a:pt x="0" y="0"/>
                    </a:lnTo>
                    <a:lnTo>
                      <a:pt x="0" y="731520"/>
                    </a:lnTo>
                    <a:lnTo>
                      <a:pt x="3930904" y="731520"/>
                    </a:lnTo>
                    <a:lnTo>
                      <a:pt x="3930904" y="0"/>
                    </a:lnTo>
                    <a:close/>
                  </a:path>
                  <a:path w="8733790" h="731519">
                    <a:moveTo>
                      <a:pt x="4933213" y="0"/>
                    </a:moveTo>
                    <a:lnTo>
                      <a:pt x="3930942" y="0"/>
                    </a:lnTo>
                    <a:lnTo>
                      <a:pt x="3930942" y="731520"/>
                    </a:lnTo>
                    <a:lnTo>
                      <a:pt x="4933213" y="731520"/>
                    </a:lnTo>
                    <a:lnTo>
                      <a:pt x="4933213" y="0"/>
                    </a:lnTo>
                    <a:close/>
                  </a:path>
                  <a:path w="8733790" h="731519">
                    <a:moveTo>
                      <a:pt x="5752833" y="0"/>
                    </a:moveTo>
                    <a:lnTo>
                      <a:pt x="4933226" y="0"/>
                    </a:lnTo>
                    <a:lnTo>
                      <a:pt x="4933226" y="731520"/>
                    </a:lnTo>
                    <a:lnTo>
                      <a:pt x="5752833" y="731520"/>
                    </a:lnTo>
                    <a:lnTo>
                      <a:pt x="5752833" y="0"/>
                    </a:lnTo>
                    <a:close/>
                  </a:path>
                  <a:path w="8733790" h="731519">
                    <a:moveTo>
                      <a:pt x="8733282" y="0"/>
                    </a:moveTo>
                    <a:lnTo>
                      <a:pt x="8733282" y="0"/>
                    </a:lnTo>
                    <a:lnTo>
                      <a:pt x="5752884" y="0"/>
                    </a:lnTo>
                    <a:lnTo>
                      <a:pt x="5752884" y="731520"/>
                    </a:lnTo>
                    <a:lnTo>
                      <a:pt x="8733282" y="731520"/>
                    </a:lnTo>
                    <a:lnTo>
                      <a:pt x="8733282" y="0"/>
                    </a:lnTo>
                    <a:close/>
                  </a:path>
                </a:pathLst>
              </a:custGeom>
              <a:solidFill>
                <a:srgbClr val="D0D7E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5"/>
              <p:cNvSpPr/>
              <p:nvPr/>
            </p:nvSpPr>
            <p:spPr>
              <a:xfrm>
                <a:off x="211416" y="3153409"/>
                <a:ext cx="8733790" cy="731520"/>
              </a:xfrm>
              <a:custGeom>
                <a:avLst/>
                <a:gdLst/>
                <a:ahLst/>
                <a:cxnLst/>
                <a:rect l="l" t="t" r="r" b="b"/>
                <a:pathLst>
                  <a:path w="8733790" h="731520">
                    <a:moveTo>
                      <a:pt x="3930904" y="0"/>
                    </a:moveTo>
                    <a:lnTo>
                      <a:pt x="0" y="0"/>
                    </a:lnTo>
                    <a:lnTo>
                      <a:pt x="0" y="731520"/>
                    </a:lnTo>
                    <a:lnTo>
                      <a:pt x="3930904" y="731520"/>
                    </a:lnTo>
                    <a:lnTo>
                      <a:pt x="3930904" y="0"/>
                    </a:lnTo>
                    <a:close/>
                  </a:path>
                  <a:path w="8733790" h="731520">
                    <a:moveTo>
                      <a:pt x="4933213" y="0"/>
                    </a:moveTo>
                    <a:lnTo>
                      <a:pt x="3930942" y="0"/>
                    </a:lnTo>
                    <a:lnTo>
                      <a:pt x="3930942" y="731520"/>
                    </a:lnTo>
                    <a:lnTo>
                      <a:pt x="4933213" y="731520"/>
                    </a:lnTo>
                    <a:lnTo>
                      <a:pt x="4933213" y="0"/>
                    </a:lnTo>
                    <a:close/>
                  </a:path>
                  <a:path w="8733790" h="731520">
                    <a:moveTo>
                      <a:pt x="5752833" y="0"/>
                    </a:moveTo>
                    <a:lnTo>
                      <a:pt x="4933226" y="0"/>
                    </a:lnTo>
                    <a:lnTo>
                      <a:pt x="4933226" y="731520"/>
                    </a:lnTo>
                    <a:lnTo>
                      <a:pt x="5752833" y="731520"/>
                    </a:lnTo>
                    <a:lnTo>
                      <a:pt x="5752833" y="0"/>
                    </a:lnTo>
                    <a:close/>
                  </a:path>
                  <a:path w="8733790" h="731520">
                    <a:moveTo>
                      <a:pt x="8733282" y="0"/>
                    </a:moveTo>
                    <a:lnTo>
                      <a:pt x="8733282" y="0"/>
                    </a:lnTo>
                    <a:lnTo>
                      <a:pt x="5752884" y="0"/>
                    </a:lnTo>
                    <a:lnTo>
                      <a:pt x="5752884" y="731520"/>
                    </a:lnTo>
                    <a:lnTo>
                      <a:pt x="8733282" y="731520"/>
                    </a:lnTo>
                    <a:lnTo>
                      <a:pt x="8733282" y="0"/>
                    </a:lnTo>
                    <a:close/>
                  </a:path>
                </a:pathLst>
              </a:custGeom>
              <a:solidFill>
                <a:srgbClr val="E9ECF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6"/>
              <p:cNvSpPr/>
              <p:nvPr/>
            </p:nvSpPr>
            <p:spPr>
              <a:xfrm>
                <a:off x="211416" y="3884929"/>
                <a:ext cx="8733790" cy="1371600"/>
              </a:xfrm>
              <a:custGeom>
                <a:avLst/>
                <a:gdLst/>
                <a:ahLst/>
                <a:cxnLst/>
                <a:rect l="l" t="t" r="r" b="b"/>
                <a:pathLst>
                  <a:path w="8733790" h="1371600">
                    <a:moveTo>
                      <a:pt x="3930904" y="0"/>
                    </a:moveTo>
                    <a:lnTo>
                      <a:pt x="0" y="0"/>
                    </a:lnTo>
                    <a:lnTo>
                      <a:pt x="0" y="1371600"/>
                    </a:lnTo>
                    <a:lnTo>
                      <a:pt x="3930904" y="1371600"/>
                    </a:lnTo>
                    <a:lnTo>
                      <a:pt x="3930904" y="0"/>
                    </a:lnTo>
                    <a:close/>
                  </a:path>
                  <a:path w="8733790" h="1371600">
                    <a:moveTo>
                      <a:pt x="4933213" y="0"/>
                    </a:moveTo>
                    <a:lnTo>
                      <a:pt x="3930942" y="0"/>
                    </a:lnTo>
                    <a:lnTo>
                      <a:pt x="3930942" y="1371600"/>
                    </a:lnTo>
                    <a:lnTo>
                      <a:pt x="4933213" y="1371600"/>
                    </a:lnTo>
                    <a:lnTo>
                      <a:pt x="4933213" y="0"/>
                    </a:lnTo>
                    <a:close/>
                  </a:path>
                  <a:path w="8733790" h="1371600">
                    <a:moveTo>
                      <a:pt x="5752833" y="0"/>
                    </a:moveTo>
                    <a:lnTo>
                      <a:pt x="4933226" y="0"/>
                    </a:lnTo>
                    <a:lnTo>
                      <a:pt x="4933226" y="1371600"/>
                    </a:lnTo>
                    <a:lnTo>
                      <a:pt x="5752833" y="1371600"/>
                    </a:lnTo>
                    <a:lnTo>
                      <a:pt x="5752833" y="0"/>
                    </a:lnTo>
                    <a:close/>
                  </a:path>
                  <a:path w="8733790" h="1371600">
                    <a:moveTo>
                      <a:pt x="8733282" y="0"/>
                    </a:moveTo>
                    <a:lnTo>
                      <a:pt x="8733282" y="0"/>
                    </a:lnTo>
                    <a:lnTo>
                      <a:pt x="5752884" y="0"/>
                    </a:lnTo>
                    <a:lnTo>
                      <a:pt x="5752884" y="1371600"/>
                    </a:lnTo>
                    <a:lnTo>
                      <a:pt x="8733282" y="1371600"/>
                    </a:lnTo>
                    <a:lnTo>
                      <a:pt x="8733282" y="0"/>
                    </a:lnTo>
                    <a:close/>
                  </a:path>
                </a:pathLst>
              </a:custGeom>
              <a:solidFill>
                <a:srgbClr val="D0D7E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7"/>
              <p:cNvSpPr/>
              <p:nvPr/>
            </p:nvSpPr>
            <p:spPr>
              <a:xfrm>
                <a:off x="211416" y="5256580"/>
                <a:ext cx="873379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8733790" h="370839">
                    <a:moveTo>
                      <a:pt x="3930904" y="0"/>
                    </a:moveTo>
                    <a:lnTo>
                      <a:pt x="0" y="0"/>
                    </a:lnTo>
                    <a:lnTo>
                      <a:pt x="0" y="370840"/>
                    </a:lnTo>
                    <a:lnTo>
                      <a:pt x="3930904" y="370840"/>
                    </a:lnTo>
                    <a:lnTo>
                      <a:pt x="3930904" y="0"/>
                    </a:lnTo>
                    <a:close/>
                  </a:path>
                  <a:path w="8733790" h="370839">
                    <a:moveTo>
                      <a:pt x="4933213" y="0"/>
                    </a:moveTo>
                    <a:lnTo>
                      <a:pt x="3930942" y="0"/>
                    </a:lnTo>
                    <a:lnTo>
                      <a:pt x="3930942" y="370840"/>
                    </a:lnTo>
                    <a:lnTo>
                      <a:pt x="4933213" y="370840"/>
                    </a:lnTo>
                    <a:lnTo>
                      <a:pt x="4933213" y="0"/>
                    </a:lnTo>
                    <a:close/>
                  </a:path>
                  <a:path w="8733790" h="370839">
                    <a:moveTo>
                      <a:pt x="5752833" y="0"/>
                    </a:moveTo>
                    <a:lnTo>
                      <a:pt x="4933226" y="0"/>
                    </a:lnTo>
                    <a:lnTo>
                      <a:pt x="4933226" y="370840"/>
                    </a:lnTo>
                    <a:lnTo>
                      <a:pt x="5752833" y="370840"/>
                    </a:lnTo>
                    <a:lnTo>
                      <a:pt x="5752833" y="0"/>
                    </a:lnTo>
                    <a:close/>
                  </a:path>
                  <a:path w="8733790" h="370839">
                    <a:moveTo>
                      <a:pt x="8733282" y="0"/>
                    </a:moveTo>
                    <a:lnTo>
                      <a:pt x="8733282" y="0"/>
                    </a:lnTo>
                    <a:lnTo>
                      <a:pt x="5752884" y="0"/>
                    </a:lnTo>
                    <a:lnTo>
                      <a:pt x="5752884" y="370840"/>
                    </a:lnTo>
                    <a:lnTo>
                      <a:pt x="8733282" y="370840"/>
                    </a:lnTo>
                    <a:lnTo>
                      <a:pt x="8733282" y="0"/>
                    </a:lnTo>
                    <a:close/>
                  </a:path>
                </a:pathLst>
              </a:custGeom>
              <a:solidFill>
                <a:srgbClr val="E9ECF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8"/>
              <p:cNvSpPr/>
              <p:nvPr/>
            </p:nvSpPr>
            <p:spPr>
              <a:xfrm>
                <a:off x="4142359" y="1897380"/>
                <a:ext cx="3982720" cy="3736975"/>
              </a:xfrm>
              <a:custGeom>
                <a:avLst/>
                <a:gdLst/>
                <a:ahLst/>
                <a:cxnLst/>
                <a:rect l="l" t="t" r="r" b="b"/>
                <a:pathLst>
                  <a:path w="3982720" h="3736975">
                    <a:moveTo>
                      <a:pt x="0" y="0"/>
                    </a:moveTo>
                    <a:lnTo>
                      <a:pt x="0" y="3736390"/>
                    </a:lnTo>
                  </a:path>
                  <a:path w="3982720" h="3736975">
                    <a:moveTo>
                      <a:pt x="1002283" y="0"/>
                    </a:moveTo>
                    <a:lnTo>
                      <a:pt x="1002283" y="3736390"/>
                    </a:lnTo>
                  </a:path>
                  <a:path w="3982720" h="3736975">
                    <a:moveTo>
                      <a:pt x="1821941" y="0"/>
                    </a:moveTo>
                    <a:lnTo>
                      <a:pt x="1821941" y="3736390"/>
                    </a:lnTo>
                  </a:path>
                  <a:path w="3982720" h="3736975">
                    <a:moveTo>
                      <a:pt x="2567050" y="0"/>
                    </a:moveTo>
                    <a:lnTo>
                      <a:pt x="2567050" y="3736390"/>
                    </a:lnTo>
                  </a:path>
                  <a:path w="3982720" h="3736975">
                    <a:moveTo>
                      <a:pt x="3237611" y="0"/>
                    </a:moveTo>
                    <a:lnTo>
                      <a:pt x="3237611" y="3736390"/>
                    </a:lnTo>
                  </a:path>
                  <a:path w="3982720" h="3736975">
                    <a:moveTo>
                      <a:pt x="3982719" y="0"/>
                    </a:moveTo>
                    <a:lnTo>
                      <a:pt x="3982719" y="3736390"/>
                    </a:lnTo>
                  </a:path>
                </a:pathLst>
              </a:custGeom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9"/>
              <p:cNvSpPr/>
              <p:nvPr/>
            </p:nvSpPr>
            <p:spPr>
              <a:xfrm>
                <a:off x="205066" y="2421890"/>
                <a:ext cx="87464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46490">
                    <a:moveTo>
                      <a:pt x="0" y="0"/>
                    </a:moveTo>
                    <a:lnTo>
                      <a:pt x="8746020" y="0"/>
                    </a:lnTo>
                  </a:path>
                </a:pathLst>
              </a:custGeom>
              <a:ln w="381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10"/>
              <p:cNvSpPr/>
              <p:nvPr/>
            </p:nvSpPr>
            <p:spPr>
              <a:xfrm>
                <a:off x="205066" y="1897380"/>
                <a:ext cx="8746490" cy="3736975"/>
              </a:xfrm>
              <a:custGeom>
                <a:avLst/>
                <a:gdLst/>
                <a:ahLst/>
                <a:cxnLst/>
                <a:rect l="l" t="t" r="r" b="b"/>
                <a:pathLst>
                  <a:path w="8746490" h="3736975">
                    <a:moveTo>
                      <a:pt x="0" y="1256030"/>
                    </a:moveTo>
                    <a:lnTo>
                      <a:pt x="8746020" y="1256030"/>
                    </a:lnTo>
                  </a:path>
                  <a:path w="8746490" h="3736975">
                    <a:moveTo>
                      <a:pt x="0" y="1987550"/>
                    </a:moveTo>
                    <a:lnTo>
                      <a:pt x="8746020" y="1987550"/>
                    </a:lnTo>
                  </a:path>
                  <a:path w="8746490" h="3736975">
                    <a:moveTo>
                      <a:pt x="0" y="3359150"/>
                    </a:moveTo>
                    <a:lnTo>
                      <a:pt x="8746020" y="3359150"/>
                    </a:lnTo>
                  </a:path>
                  <a:path w="8746490" h="3736975">
                    <a:moveTo>
                      <a:pt x="6350" y="0"/>
                    </a:moveTo>
                    <a:lnTo>
                      <a:pt x="6350" y="3736390"/>
                    </a:lnTo>
                  </a:path>
                  <a:path w="8746490" h="3736975">
                    <a:moveTo>
                      <a:pt x="8739670" y="0"/>
                    </a:moveTo>
                    <a:lnTo>
                      <a:pt x="8739670" y="3736390"/>
                    </a:lnTo>
                  </a:path>
                  <a:path w="8746490" h="3736975">
                    <a:moveTo>
                      <a:pt x="0" y="6350"/>
                    </a:moveTo>
                    <a:lnTo>
                      <a:pt x="8746020" y="6350"/>
                    </a:lnTo>
                  </a:path>
                  <a:path w="8746490" h="3736975">
                    <a:moveTo>
                      <a:pt x="0" y="3730040"/>
                    </a:moveTo>
                    <a:lnTo>
                      <a:pt x="8746020" y="3730040"/>
                    </a:lnTo>
                  </a:path>
                </a:pathLst>
              </a:custGeom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2" name="object 1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04800" y="1886673"/>
                <a:ext cx="3817366" cy="406692"/>
              </a:xfrm>
              <a:prstGeom prst="rect">
                <a:avLst/>
              </a:prstGeom>
            </p:spPr>
          </p:pic>
          <p:pic>
            <p:nvPicPr>
              <p:cNvPr id="73" name="object 1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97151" y="2100033"/>
                <a:ext cx="1174813" cy="406692"/>
              </a:xfrm>
              <a:prstGeom prst="rect">
                <a:avLst/>
              </a:prstGeom>
            </p:spPr>
          </p:pic>
          <p:pic>
            <p:nvPicPr>
              <p:cNvPr id="74" name="object 13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233672" y="1886673"/>
                <a:ext cx="833437" cy="406692"/>
              </a:xfrm>
              <a:prstGeom prst="rect">
                <a:avLst/>
              </a:prstGeom>
            </p:spPr>
          </p:pic>
        </p:grpSp>
        <p:sp>
          <p:nvSpPr>
            <p:cNvPr id="13" name="object 14"/>
            <p:cNvSpPr txBox="1"/>
            <p:nvPr/>
          </p:nvSpPr>
          <p:spPr>
            <a:xfrm>
              <a:off x="407009" y="1931669"/>
              <a:ext cx="4543425" cy="451484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304925" marR="5080" indent="-1292860">
                <a:lnSpc>
                  <a:spcPct val="100000"/>
                </a:lnSpc>
                <a:spcBef>
                  <a:spcPts val="90"/>
                </a:spcBef>
                <a:tabLst>
                  <a:tab pos="3943985" algn="l"/>
                </a:tabLst>
              </a:pPr>
              <a:r>
                <a:rPr sz="1400" b="1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Наименование</a:t>
              </a:r>
              <a:r>
                <a:rPr sz="1400" b="1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b="1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индикатора</a:t>
              </a:r>
              <a:r>
                <a:rPr sz="1400" b="1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b="1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муниципальной</a:t>
              </a:r>
              <a:r>
                <a:rPr sz="1400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	</a:t>
              </a:r>
              <a:r>
                <a:rPr sz="1400" b="1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Ед.изм. </a:t>
              </a:r>
              <a:r>
                <a:rPr sz="1400" b="1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программы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grpSp>
          <p:nvGrpSpPr>
            <p:cNvPr id="14" name="object 15"/>
            <p:cNvGrpSpPr/>
            <p:nvPr/>
          </p:nvGrpSpPr>
          <p:grpSpPr>
            <a:xfrm>
              <a:off x="5260847" y="1886673"/>
              <a:ext cx="644525" cy="620395"/>
              <a:chOff x="5260847" y="1886673"/>
              <a:chExt cx="644525" cy="620395"/>
            </a:xfrm>
          </p:grpSpPr>
          <p:pic>
            <p:nvPicPr>
              <p:cNvPr id="62" name="object 16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260847" y="1886673"/>
                <a:ext cx="644448" cy="406692"/>
              </a:xfrm>
              <a:prstGeom prst="rect">
                <a:avLst/>
              </a:prstGeom>
            </p:spPr>
          </p:pic>
          <p:pic>
            <p:nvPicPr>
              <p:cNvPr id="63" name="object 17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15711" y="2100033"/>
                <a:ext cx="489026" cy="406692"/>
              </a:xfrm>
              <a:prstGeom prst="rect">
                <a:avLst/>
              </a:prstGeom>
            </p:spPr>
          </p:pic>
        </p:grpSp>
        <p:sp>
          <p:nvSpPr>
            <p:cNvPr id="15" name="object 18"/>
            <p:cNvSpPr txBox="1"/>
            <p:nvPr/>
          </p:nvSpPr>
          <p:spPr>
            <a:xfrm>
              <a:off x="5365496" y="1931669"/>
              <a:ext cx="379095" cy="451484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400" b="1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2024</a:t>
              </a:r>
              <a:endParaRPr sz="1400" dirty="0">
                <a:latin typeface="Times New Roman"/>
                <a:cs typeface="Times New Roman"/>
              </a:endParaRPr>
            </a:p>
            <a:p>
              <a:pPr marL="67310">
                <a:lnSpc>
                  <a:spcPct val="100000"/>
                </a:lnSpc>
                <a:spcBef>
                  <a:spcPts val="5"/>
                </a:spcBef>
              </a:pPr>
              <a:r>
                <a:rPr sz="1400" b="1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год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grpSp>
          <p:nvGrpSpPr>
            <p:cNvPr id="17" name="object 19"/>
            <p:cNvGrpSpPr/>
            <p:nvPr/>
          </p:nvGrpSpPr>
          <p:grpSpPr>
            <a:xfrm>
              <a:off x="6044184" y="1886673"/>
              <a:ext cx="644525" cy="620395"/>
              <a:chOff x="6044184" y="1886673"/>
              <a:chExt cx="644525" cy="620395"/>
            </a:xfrm>
          </p:grpSpPr>
          <p:pic>
            <p:nvPicPr>
              <p:cNvPr id="60" name="object 20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044184" y="1886673"/>
                <a:ext cx="644448" cy="406692"/>
              </a:xfrm>
              <a:prstGeom prst="rect">
                <a:avLst/>
              </a:prstGeom>
            </p:spPr>
          </p:pic>
          <p:pic>
            <p:nvPicPr>
              <p:cNvPr id="61" name="object 21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099048" y="2100033"/>
                <a:ext cx="489026" cy="406692"/>
              </a:xfrm>
              <a:prstGeom prst="rect">
                <a:avLst/>
              </a:prstGeom>
            </p:spPr>
          </p:pic>
        </p:grpSp>
        <p:sp>
          <p:nvSpPr>
            <p:cNvPr id="18" name="object 22"/>
            <p:cNvSpPr txBox="1"/>
            <p:nvPr/>
          </p:nvSpPr>
          <p:spPr>
            <a:xfrm>
              <a:off x="6148832" y="1931669"/>
              <a:ext cx="379095" cy="451484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400" b="1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2025</a:t>
              </a:r>
              <a:endParaRPr sz="1400" dirty="0">
                <a:latin typeface="Times New Roman"/>
                <a:cs typeface="Times New Roman"/>
              </a:endParaRPr>
            </a:p>
            <a:p>
              <a:pPr marL="67310">
                <a:lnSpc>
                  <a:spcPct val="100000"/>
                </a:lnSpc>
                <a:spcBef>
                  <a:spcPts val="5"/>
                </a:spcBef>
              </a:pPr>
              <a:r>
                <a:rPr sz="1400" b="1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год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grpSp>
          <p:nvGrpSpPr>
            <p:cNvPr id="19" name="object 23"/>
            <p:cNvGrpSpPr/>
            <p:nvPr/>
          </p:nvGrpSpPr>
          <p:grpSpPr>
            <a:xfrm>
              <a:off x="6751319" y="1886673"/>
              <a:ext cx="644525" cy="620395"/>
              <a:chOff x="6751319" y="1886673"/>
              <a:chExt cx="644525" cy="620395"/>
            </a:xfrm>
          </p:grpSpPr>
          <p:pic>
            <p:nvPicPr>
              <p:cNvPr id="58" name="object 24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751319" y="1886673"/>
                <a:ext cx="644448" cy="406692"/>
              </a:xfrm>
              <a:prstGeom prst="rect">
                <a:avLst/>
              </a:prstGeom>
            </p:spPr>
          </p:pic>
          <p:pic>
            <p:nvPicPr>
              <p:cNvPr id="59" name="object 25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806183" y="2100033"/>
                <a:ext cx="489026" cy="406692"/>
              </a:xfrm>
              <a:prstGeom prst="rect">
                <a:avLst/>
              </a:prstGeom>
            </p:spPr>
          </p:pic>
        </p:grpSp>
        <p:sp>
          <p:nvSpPr>
            <p:cNvPr id="20" name="object 26"/>
            <p:cNvSpPr txBox="1"/>
            <p:nvPr/>
          </p:nvSpPr>
          <p:spPr>
            <a:xfrm>
              <a:off x="6857745" y="1931669"/>
              <a:ext cx="379095" cy="451484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400" b="1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2026</a:t>
              </a:r>
              <a:endParaRPr sz="1400" dirty="0">
                <a:latin typeface="Times New Roman"/>
                <a:cs typeface="Times New Roman"/>
              </a:endParaRPr>
            </a:p>
            <a:p>
              <a:pPr marL="67310">
                <a:lnSpc>
                  <a:spcPct val="100000"/>
                </a:lnSpc>
                <a:spcBef>
                  <a:spcPts val="5"/>
                </a:spcBef>
              </a:pPr>
              <a:r>
                <a:rPr sz="1400" b="1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год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grpSp>
          <p:nvGrpSpPr>
            <p:cNvPr id="21" name="object 27"/>
            <p:cNvGrpSpPr/>
            <p:nvPr/>
          </p:nvGrpSpPr>
          <p:grpSpPr>
            <a:xfrm>
              <a:off x="7458456" y="1886673"/>
              <a:ext cx="644525" cy="620395"/>
              <a:chOff x="7458456" y="1886673"/>
              <a:chExt cx="644525" cy="620395"/>
            </a:xfrm>
          </p:grpSpPr>
          <p:pic>
            <p:nvPicPr>
              <p:cNvPr id="56" name="object 28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7458456" y="1886673"/>
                <a:ext cx="644448" cy="406692"/>
              </a:xfrm>
              <a:prstGeom prst="rect">
                <a:avLst/>
              </a:prstGeom>
            </p:spPr>
          </p:pic>
          <p:pic>
            <p:nvPicPr>
              <p:cNvPr id="57" name="object 29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7513320" y="2100033"/>
                <a:ext cx="489026" cy="406692"/>
              </a:xfrm>
              <a:prstGeom prst="rect">
                <a:avLst/>
              </a:prstGeom>
            </p:spPr>
          </p:pic>
        </p:grpSp>
        <p:sp>
          <p:nvSpPr>
            <p:cNvPr id="22" name="object 30"/>
            <p:cNvSpPr txBox="1"/>
            <p:nvPr/>
          </p:nvSpPr>
          <p:spPr>
            <a:xfrm>
              <a:off x="7565263" y="1931669"/>
              <a:ext cx="379095" cy="451484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400" b="1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2027</a:t>
              </a:r>
              <a:endParaRPr sz="1400" dirty="0">
                <a:latin typeface="Times New Roman"/>
                <a:cs typeface="Times New Roman"/>
              </a:endParaRPr>
            </a:p>
            <a:p>
              <a:pPr marL="67310">
                <a:lnSpc>
                  <a:spcPct val="100000"/>
                </a:lnSpc>
                <a:spcBef>
                  <a:spcPts val="5"/>
                </a:spcBef>
              </a:pPr>
              <a:r>
                <a:rPr sz="1400" b="1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год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grpSp>
          <p:nvGrpSpPr>
            <p:cNvPr id="23" name="object 31"/>
            <p:cNvGrpSpPr/>
            <p:nvPr/>
          </p:nvGrpSpPr>
          <p:grpSpPr>
            <a:xfrm>
              <a:off x="8241792" y="1886673"/>
              <a:ext cx="644525" cy="620395"/>
              <a:chOff x="8241792" y="1886673"/>
              <a:chExt cx="644525" cy="620395"/>
            </a:xfrm>
          </p:grpSpPr>
          <p:pic>
            <p:nvPicPr>
              <p:cNvPr id="54" name="object 32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8241792" y="1886673"/>
                <a:ext cx="644448" cy="406692"/>
              </a:xfrm>
              <a:prstGeom prst="rect">
                <a:avLst/>
              </a:prstGeom>
            </p:spPr>
          </p:pic>
          <p:pic>
            <p:nvPicPr>
              <p:cNvPr id="55" name="object 33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8296656" y="2100033"/>
                <a:ext cx="489026" cy="406692"/>
              </a:xfrm>
              <a:prstGeom prst="rect">
                <a:avLst/>
              </a:prstGeom>
            </p:spPr>
          </p:pic>
        </p:grpSp>
        <p:sp>
          <p:nvSpPr>
            <p:cNvPr id="24" name="object 34"/>
            <p:cNvSpPr txBox="1"/>
            <p:nvPr/>
          </p:nvSpPr>
          <p:spPr>
            <a:xfrm>
              <a:off x="8347075" y="1931669"/>
              <a:ext cx="379095" cy="451484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400" b="1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2028</a:t>
              </a:r>
              <a:endParaRPr sz="1400" dirty="0">
                <a:latin typeface="Times New Roman"/>
                <a:cs typeface="Times New Roman"/>
              </a:endParaRPr>
            </a:p>
            <a:p>
              <a:pPr marL="67310">
                <a:lnSpc>
                  <a:spcPct val="100000"/>
                </a:lnSpc>
                <a:spcBef>
                  <a:spcPts val="5"/>
                </a:spcBef>
              </a:pPr>
              <a:r>
                <a:rPr sz="1400" b="1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год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sp>
          <p:nvSpPr>
            <p:cNvPr id="25" name="object 35"/>
            <p:cNvSpPr txBox="1"/>
            <p:nvPr/>
          </p:nvSpPr>
          <p:spPr>
            <a:xfrm>
              <a:off x="290271" y="2450083"/>
              <a:ext cx="3439160" cy="66484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0"/>
                </a:spcBef>
              </a:pPr>
              <a:r>
                <a:rPr sz="1400" spc="-20" dirty="0">
                  <a:latin typeface="Times New Roman"/>
                  <a:cs typeface="Times New Roman"/>
                </a:rPr>
                <a:t>Увеличение</a:t>
              </a:r>
              <a:r>
                <a:rPr sz="1400" spc="-3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стоимости</a:t>
              </a:r>
              <a:r>
                <a:rPr sz="1400" spc="-2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помывок</a:t>
              </a:r>
              <a:r>
                <a:rPr sz="1400" spc="-65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ежегодно</a:t>
              </a:r>
              <a:r>
                <a:rPr sz="1400" spc="-75" dirty="0"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latin typeface="Times New Roman"/>
                  <a:cs typeface="Times New Roman"/>
                </a:rPr>
                <a:t>не </a:t>
              </a:r>
              <a:r>
                <a:rPr sz="1400" dirty="0">
                  <a:latin typeface="Times New Roman"/>
                  <a:cs typeface="Times New Roman"/>
                </a:rPr>
                <a:t>более</a:t>
              </a:r>
              <a:r>
                <a:rPr sz="1400" spc="-4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чем</a:t>
              </a:r>
              <a:r>
                <a:rPr sz="1400" spc="-4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на</a:t>
              </a:r>
              <a:r>
                <a:rPr sz="1400" spc="-4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средний</a:t>
              </a:r>
              <a:r>
                <a:rPr sz="1400" spc="-45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индекс</a:t>
              </a:r>
              <a:r>
                <a:rPr sz="1400" spc="-40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изменения потребительских</a:t>
              </a:r>
              <a:r>
                <a:rPr sz="1400" spc="55" dirty="0"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latin typeface="Times New Roman"/>
                  <a:cs typeface="Times New Roman"/>
                </a:rPr>
                <a:t>цен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sp>
          <p:nvSpPr>
            <p:cNvPr id="26" name="object 36"/>
            <p:cNvSpPr txBox="1"/>
            <p:nvPr/>
          </p:nvSpPr>
          <p:spPr>
            <a:xfrm>
              <a:off x="4558029" y="2450083"/>
              <a:ext cx="172720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50" dirty="0">
                  <a:latin typeface="Times New Roman"/>
                  <a:cs typeface="Times New Roman"/>
                </a:rPr>
                <a:t>%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27" name="object 37"/>
            <p:cNvSpPr txBox="1"/>
            <p:nvPr/>
          </p:nvSpPr>
          <p:spPr>
            <a:xfrm>
              <a:off x="5347208" y="2450083"/>
              <a:ext cx="419100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10" dirty="0">
                  <a:latin typeface="Times New Roman"/>
                  <a:cs typeface="Times New Roman"/>
                </a:rPr>
                <a:t>116,0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28" name="object 38"/>
            <p:cNvSpPr txBox="1"/>
            <p:nvPr/>
          </p:nvSpPr>
          <p:spPr>
            <a:xfrm>
              <a:off x="6124447" y="2450083"/>
              <a:ext cx="42481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10" dirty="0">
                  <a:latin typeface="Times New Roman"/>
                  <a:cs typeface="Times New Roman"/>
                </a:rPr>
                <a:t>102,9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29" name="object 39"/>
            <p:cNvSpPr txBox="1"/>
            <p:nvPr/>
          </p:nvSpPr>
          <p:spPr>
            <a:xfrm>
              <a:off x="6833361" y="2450083"/>
              <a:ext cx="42481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10" dirty="0">
                  <a:latin typeface="Times New Roman"/>
                  <a:cs typeface="Times New Roman"/>
                </a:rPr>
                <a:t>102,9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30" name="object 40"/>
            <p:cNvSpPr txBox="1"/>
            <p:nvPr/>
          </p:nvSpPr>
          <p:spPr>
            <a:xfrm>
              <a:off x="7540879" y="2450083"/>
              <a:ext cx="42481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10" dirty="0">
                  <a:latin typeface="Times New Roman"/>
                  <a:cs typeface="Times New Roman"/>
                </a:rPr>
                <a:t>102,9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31" name="object 41"/>
            <p:cNvSpPr txBox="1"/>
            <p:nvPr/>
          </p:nvSpPr>
          <p:spPr>
            <a:xfrm>
              <a:off x="8325739" y="2450083"/>
              <a:ext cx="42481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10" dirty="0">
                  <a:latin typeface="Times New Roman"/>
                  <a:cs typeface="Times New Roman"/>
                </a:rPr>
                <a:t>102,9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32" name="object 42"/>
            <p:cNvSpPr txBox="1"/>
            <p:nvPr/>
          </p:nvSpPr>
          <p:spPr>
            <a:xfrm>
              <a:off x="290271" y="3181857"/>
              <a:ext cx="3655060" cy="66484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0"/>
                </a:spcBef>
              </a:pPr>
              <a:r>
                <a:rPr sz="1400" dirty="0">
                  <a:latin typeface="Times New Roman"/>
                  <a:cs typeface="Times New Roman"/>
                </a:rPr>
                <a:t>Сокращение</a:t>
              </a:r>
              <a:r>
                <a:rPr sz="1400" spc="-35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среднего</a:t>
              </a:r>
              <a:r>
                <a:rPr sz="1400" spc="-75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времени</a:t>
              </a:r>
              <a:r>
                <a:rPr sz="1400" spc="-4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реагирования</a:t>
              </a:r>
              <a:r>
                <a:rPr sz="1400" spc="-15" dirty="0"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latin typeface="Times New Roman"/>
                  <a:cs typeface="Times New Roman"/>
                </a:rPr>
                <a:t>на </a:t>
              </a:r>
              <a:r>
                <a:rPr sz="1400" dirty="0">
                  <a:latin typeface="Times New Roman"/>
                  <a:cs typeface="Times New Roman"/>
                </a:rPr>
                <a:t>аварийные</a:t>
              </a:r>
              <a:r>
                <a:rPr sz="1400" spc="-20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ситуации</a:t>
              </a:r>
              <a:r>
                <a:rPr sz="1400" spc="-2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и</a:t>
              </a:r>
              <a:r>
                <a:rPr sz="1400" spc="-6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происшествия</a:t>
              </a:r>
              <a:r>
                <a:rPr sz="1400" spc="-10" dirty="0">
                  <a:latin typeface="Times New Roman"/>
                  <a:cs typeface="Times New Roman"/>
                </a:rPr>
                <a:t> </a:t>
              </a:r>
              <a:r>
                <a:rPr sz="1400" spc="-20" dirty="0">
                  <a:latin typeface="Times New Roman"/>
                  <a:cs typeface="Times New Roman"/>
                </a:rPr>
                <a:t>служб </a:t>
              </a:r>
              <a:r>
                <a:rPr sz="1400" spc="-10" dirty="0">
                  <a:latin typeface="Times New Roman"/>
                  <a:cs typeface="Times New Roman"/>
                </a:rPr>
                <a:t>жилищно-коммунального</a:t>
              </a:r>
              <a:r>
                <a:rPr sz="1400" spc="-5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хозяйства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33" name="object 43"/>
            <p:cNvSpPr txBox="1"/>
            <p:nvPr/>
          </p:nvSpPr>
          <p:spPr>
            <a:xfrm>
              <a:off x="4341621" y="3181857"/>
              <a:ext cx="60769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10" dirty="0">
                  <a:latin typeface="Times New Roman"/>
                  <a:cs typeface="Times New Roman"/>
                </a:rPr>
                <a:t>минуты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34" name="object 44"/>
            <p:cNvSpPr txBox="1"/>
            <p:nvPr/>
          </p:nvSpPr>
          <p:spPr>
            <a:xfrm>
              <a:off x="5453888" y="3181857"/>
              <a:ext cx="20256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28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35" name="object 45"/>
            <p:cNvSpPr txBox="1"/>
            <p:nvPr/>
          </p:nvSpPr>
          <p:spPr>
            <a:xfrm>
              <a:off x="6237223" y="3181857"/>
              <a:ext cx="20256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27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sp>
          <p:nvSpPr>
            <p:cNvPr id="36" name="object 46"/>
            <p:cNvSpPr txBox="1"/>
            <p:nvPr/>
          </p:nvSpPr>
          <p:spPr>
            <a:xfrm>
              <a:off x="6946138" y="3181857"/>
              <a:ext cx="20256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27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37" name="object 47"/>
            <p:cNvSpPr txBox="1"/>
            <p:nvPr/>
          </p:nvSpPr>
          <p:spPr>
            <a:xfrm>
              <a:off x="7653655" y="3181857"/>
              <a:ext cx="20256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27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38" name="object 48"/>
            <p:cNvSpPr txBox="1"/>
            <p:nvPr/>
          </p:nvSpPr>
          <p:spPr>
            <a:xfrm>
              <a:off x="8435467" y="3181857"/>
              <a:ext cx="20256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27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39" name="object 49"/>
            <p:cNvSpPr txBox="1"/>
            <p:nvPr/>
          </p:nvSpPr>
          <p:spPr>
            <a:xfrm>
              <a:off x="290271" y="3913758"/>
              <a:ext cx="3385820" cy="130556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0"/>
                </a:spcBef>
              </a:pPr>
              <a:r>
                <a:rPr sz="1400" dirty="0">
                  <a:latin typeface="Times New Roman"/>
                  <a:cs typeface="Times New Roman"/>
                </a:rPr>
                <a:t>Достижение</a:t>
              </a:r>
              <a:r>
                <a:rPr sz="1400" spc="-20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планируемых</a:t>
              </a:r>
              <a:r>
                <a:rPr sz="1400" spc="-20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показателей </a:t>
              </a:r>
              <a:r>
                <a:rPr sz="1400" dirty="0">
                  <a:latin typeface="Times New Roman"/>
                  <a:cs typeface="Times New Roman"/>
                </a:rPr>
                <a:t>выполнения</a:t>
              </a:r>
              <a:r>
                <a:rPr sz="1400" spc="-60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государственной</a:t>
              </a:r>
              <a:r>
                <a:rPr sz="1400" spc="-45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региональной </a:t>
              </a:r>
              <a:r>
                <a:rPr sz="1400" dirty="0">
                  <a:latin typeface="Times New Roman"/>
                  <a:cs typeface="Times New Roman"/>
                </a:rPr>
                <a:t>адресной</a:t>
              </a:r>
              <a:r>
                <a:rPr sz="1400" spc="-2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программы</a:t>
              </a:r>
              <a:r>
                <a:rPr sz="1400" spc="-35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по</a:t>
              </a:r>
              <a:r>
                <a:rPr sz="1400" spc="-35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проведению капитального</a:t>
              </a:r>
              <a:r>
                <a:rPr sz="1400" spc="-35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ремонта</a:t>
              </a:r>
              <a:r>
                <a:rPr sz="1400" spc="-25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общего</a:t>
              </a:r>
              <a:r>
                <a:rPr sz="1400" spc="-7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имущества</a:t>
              </a:r>
              <a:r>
                <a:rPr sz="1400" spc="-10" dirty="0">
                  <a:latin typeface="Times New Roman"/>
                  <a:cs typeface="Times New Roman"/>
                </a:rPr>
                <a:t> </a:t>
              </a:r>
              <a:r>
                <a:rPr sz="1400" spc="-50" dirty="0">
                  <a:latin typeface="Times New Roman"/>
                  <a:cs typeface="Times New Roman"/>
                </a:rPr>
                <a:t>в </a:t>
              </a:r>
              <a:r>
                <a:rPr sz="1400" spc="-10" dirty="0">
                  <a:latin typeface="Times New Roman"/>
                  <a:cs typeface="Times New Roman"/>
                </a:rPr>
                <a:t>многоквартирных</a:t>
              </a:r>
              <a:r>
                <a:rPr sz="1400" spc="-35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домах,</a:t>
              </a:r>
              <a:r>
                <a:rPr sz="1400" spc="-60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расположенных</a:t>
              </a:r>
              <a:r>
                <a:rPr sz="1400" spc="-30" dirty="0"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latin typeface="Times New Roman"/>
                  <a:cs typeface="Times New Roman"/>
                </a:rPr>
                <a:t>на </a:t>
              </a:r>
              <a:r>
                <a:rPr sz="1400" dirty="0">
                  <a:latin typeface="Times New Roman"/>
                  <a:cs typeface="Times New Roman"/>
                </a:rPr>
                <a:t>территории</a:t>
              </a:r>
              <a:r>
                <a:rPr sz="1400" spc="-40" dirty="0">
                  <a:latin typeface="Times New Roman"/>
                  <a:cs typeface="Times New Roman"/>
                </a:rPr>
                <a:t> </a:t>
              </a:r>
              <a:r>
                <a:rPr sz="1400" spc="-20" dirty="0">
                  <a:latin typeface="Times New Roman"/>
                  <a:cs typeface="Times New Roman"/>
                </a:rPr>
                <a:t>Нижегородской</a:t>
              </a:r>
              <a:r>
                <a:rPr sz="1400" spc="-35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области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40" name="object 50"/>
            <p:cNvSpPr txBox="1"/>
            <p:nvPr/>
          </p:nvSpPr>
          <p:spPr>
            <a:xfrm>
              <a:off x="4558029" y="3913758"/>
              <a:ext cx="172720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50" dirty="0">
                  <a:latin typeface="Times New Roman"/>
                  <a:cs typeface="Times New Roman"/>
                </a:rPr>
                <a:t>%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41" name="object 51"/>
            <p:cNvSpPr txBox="1"/>
            <p:nvPr/>
          </p:nvSpPr>
          <p:spPr>
            <a:xfrm>
              <a:off x="5344159" y="3913758"/>
              <a:ext cx="42481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10" dirty="0">
                  <a:latin typeface="Times New Roman"/>
                  <a:cs typeface="Times New Roman"/>
                </a:rPr>
                <a:t>100,0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42" name="object 52"/>
            <p:cNvSpPr txBox="1"/>
            <p:nvPr/>
          </p:nvSpPr>
          <p:spPr>
            <a:xfrm>
              <a:off x="6191503" y="3913758"/>
              <a:ext cx="290830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100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43" name="object 53"/>
            <p:cNvSpPr txBox="1"/>
            <p:nvPr/>
          </p:nvSpPr>
          <p:spPr>
            <a:xfrm>
              <a:off x="6900418" y="3913758"/>
              <a:ext cx="290830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100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44" name="object 54"/>
            <p:cNvSpPr txBox="1"/>
            <p:nvPr/>
          </p:nvSpPr>
          <p:spPr>
            <a:xfrm>
              <a:off x="7607934" y="3913758"/>
              <a:ext cx="290830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100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45" name="object 55"/>
            <p:cNvSpPr txBox="1"/>
            <p:nvPr/>
          </p:nvSpPr>
          <p:spPr>
            <a:xfrm>
              <a:off x="8392794" y="3913758"/>
              <a:ext cx="290830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100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46" name="object 56"/>
            <p:cNvSpPr txBox="1"/>
            <p:nvPr/>
          </p:nvSpPr>
          <p:spPr>
            <a:xfrm>
              <a:off x="290271" y="5285689"/>
              <a:ext cx="3235960" cy="2381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dirty="0">
                  <a:latin typeface="Times New Roman"/>
                  <a:cs typeface="Times New Roman"/>
                </a:rPr>
                <a:t>Возмещение</a:t>
              </a:r>
              <a:r>
                <a:rPr sz="1400" spc="-7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затрат</a:t>
              </a:r>
              <a:r>
                <a:rPr sz="1400" spc="-5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на</a:t>
              </a:r>
              <a:r>
                <a:rPr sz="1400" spc="-8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уличное</a:t>
              </a:r>
              <a:r>
                <a:rPr sz="1400" spc="-35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освещение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sp>
          <p:nvSpPr>
            <p:cNvPr id="47" name="object 57"/>
            <p:cNvSpPr txBox="1"/>
            <p:nvPr/>
          </p:nvSpPr>
          <p:spPr>
            <a:xfrm>
              <a:off x="4558029" y="5285689"/>
              <a:ext cx="173355" cy="2381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spc="-50" dirty="0">
                  <a:latin typeface="Times New Roman"/>
                  <a:cs typeface="Times New Roman"/>
                </a:rPr>
                <a:t>%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48" name="object 58"/>
            <p:cNvSpPr txBox="1"/>
            <p:nvPr/>
          </p:nvSpPr>
          <p:spPr>
            <a:xfrm>
              <a:off x="5411215" y="5285689"/>
              <a:ext cx="290830" cy="2381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100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49" name="object 59"/>
            <p:cNvSpPr txBox="1"/>
            <p:nvPr/>
          </p:nvSpPr>
          <p:spPr>
            <a:xfrm>
              <a:off x="6191503" y="5285689"/>
              <a:ext cx="290830" cy="2381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100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50" name="object 60"/>
            <p:cNvSpPr txBox="1"/>
            <p:nvPr/>
          </p:nvSpPr>
          <p:spPr>
            <a:xfrm>
              <a:off x="6900418" y="5285689"/>
              <a:ext cx="290830" cy="2381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100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52" name="object 61"/>
            <p:cNvSpPr txBox="1"/>
            <p:nvPr/>
          </p:nvSpPr>
          <p:spPr>
            <a:xfrm>
              <a:off x="7607934" y="5285689"/>
              <a:ext cx="290830" cy="2381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100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53" name="object 62"/>
            <p:cNvSpPr txBox="1"/>
            <p:nvPr/>
          </p:nvSpPr>
          <p:spPr>
            <a:xfrm>
              <a:off x="8392794" y="5285689"/>
              <a:ext cx="290830" cy="2381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100</a:t>
              </a:r>
              <a:endParaRPr sz="1400">
                <a:latin typeface="Times New Roman"/>
                <a:cs typeface="Times New Roman"/>
              </a:endParaRPr>
            </a:p>
          </p:txBody>
        </p:sp>
      </p:grpSp>
      <p:sp>
        <p:nvSpPr>
          <p:cNvPr id="75" name="object 67"/>
          <p:cNvSpPr txBox="1"/>
          <p:nvPr/>
        </p:nvSpPr>
        <p:spPr>
          <a:xfrm>
            <a:off x="1664589" y="1295400"/>
            <a:ext cx="6032500" cy="56874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indent="276860">
              <a:lnSpc>
                <a:spcPct val="100000"/>
              </a:lnSpc>
              <a:spcBef>
                <a:spcPts val="1945"/>
              </a:spcBef>
            </a:pPr>
            <a:r>
              <a:rPr sz="1800" b="1" dirty="0" err="1">
                <a:solidFill>
                  <a:srgbClr val="FF0000"/>
                </a:solidFill>
                <a:latin typeface="Calibri"/>
                <a:cs typeface="Calibri"/>
              </a:rPr>
              <a:t>Основные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индикаторы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достижения</a:t>
            </a:r>
            <a:r>
              <a:rPr sz="18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цели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показатели непосредственных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результатов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муниципальной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программы</a:t>
            </a:r>
            <a:endParaRPr sz="1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572074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2"/>
          <p:cNvSpPr txBox="1">
            <a:spLocks/>
          </p:cNvSpPr>
          <p:nvPr/>
        </p:nvSpPr>
        <p:spPr>
          <a:xfrm>
            <a:off x="725830" y="8000"/>
            <a:ext cx="8152765" cy="988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marR="5080" lvl="0" indent="7620" algn="ctr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МП</a:t>
            </a:r>
            <a:r>
              <a:rPr kumimoji="0" lang="ru-RU" sz="2100" b="1" i="0" u="none" strike="noStrike" kern="0" cap="none" spc="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«Информационное</a:t>
            </a:r>
            <a:r>
              <a:rPr kumimoji="0" lang="ru-RU" sz="2100" b="1" i="0" u="none" strike="noStrike" kern="0" cap="none" spc="-5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</a:t>
            </a:r>
            <a:r>
              <a:rPr kumimoji="0" lang="ru-RU" sz="2100" b="1" i="0" u="none" strike="noStrike" kern="0" cap="none" spc="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материально-техническое</a:t>
            </a:r>
            <a:r>
              <a:rPr kumimoji="0" lang="ru-RU" sz="2100" b="1" i="0" u="none" strike="noStrike" kern="0" cap="none" spc="-5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обеспечение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деятельности</a:t>
            </a:r>
            <a:r>
              <a:rPr kumimoji="0" lang="ru-RU" sz="2100" b="1" i="0" u="none" strike="noStrike" kern="0" cap="none" spc="-1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органов</a:t>
            </a:r>
            <a:r>
              <a:rPr kumimoji="0" lang="ru-RU" sz="2100" b="1" i="0" u="none" strike="noStrike" kern="0" cap="none" spc="-8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местного</a:t>
            </a:r>
            <a:r>
              <a:rPr kumimoji="0" lang="ru-RU" sz="2100" b="1" i="0" u="none" strike="noStrike" kern="0" cap="none" spc="-9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самоуправления</a:t>
            </a:r>
            <a:r>
              <a:rPr kumimoji="0" lang="ru-RU" sz="2100" b="1" i="0" u="none" strike="noStrike" kern="0" cap="none" spc="-10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2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муниципального</a:t>
            </a:r>
            <a:r>
              <a:rPr kumimoji="0" lang="ru-RU" sz="2100" b="1" i="0" u="none" strike="noStrike" kern="0" cap="none" spc="-9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округа город</a:t>
            </a:r>
            <a:r>
              <a:rPr kumimoji="0" lang="ru-RU" sz="2100" b="1" i="0" u="none" strike="noStrike" kern="0" cap="none" spc="-7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Первомайск</a:t>
            </a:r>
            <a:r>
              <a:rPr kumimoji="0" lang="ru-RU" sz="2100" b="1" i="0" u="none" strike="noStrike" kern="0" cap="none" spc="-6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Нижегородской</a:t>
            </a:r>
            <a:r>
              <a:rPr kumimoji="0" lang="ru-RU" sz="2100" b="1" i="0" u="none" strike="noStrike" kern="0" cap="none" spc="-6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области»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39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sp>
        <p:nvSpPr>
          <p:cNvPr id="40" name="object 4"/>
          <p:cNvSpPr txBox="1">
            <a:spLocks/>
          </p:cNvSpPr>
          <p:nvPr/>
        </p:nvSpPr>
        <p:spPr>
          <a:xfrm>
            <a:off x="285299" y="1157034"/>
            <a:ext cx="6616065" cy="3135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200" b="1" i="0" u="sng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92405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Утверждена:</a:t>
            </a:r>
          </a:p>
          <a:p>
            <a:pPr marL="19240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Постановлением</a:t>
            </a:r>
            <a:r>
              <a:rPr kumimoji="0" lang="ru-RU" sz="1200" b="0" i="0" u="none" strike="noStrike" kern="0" cap="none" spc="-3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администрации</a:t>
            </a:r>
            <a:r>
              <a:rPr kumimoji="0" lang="ru-RU" sz="1200" b="0" i="0" u="none" strike="noStrike" kern="0" cap="none" spc="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городского</a:t>
            </a:r>
            <a:r>
              <a:rPr kumimoji="0" lang="ru-RU" sz="12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округа</a:t>
            </a:r>
            <a:r>
              <a:rPr kumimoji="0" lang="ru-RU" sz="1200" b="0" i="0" u="none" strike="noStrike" kern="0" cap="none" spc="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город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Первомайск</a:t>
            </a:r>
          </a:p>
          <a:p>
            <a:pPr marL="192405" marR="5080" lvl="0" indent="4254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Нижегородской</a:t>
            </a:r>
            <a:r>
              <a:rPr kumimoji="0" lang="ru-RU" sz="1200" b="0" i="0" u="none" strike="noStrike" kern="0" cap="none" spc="-4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области</a:t>
            </a:r>
            <a:r>
              <a:rPr kumimoji="0" lang="ru-RU" sz="12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от 08.10.2014</a:t>
            </a:r>
            <a:r>
              <a:rPr kumimoji="0" lang="ru-RU" sz="1200" b="0" i="0" u="none" strike="noStrike" kern="0" cap="none" spc="-6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года</a:t>
            </a:r>
            <a:r>
              <a:rPr kumimoji="0" lang="ru-RU" sz="12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8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№</a:t>
            </a:r>
            <a:r>
              <a:rPr kumimoji="0" lang="ru-RU" sz="1200" b="0" i="0" u="none" strike="noStrike" kern="0" cap="none" spc="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999</a:t>
            </a:r>
            <a:r>
              <a:rPr kumimoji="0" lang="ru-RU" sz="1200" b="0" i="0" u="none" strike="noStrike" kern="0" cap="none" spc="3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«Об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утверждении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муниципальной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программы</a:t>
            </a:r>
            <a:r>
              <a:rPr kumimoji="0" lang="ru-RU" sz="1200" b="0" i="0" u="none" strike="noStrike" kern="0" cap="none" spc="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«Информационное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200" b="0" i="0" u="none" strike="noStrike" kern="0" cap="none" spc="5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материально-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техническое</a:t>
            </a:r>
            <a:r>
              <a:rPr kumimoji="0" lang="ru-RU" sz="1200" b="0" i="0" u="none" strike="noStrike" kern="0" cap="none" spc="-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обеспечение</a:t>
            </a:r>
            <a:r>
              <a:rPr kumimoji="0" lang="ru-RU" sz="1200" b="0" i="0" u="none" strike="noStrike" kern="0" cap="none" spc="3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деятельности органов</a:t>
            </a:r>
            <a:r>
              <a:rPr kumimoji="0" lang="ru-RU" sz="1200" b="0" i="0" u="none" strike="noStrike" kern="0" cap="none" spc="-3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местного</a:t>
            </a:r>
            <a:r>
              <a:rPr kumimoji="0" lang="ru-RU" sz="12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самоуправления</a:t>
            </a:r>
            <a:r>
              <a:rPr kumimoji="0" lang="ru-RU" sz="1200" b="0" i="0" u="none" strike="noStrike" kern="0" cap="none" spc="-4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городского</a:t>
            </a:r>
            <a:r>
              <a:rPr kumimoji="0" lang="ru-RU" sz="1200" b="0" i="0" u="none" strike="noStrike" kern="0" cap="none" spc="-4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округа</a:t>
            </a:r>
            <a:r>
              <a:rPr kumimoji="0" lang="ru-RU" sz="12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город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Первомайск</a:t>
            </a:r>
            <a:r>
              <a:rPr kumimoji="0" lang="ru-RU" sz="12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Нижегородской области».</a:t>
            </a:r>
          </a:p>
          <a:p>
            <a:pPr marL="192405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Срок</a:t>
            </a:r>
            <a:r>
              <a:rPr kumimoji="0" lang="ru-RU" sz="1200" b="1" i="0" u="sng" strike="noStrike" kern="0" cap="none" spc="-4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1" i="0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действия</a:t>
            </a:r>
            <a:r>
              <a:rPr kumimoji="0" lang="ru-RU" sz="1200" b="1" i="0" u="sng" strike="noStrike" kern="0" cap="none" spc="-3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1" i="0" u="sng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программы:</a:t>
            </a:r>
          </a:p>
          <a:p>
            <a:pPr marL="19240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2015-2028</a:t>
            </a:r>
            <a:r>
              <a:rPr kumimoji="0" lang="ru-RU" sz="1200" b="0" i="0" u="none" strike="noStrike" kern="0" cap="none" spc="-5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годы.</a:t>
            </a:r>
          </a:p>
          <a:p>
            <a:pPr marL="19240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Муниципальный</a:t>
            </a:r>
            <a:r>
              <a:rPr kumimoji="0" lang="ru-RU" sz="1200" b="1" i="0" u="sng" strike="noStrike" kern="0" cap="none" spc="-3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1" i="0" u="sng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заказчик</a:t>
            </a:r>
            <a:r>
              <a:rPr kumimoji="0" lang="ru-RU" sz="1200" b="1" i="0" u="sng" strike="noStrike" kern="0" cap="none" spc="-4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1" i="0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lang="ru-RU" sz="1200" b="1" i="0" u="sng" strike="noStrike" kern="0" cap="none" spc="-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1" i="0" u="sng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координатор:</a:t>
            </a:r>
          </a:p>
          <a:p>
            <a:pPr marL="192405" marR="9779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Управление</a:t>
            </a:r>
            <a:r>
              <a:rPr kumimoji="0" lang="ru-RU" sz="1200" b="0" i="0" u="none" strike="noStrike" kern="0" cap="none" spc="-6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экономического</a:t>
            </a:r>
            <a:r>
              <a:rPr kumimoji="0" lang="ru-RU" sz="1200" b="0" i="0" u="none" strike="noStrike" kern="0" cap="none" spc="-5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развития</a:t>
            </a:r>
            <a:r>
              <a:rPr kumimoji="0" lang="ru-RU" sz="1200" b="0" i="0" u="none" strike="noStrike" kern="0" cap="none" spc="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200" b="0" i="0" u="none" strike="noStrike" kern="0" cap="none" spc="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инвестиций</a:t>
            </a:r>
            <a:r>
              <a:rPr kumimoji="0" lang="ru-RU" sz="12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администрации</a:t>
            </a:r>
            <a:r>
              <a:rPr kumimoji="0" lang="ru-RU" sz="12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муниципального</a:t>
            </a:r>
            <a:r>
              <a:rPr kumimoji="0" lang="ru-RU" sz="1200" b="0" i="0" u="none" strike="noStrike" kern="0" cap="none" spc="-3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округа город</a:t>
            </a:r>
            <a:r>
              <a:rPr kumimoji="0" lang="ru-RU" sz="12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Первомайск</a:t>
            </a:r>
            <a:r>
              <a:rPr kumimoji="0" lang="ru-RU" sz="1200" b="0" i="0" u="none" strike="noStrike" kern="0" cap="none" spc="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Нижегородской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области</a:t>
            </a:r>
          </a:p>
          <a:p>
            <a:pPr marL="19240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Цель:</a:t>
            </a:r>
          </a:p>
          <a:p>
            <a:pPr marL="192405" marR="69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Повышение</a:t>
            </a:r>
            <a:r>
              <a:rPr kumimoji="0" lang="ru-RU" sz="1200" b="0" i="0" u="none" strike="noStrike" kern="0" cap="none" spc="-7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безопасности</a:t>
            </a:r>
            <a:r>
              <a:rPr kumimoji="0" lang="ru-RU" sz="1200" b="0" i="0" u="none" strike="noStrike" kern="0" cap="none" spc="-4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жизнедеятельности</a:t>
            </a:r>
            <a:r>
              <a:rPr kumimoji="0" lang="ru-RU" sz="1200" b="0" i="0" u="none" strike="noStrike" kern="0" cap="none" spc="-5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200" b="0" i="0" u="none" strike="noStrike" kern="0" cap="none" spc="-3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качества</a:t>
            </a:r>
            <a:r>
              <a:rPr kumimoji="0" lang="ru-RU" sz="1200" b="0" i="0" u="none" strike="noStrike" kern="0" cap="none" spc="-5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жизни</a:t>
            </a:r>
            <a:r>
              <a:rPr kumimoji="0" lang="ru-RU" sz="1200" b="0" i="0" u="none" strike="noStrike" kern="0" cap="none" spc="-3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населения</a:t>
            </a:r>
            <a:r>
              <a:rPr kumimoji="0" lang="ru-RU" sz="1200" b="0" i="0" u="none" strike="noStrike" kern="0" cap="none" spc="-6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муниципального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округа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город</a:t>
            </a:r>
            <a:r>
              <a:rPr kumimoji="0" lang="ru-RU" sz="1200" b="0" i="0" u="none" strike="noStrike" kern="0" cap="none" spc="-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Первомайск</a:t>
            </a:r>
            <a:r>
              <a:rPr kumimoji="0" lang="ru-RU" sz="12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Нижегородской</a:t>
            </a:r>
            <a:r>
              <a:rPr kumimoji="0" lang="ru-RU" sz="1200" b="0" i="0" u="none" strike="noStrike" kern="0" cap="none" spc="-4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области</a:t>
            </a:r>
            <a:r>
              <a:rPr kumimoji="0" lang="ru-RU" sz="12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</a:t>
            </a:r>
            <a:r>
              <a:rPr kumimoji="0" lang="ru-RU" sz="1200" b="0" i="0" u="none" strike="noStrike" kern="0" cap="none" spc="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основе</a:t>
            </a:r>
            <a:r>
              <a:rPr kumimoji="0" lang="ru-RU" sz="1200" b="0" i="0" u="none" strike="noStrike" kern="0" cap="none" spc="-4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использования информационных</a:t>
            </a:r>
            <a:r>
              <a:rPr kumimoji="0" lang="ru-RU" sz="1200" b="0" i="0" u="none" strike="noStrike" kern="0" cap="none" spc="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200" b="0" i="0" u="none" strike="noStrike" kern="0" cap="none" spc="8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телекоммуникационных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технологий</a:t>
            </a:r>
          </a:p>
          <a:p>
            <a:pPr marL="192405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Целевая</a:t>
            </a:r>
            <a:r>
              <a:rPr kumimoji="0" lang="ru-RU" sz="1200" b="1" i="0" u="sng" strike="noStrike" kern="0" cap="none" spc="-8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1" i="0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группа</a:t>
            </a:r>
            <a:r>
              <a:rPr kumimoji="0" lang="ru-RU" sz="1200" b="1" i="0" u="sng" strike="noStrike" kern="0" cap="none" spc="-3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1" i="0" u="sng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программы:</a:t>
            </a:r>
          </a:p>
          <a:p>
            <a:pPr marL="19240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Жители</a:t>
            </a:r>
            <a:r>
              <a:rPr kumimoji="0" lang="ru-RU" sz="1200" b="0" i="0" u="none" strike="noStrike" kern="0" cap="none" spc="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муниципального</a:t>
            </a:r>
            <a:r>
              <a:rPr kumimoji="0" lang="ru-RU" sz="1200" b="0" i="0" u="none" strike="noStrike" kern="0" cap="none" spc="-6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округа</a:t>
            </a:r>
            <a:r>
              <a:rPr kumimoji="0" lang="ru-RU" sz="1200" b="0" i="0" u="none" strike="noStrike" kern="0" cap="none" spc="-3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город</a:t>
            </a:r>
            <a:r>
              <a:rPr kumimoji="0" lang="ru-RU" sz="1200" b="0" i="0" u="none" strike="noStrike" kern="0" cap="none" spc="-4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Первомайск</a:t>
            </a:r>
            <a:endParaRPr kumimoji="0" lang="ru-RU" sz="12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41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8504" y="5148020"/>
            <a:ext cx="4122293" cy="1705229"/>
          </a:xfrm>
          <a:prstGeom prst="rect">
            <a:avLst/>
          </a:prstGeom>
        </p:spPr>
      </p:pic>
      <p:sp>
        <p:nvSpPr>
          <p:cNvPr id="42" name="object 6"/>
          <p:cNvSpPr txBox="1"/>
          <p:nvPr/>
        </p:nvSpPr>
        <p:spPr>
          <a:xfrm>
            <a:off x="3112389" y="5217998"/>
            <a:ext cx="2915285" cy="142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Всего</a:t>
            </a:r>
            <a:r>
              <a:rPr sz="16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расходы</a:t>
            </a:r>
            <a:endParaRPr sz="16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99300"/>
              </a:lnSpc>
              <a:spcBef>
                <a:spcPts val="15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муниципальной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программе: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104,4</a:t>
            </a:r>
            <a:r>
              <a:rPr sz="20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млн.рублей,</a:t>
            </a:r>
            <a:endParaRPr sz="1600" dirty="0">
              <a:latin typeface="Times New Roman"/>
              <a:cs typeface="Times New Roman"/>
            </a:endParaRPr>
          </a:p>
          <a:p>
            <a:pPr marL="56515"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103,0</a:t>
            </a:r>
            <a:r>
              <a:rPr sz="2000" b="1" spc="-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млн.рублей,</a:t>
            </a:r>
            <a:endParaRPr sz="1600" dirty="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103,7</a:t>
            </a:r>
            <a:r>
              <a:rPr sz="2000" b="1" spc="-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млн.рублей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43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79" y="5196840"/>
            <a:ext cx="2130552" cy="1395984"/>
          </a:xfrm>
          <a:prstGeom prst="rect">
            <a:avLst/>
          </a:prstGeom>
        </p:spPr>
      </p:pic>
      <p:grpSp>
        <p:nvGrpSpPr>
          <p:cNvPr id="44" name="object 8"/>
          <p:cNvGrpSpPr/>
          <p:nvPr/>
        </p:nvGrpSpPr>
        <p:grpSpPr>
          <a:xfrm>
            <a:off x="6797040" y="1624583"/>
            <a:ext cx="2272030" cy="1394460"/>
            <a:chOff x="6797040" y="1624583"/>
            <a:chExt cx="2272030" cy="1394460"/>
          </a:xfrm>
        </p:grpSpPr>
        <p:pic>
          <p:nvPicPr>
            <p:cNvPr id="45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1424" y="1648967"/>
              <a:ext cx="2247646" cy="1369822"/>
            </a:xfrm>
            <a:prstGeom prst="rect">
              <a:avLst/>
            </a:prstGeom>
          </p:spPr>
        </p:pic>
        <p:pic>
          <p:nvPicPr>
            <p:cNvPr id="46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97040" y="1624583"/>
              <a:ext cx="2247646" cy="1369822"/>
            </a:xfrm>
            <a:prstGeom prst="rect">
              <a:avLst/>
            </a:prstGeom>
          </p:spPr>
        </p:pic>
      </p:grpSp>
      <p:pic>
        <p:nvPicPr>
          <p:cNvPr id="47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66232" y="3794759"/>
            <a:ext cx="3472941" cy="1400428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459413" y="6539562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62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184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8464240" y="6514580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grpSp>
        <p:nvGrpSpPr>
          <p:cNvPr id="27" name="object 3"/>
          <p:cNvGrpSpPr/>
          <p:nvPr/>
        </p:nvGrpSpPr>
        <p:grpSpPr>
          <a:xfrm>
            <a:off x="220256" y="1514830"/>
            <a:ext cx="8787130" cy="964565"/>
            <a:chOff x="220256" y="1514830"/>
            <a:chExt cx="8787130" cy="964565"/>
          </a:xfrm>
        </p:grpSpPr>
        <p:pic>
          <p:nvPicPr>
            <p:cNvPr id="28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256" y="1521205"/>
              <a:ext cx="8784297" cy="883920"/>
            </a:xfrm>
            <a:prstGeom prst="rect">
              <a:avLst/>
            </a:prstGeom>
          </p:spPr>
        </p:pic>
        <p:pic>
          <p:nvPicPr>
            <p:cNvPr id="29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9927" y="1514830"/>
              <a:ext cx="2006853" cy="370103"/>
            </a:xfrm>
            <a:prstGeom prst="rect">
              <a:avLst/>
            </a:prstGeom>
          </p:spPr>
        </p:pic>
        <p:pic>
          <p:nvPicPr>
            <p:cNvPr id="30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4192" y="1514830"/>
              <a:ext cx="607860" cy="370103"/>
            </a:xfrm>
            <a:prstGeom prst="rect">
              <a:avLst/>
            </a:prstGeom>
          </p:spPr>
        </p:pic>
        <p:pic>
          <p:nvPicPr>
            <p:cNvPr id="31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3336" y="1712950"/>
              <a:ext cx="598716" cy="370103"/>
            </a:xfrm>
            <a:prstGeom prst="rect">
              <a:avLst/>
            </a:prstGeom>
          </p:spPr>
        </p:pic>
        <p:pic>
          <p:nvPicPr>
            <p:cNvPr id="32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99431" y="1911070"/>
              <a:ext cx="543915" cy="370103"/>
            </a:xfrm>
            <a:prstGeom prst="rect">
              <a:avLst/>
            </a:prstGeom>
          </p:spPr>
        </p:pic>
        <p:pic>
          <p:nvPicPr>
            <p:cNvPr id="33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90744" y="1514830"/>
              <a:ext cx="792479" cy="370103"/>
            </a:xfrm>
            <a:prstGeom prst="rect">
              <a:avLst/>
            </a:prstGeom>
          </p:spPr>
        </p:pic>
        <p:pic>
          <p:nvPicPr>
            <p:cNvPr id="34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12663" y="1712950"/>
              <a:ext cx="598716" cy="370103"/>
            </a:xfrm>
            <a:prstGeom prst="rect">
              <a:avLst/>
            </a:prstGeom>
          </p:spPr>
        </p:pic>
        <p:pic>
          <p:nvPicPr>
            <p:cNvPr id="35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18760" y="1911070"/>
              <a:ext cx="543915" cy="370103"/>
            </a:xfrm>
            <a:prstGeom prst="rect">
              <a:avLst/>
            </a:prstGeom>
          </p:spPr>
        </p:pic>
        <p:pic>
          <p:nvPicPr>
            <p:cNvPr id="36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80175" y="1514830"/>
              <a:ext cx="795527" cy="370103"/>
            </a:xfrm>
            <a:prstGeom prst="rect">
              <a:avLst/>
            </a:prstGeom>
          </p:spPr>
        </p:pic>
        <p:pic>
          <p:nvPicPr>
            <p:cNvPr id="37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1512" y="1712950"/>
              <a:ext cx="774191" cy="370103"/>
            </a:xfrm>
            <a:prstGeom prst="rect">
              <a:avLst/>
            </a:prstGeom>
          </p:spPr>
        </p:pic>
        <p:pic>
          <p:nvPicPr>
            <p:cNvPr id="38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50863" y="1911070"/>
              <a:ext cx="461581" cy="370103"/>
            </a:xfrm>
            <a:prstGeom prst="rect">
              <a:avLst/>
            </a:prstGeom>
          </p:spPr>
        </p:pic>
        <p:pic>
          <p:nvPicPr>
            <p:cNvPr id="39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18959" y="1514830"/>
              <a:ext cx="501192" cy="370103"/>
            </a:xfrm>
            <a:prstGeom prst="rect">
              <a:avLst/>
            </a:prstGeom>
          </p:spPr>
        </p:pic>
        <p:pic>
          <p:nvPicPr>
            <p:cNvPr id="40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76287" y="1712950"/>
              <a:ext cx="598716" cy="370103"/>
            </a:xfrm>
            <a:prstGeom prst="rect">
              <a:avLst/>
            </a:prstGeom>
          </p:spPr>
        </p:pic>
        <p:pic>
          <p:nvPicPr>
            <p:cNvPr id="41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82384" y="1911070"/>
              <a:ext cx="537781" cy="370103"/>
            </a:xfrm>
            <a:prstGeom prst="rect">
              <a:avLst/>
            </a:prstGeom>
          </p:spPr>
        </p:pic>
        <p:pic>
          <p:nvPicPr>
            <p:cNvPr id="42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49896" y="1514830"/>
              <a:ext cx="650570" cy="370103"/>
            </a:xfrm>
            <a:prstGeom prst="rect">
              <a:avLst/>
            </a:prstGeom>
          </p:spPr>
        </p:pic>
        <p:pic>
          <p:nvPicPr>
            <p:cNvPr id="43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77327" y="1712950"/>
              <a:ext cx="629246" cy="370103"/>
            </a:xfrm>
            <a:prstGeom prst="rect">
              <a:avLst/>
            </a:prstGeom>
          </p:spPr>
        </p:pic>
        <p:pic>
          <p:nvPicPr>
            <p:cNvPr id="44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98663" y="1911070"/>
              <a:ext cx="598716" cy="370103"/>
            </a:xfrm>
            <a:prstGeom prst="rect">
              <a:avLst/>
            </a:prstGeom>
          </p:spPr>
        </p:pic>
        <p:pic>
          <p:nvPicPr>
            <p:cNvPr id="45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44384" y="2109190"/>
              <a:ext cx="461581" cy="370103"/>
            </a:xfrm>
            <a:prstGeom prst="rect">
              <a:avLst/>
            </a:prstGeom>
          </p:spPr>
        </p:pic>
        <p:pic>
          <p:nvPicPr>
            <p:cNvPr id="46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11311" y="1514830"/>
              <a:ext cx="795527" cy="370103"/>
            </a:xfrm>
            <a:prstGeom prst="rect">
              <a:avLst/>
            </a:prstGeom>
          </p:spPr>
        </p:pic>
        <p:pic>
          <p:nvPicPr>
            <p:cNvPr id="47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232647" y="1712950"/>
              <a:ext cx="774191" cy="370103"/>
            </a:xfrm>
            <a:prstGeom prst="rect">
              <a:avLst/>
            </a:prstGeom>
          </p:spPr>
        </p:pic>
        <p:pic>
          <p:nvPicPr>
            <p:cNvPr id="48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81999" y="1911070"/>
              <a:ext cx="461581" cy="370103"/>
            </a:xfrm>
            <a:prstGeom prst="rect">
              <a:avLst/>
            </a:prstGeom>
          </p:spPr>
        </p:pic>
      </p:grpSp>
      <p:graphicFrame>
        <p:nvGraphicFramePr>
          <p:cNvPr id="49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03972"/>
              </p:ext>
            </p:extLst>
          </p:nvPr>
        </p:nvGraphicFramePr>
        <p:xfrm>
          <a:off x="213906" y="1514855"/>
          <a:ext cx="8787127" cy="2782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94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33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24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8391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Подпрограммы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Факт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года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Бюджет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года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2870" marR="9525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Прогноз </a:t>
                      </a:r>
                      <a:r>
                        <a:rPr sz="13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году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61290" marR="118110" indent="-27940" algn="just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spc="-2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Прогн</a:t>
                      </a:r>
                      <a:r>
                        <a:rPr sz="13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оз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4139" marR="9398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Прогноз </a:t>
                      </a:r>
                      <a:r>
                        <a:rPr sz="13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Создание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системы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обеспечения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вызова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экстренных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1440" marR="41465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оперативных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служб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единому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номеру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«112»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5" dirty="0">
                          <a:latin typeface="Times New Roman"/>
                          <a:cs typeface="Times New Roman"/>
                        </a:rPr>
                        <a:t>муниципальном 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округе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город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Первомайск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Нижегородской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120,0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Информационная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среда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44,9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Материально-техническое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органов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местного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самоуправления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36,6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42,4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115,8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41,1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реализации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муниципальной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46,3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49,7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56,6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56,7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57,2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" name="TextBox 2">
            <a:extLst>
              <a:ext uri="{FF2B5EF4-FFF2-40B4-BE49-F238E27FC236}">
                <a16:creationId xmlns="" xmlns:a16="http://schemas.microsoft.com/office/drawing/2014/main" id="{19E2E1FE-8046-6618-956F-D7F118610094}"/>
              </a:ext>
            </a:extLst>
          </p:cNvPr>
          <p:cNvSpPr txBox="1"/>
          <p:nvPr/>
        </p:nvSpPr>
        <p:spPr>
          <a:xfrm>
            <a:off x="0" y="4312697"/>
            <a:ext cx="75076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1200" dirty="0">
                <a:solidFill>
                  <a:srgbClr val="A70D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Arial" charset="0"/>
              </a:rPr>
              <a:t>Расходы на одного жителя муниципального округа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5ACEB3E0-7355-6F75-D081-F7FC89943A9A}"/>
              </a:ext>
            </a:extLst>
          </p:cNvPr>
          <p:cNvGrpSpPr/>
          <p:nvPr/>
        </p:nvGrpSpPr>
        <p:grpSpPr>
          <a:xfrm>
            <a:off x="683568" y="4442288"/>
            <a:ext cx="7344816" cy="2263312"/>
            <a:chOff x="683568" y="4298494"/>
            <a:chExt cx="7344816" cy="2263312"/>
          </a:xfrm>
        </p:grpSpPr>
        <p:grpSp>
          <p:nvGrpSpPr>
            <p:cNvPr id="53" name="Группа 52">
              <a:extLst>
                <a:ext uri="{FF2B5EF4-FFF2-40B4-BE49-F238E27FC236}">
                  <a16:creationId xmlns="" xmlns:a16="http://schemas.microsoft.com/office/drawing/2014/main" id="{832D67B1-2F69-E3E4-E0C0-6B2CCB241E80}"/>
                </a:ext>
              </a:extLst>
            </p:cNvPr>
            <p:cNvGrpSpPr/>
            <p:nvPr/>
          </p:nvGrpSpPr>
          <p:grpSpPr>
            <a:xfrm>
              <a:off x="683568" y="4298494"/>
              <a:ext cx="7344816" cy="2263312"/>
              <a:chOff x="7785122" y="2467088"/>
              <a:chExt cx="8813756" cy="8733440"/>
            </a:xfrm>
          </p:grpSpPr>
          <p:sp>
            <p:nvSpPr>
              <p:cNvPr id="69" name="Freeform 816">
                <a:extLst>
                  <a:ext uri="{FF2B5EF4-FFF2-40B4-BE49-F238E27FC236}">
                    <a16:creationId xmlns="" xmlns:a16="http://schemas.microsoft.com/office/drawing/2014/main" id="{71B5CF1E-2BDB-FA49-F9BF-B384C0654B76}"/>
                  </a:ext>
                </a:extLst>
              </p:cNvPr>
              <p:cNvSpPr/>
              <p:nvPr/>
            </p:nvSpPr>
            <p:spPr>
              <a:xfrm>
                <a:off x="7785122" y="9305228"/>
                <a:ext cx="8795112" cy="1895300"/>
              </a:xfrm>
              <a:prstGeom prst="rect">
                <a:avLst/>
              </a:prstGeom>
              <a:gradFill>
                <a:gsLst>
                  <a:gs pos="0">
                    <a:srgbClr val="00F2FE"/>
                  </a:gs>
                  <a:gs pos="41897">
                    <a:srgbClr val="28CFFE"/>
                  </a:gs>
                  <a:gs pos="97514">
                    <a:srgbClr val="4FACFE"/>
                  </a:gs>
                </a:gsLst>
              </a:gradFill>
              <a:ln w="12700">
                <a:miter lim="400000"/>
              </a:ln>
            </p:spPr>
            <p:txBody>
              <a:bodyPr lIns="91436" tIns="91436" rIns="91436" bIns="91436" anchor="ctr"/>
              <a:lstStyle/>
              <a:p>
                <a:pPr algn="l" defTabSz="1828800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3600" kern="1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70" name="Freeform 827">
                <a:extLst>
                  <a:ext uri="{FF2B5EF4-FFF2-40B4-BE49-F238E27FC236}">
                    <a16:creationId xmlns="" xmlns:a16="http://schemas.microsoft.com/office/drawing/2014/main" id="{D15378AD-28AE-E908-9978-41FB9A2A5505}"/>
                  </a:ext>
                </a:extLst>
              </p:cNvPr>
              <p:cNvSpPr/>
              <p:nvPr/>
            </p:nvSpPr>
            <p:spPr>
              <a:xfrm>
                <a:off x="7785122" y="7417012"/>
                <a:ext cx="8813756" cy="1895300"/>
              </a:xfrm>
              <a:prstGeom prst="rect">
                <a:avLst/>
              </a:prstGeom>
              <a:gradFill>
                <a:gsLst>
                  <a:gs pos="923">
                    <a:srgbClr val="C3EA03"/>
                  </a:gs>
                  <a:gs pos="53179">
                    <a:srgbClr val="67CE02"/>
                  </a:gs>
                  <a:gs pos="100000">
                    <a:srgbClr val="0CB100"/>
                  </a:gs>
                </a:gsLst>
              </a:gradFill>
              <a:ln w="12700">
                <a:miter lim="400000"/>
              </a:ln>
              <a:effectLst>
                <a:outerShdw blurRad="76200" dist="101600" dir="6081560" rotWithShape="0">
                  <a:srgbClr val="000000">
                    <a:alpha val="28814"/>
                  </a:srgbClr>
                </a:outerShdw>
              </a:effectLst>
            </p:spPr>
            <p:txBody>
              <a:bodyPr lIns="91436" tIns="91436" rIns="91436" bIns="91436" anchor="ctr"/>
              <a:lstStyle/>
              <a:p>
                <a:pPr algn="l" defTabSz="1828800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3600" kern="1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71" name="Freeform 838">
                <a:extLst>
                  <a:ext uri="{FF2B5EF4-FFF2-40B4-BE49-F238E27FC236}">
                    <a16:creationId xmlns="" xmlns:a16="http://schemas.microsoft.com/office/drawing/2014/main" id="{84397F4F-0995-2E88-ED79-C459D502F65D}"/>
                  </a:ext>
                </a:extLst>
              </p:cNvPr>
              <p:cNvSpPr/>
              <p:nvPr/>
            </p:nvSpPr>
            <p:spPr>
              <a:xfrm>
                <a:off x="7785122" y="5528788"/>
                <a:ext cx="8795112" cy="1895300"/>
              </a:xfrm>
              <a:prstGeom prst="rect">
                <a:avLst/>
              </a:prstGeom>
              <a:gradFill>
                <a:gsLst>
                  <a:gs pos="0">
                    <a:srgbClr val="FF3978"/>
                  </a:gs>
                  <a:gs pos="56664">
                    <a:srgbClr val="E71C40"/>
                  </a:gs>
                  <a:gs pos="100000">
                    <a:srgbClr val="CE0008"/>
                  </a:gs>
                </a:gsLst>
                <a:lin ang="364097"/>
              </a:gradFill>
              <a:ln w="12700">
                <a:miter lim="400000"/>
              </a:ln>
              <a:effectLst>
                <a:outerShdw blurRad="76200" dist="101600" dir="6081560" rotWithShape="0">
                  <a:srgbClr val="000000">
                    <a:alpha val="28814"/>
                  </a:srgbClr>
                </a:outerShdw>
              </a:effectLst>
            </p:spPr>
            <p:txBody>
              <a:bodyPr lIns="91436" tIns="91436" rIns="91436" bIns="91436" anchor="ctr"/>
              <a:lstStyle/>
              <a:p>
                <a:pPr algn="l" defTabSz="1828800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1D45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3600" kern="1200">
                  <a:solidFill>
                    <a:srgbClr val="FF1D45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72" name="Freeform 849">
                <a:extLst>
                  <a:ext uri="{FF2B5EF4-FFF2-40B4-BE49-F238E27FC236}">
                    <a16:creationId xmlns="" xmlns:a16="http://schemas.microsoft.com/office/drawing/2014/main" id="{AC239DD4-17E4-6F1E-F9D5-33A3F7D809F1}"/>
                  </a:ext>
                </a:extLst>
              </p:cNvPr>
              <p:cNvSpPr/>
              <p:nvPr/>
            </p:nvSpPr>
            <p:spPr>
              <a:xfrm>
                <a:off x="7785122" y="3640572"/>
                <a:ext cx="8795112" cy="1895300"/>
              </a:xfrm>
              <a:prstGeom prst="rect">
                <a:avLst/>
              </a:prstGeom>
              <a:gradFill>
                <a:gsLst>
                  <a:gs pos="0">
                    <a:srgbClr val="FFC203"/>
                  </a:gs>
                  <a:gs pos="36657">
                    <a:srgbClr val="FF7D25"/>
                  </a:gs>
                  <a:gs pos="77153">
                    <a:srgbClr val="FF3847"/>
                  </a:gs>
                </a:gsLst>
              </a:gradFill>
              <a:ln w="12700">
                <a:miter lim="400000"/>
              </a:ln>
              <a:effectLst>
                <a:outerShdw blurRad="76200" dist="101600" dir="6081560" rotWithShape="0">
                  <a:srgbClr val="000000">
                    <a:alpha val="28814"/>
                  </a:srgbClr>
                </a:outerShdw>
              </a:effectLst>
            </p:spPr>
            <p:txBody>
              <a:bodyPr lIns="91436" tIns="91436" rIns="91436" bIns="91436" anchor="ctr"/>
              <a:lstStyle/>
              <a:p>
                <a:pPr algn="l" defTabSz="1828800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3600" kern="1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73" name="Freeform 861">
                <a:extLst>
                  <a:ext uri="{FF2B5EF4-FFF2-40B4-BE49-F238E27FC236}">
                    <a16:creationId xmlns="" xmlns:a16="http://schemas.microsoft.com/office/drawing/2014/main" id="{5C7C8D19-B1F1-FADF-5F52-CF2F487AE880}"/>
                  </a:ext>
                </a:extLst>
              </p:cNvPr>
              <p:cNvSpPr/>
              <p:nvPr/>
            </p:nvSpPr>
            <p:spPr>
              <a:xfrm>
                <a:off x="15129919" y="8131743"/>
                <a:ext cx="1450787" cy="3068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3292"/>
                    </a:lnTo>
                    <a:lnTo>
                      <a:pt x="0" y="0"/>
                    </a:lnTo>
                    <a:lnTo>
                      <a:pt x="21600" y="8308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0">
                    <a:srgbClr val="00F2FE"/>
                  </a:gs>
                  <a:gs pos="41897">
                    <a:srgbClr val="28CFFE"/>
                  </a:gs>
                  <a:gs pos="97514">
                    <a:srgbClr val="4FACFE"/>
                  </a:gs>
                </a:gsLst>
              </a:gradFill>
              <a:ln w="12700">
                <a:miter lim="400000"/>
              </a:ln>
              <a:effectLst>
                <a:outerShdw blurRad="76200" dist="101600" dir="6081560" rotWithShape="0">
                  <a:srgbClr val="000000">
                    <a:alpha val="28814"/>
                  </a:srgbClr>
                </a:outerShdw>
              </a:effectLst>
            </p:spPr>
            <p:txBody>
              <a:bodyPr lIns="91436" tIns="91436" rIns="91436" bIns="91436" anchor="ctr"/>
              <a:lstStyle/>
              <a:p>
                <a:pPr algn="l" defTabSz="1828800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3600" kern="1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74" name="Freeform 866">
                <a:extLst>
                  <a:ext uri="{FF2B5EF4-FFF2-40B4-BE49-F238E27FC236}">
                    <a16:creationId xmlns="" xmlns:a16="http://schemas.microsoft.com/office/drawing/2014/main" id="{1E3695CA-40D8-7898-0578-2E314D411B02}"/>
                  </a:ext>
                </a:extLst>
              </p:cNvPr>
              <p:cNvSpPr/>
              <p:nvPr/>
            </p:nvSpPr>
            <p:spPr>
              <a:xfrm>
                <a:off x="15129919" y="6243527"/>
                <a:ext cx="1450787" cy="3068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3292"/>
                    </a:lnTo>
                    <a:lnTo>
                      <a:pt x="0" y="0"/>
                    </a:lnTo>
                    <a:lnTo>
                      <a:pt x="21600" y="8308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923">
                    <a:srgbClr val="C3EA03"/>
                  </a:gs>
                  <a:gs pos="53179">
                    <a:srgbClr val="67CE02"/>
                  </a:gs>
                  <a:gs pos="100000">
                    <a:srgbClr val="0CB100"/>
                  </a:gs>
                </a:gsLst>
              </a:gradFill>
              <a:ln w="12700">
                <a:miter lim="400000"/>
              </a:ln>
              <a:effectLst>
                <a:outerShdw blurRad="76200" dist="101600" dir="6081560" rotWithShape="0">
                  <a:srgbClr val="000000">
                    <a:alpha val="28814"/>
                  </a:srgbClr>
                </a:outerShdw>
              </a:effectLst>
            </p:spPr>
            <p:txBody>
              <a:bodyPr lIns="91436" tIns="91436" rIns="91436" bIns="91436" anchor="ctr"/>
              <a:lstStyle/>
              <a:p>
                <a:pPr algn="l" defTabSz="1828800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3600" kern="1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75" name="Freeform 868">
                <a:extLst>
                  <a:ext uri="{FF2B5EF4-FFF2-40B4-BE49-F238E27FC236}">
                    <a16:creationId xmlns="" xmlns:a16="http://schemas.microsoft.com/office/drawing/2014/main" id="{BB7C9E45-17FC-B734-D207-4C075727C179}"/>
                  </a:ext>
                </a:extLst>
              </p:cNvPr>
              <p:cNvSpPr/>
              <p:nvPr/>
            </p:nvSpPr>
            <p:spPr>
              <a:xfrm>
                <a:off x="15129919" y="4355308"/>
                <a:ext cx="1450787" cy="3068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3292"/>
                    </a:lnTo>
                    <a:lnTo>
                      <a:pt x="0" y="0"/>
                    </a:lnTo>
                    <a:lnTo>
                      <a:pt x="21600" y="8308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0">
                    <a:srgbClr val="FF3978"/>
                  </a:gs>
                  <a:gs pos="56664">
                    <a:srgbClr val="E71C40"/>
                  </a:gs>
                  <a:gs pos="100000">
                    <a:srgbClr val="CE0008"/>
                  </a:gs>
                </a:gsLst>
                <a:lin ang="364097"/>
              </a:gradFill>
              <a:ln w="12700">
                <a:miter lim="400000"/>
              </a:ln>
              <a:effectLst>
                <a:outerShdw blurRad="76200" dist="101600" dir="6081560" rotWithShape="0">
                  <a:srgbClr val="000000">
                    <a:alpha val="28814"/>
                  </a:srgbClr>
                </a:outerShdw>
              </a:effectLst>
            </p:spPr>
            <p:txBody>
              <a:bodyPr lIns="91436" tIns="91436" rIns="91436" bIns="91436" anchor="ctr"/>
              <a:lstStyle/>
              <a:p>
                <a:pPr algn="l" defTabSz="1828800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1D45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3600" kern="1200">
                  <a:solidFill>
                    <a:srgbClr val="FF1D45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76" name="Freeform 876">
                <a:extLst>
                  <a:ext uri="{FF2B5EF4-FFF2-40B4-BE49-F238E27FC236}">
                    <a16:creationId xmlns="" xmlns:a16="http://schemas.microsoft.com/office/drawing/2014/main" id="{BC282B9A-A326-A5E6-96D2-75A9A03721A2}"/>
                  </a:ext>
                </a:extLst>
              </p:cNvPr>
              <p:cNvSpPr/>
              <p:nvPr/>
            </p:nvSpPr>
            <p:spPr>
              <a:xfrm>
                <a:off x="15129919" y="2467088"/>
                <a:ext cx="1450787" cy="3068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3292"/>
                    </a:lnTo>
                    <a:lnTo>
                      <a:pt x="0" y="0"/>
                    </a:lnTo>
                    <a:lnTo>
                      <a:pt x="21600" y="8308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0">
                    <a:srgbClr val="FFC203"/>
                  </a:gs>
                  <a:gs pos="36657">
                    <a:srgbClr val="FF7D25"/>
                  </a:gs>
                  <a:gs pos="77153">
                    <a:srgbClr val="FF3847"/>
                  </a:gs>
                </a:gsLst>
              </a:gradFill>
              <a:ln w="12700">
                <a:miter lim="400000"/>
              </a:ln>
              <a:effectLst>
                <a:outerShdw blurRad="76200" dist="101600" dir="6081560" rotWithShape="0">
                  <a:srgbClr val="000000">
                    <a:alpha val="28814"/>
                  </a:srgbClr>
                </a:outerShdw>
              </a:effectLst>
            </p:spPr>
            <p:txBody>
              <a:bodyPr lIns="91436" tIns="91436" rIns="91436" bIns="91436" anchor="ctr"/>
              <a:lstStyle/>
              <a:p>
                <a:pPr algn="l" defTabSz="1828800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2000" b="1" kern="1200" dirty="0">
                  <a:solidFill>
                    <a:srgbClr val="FFFFFF"/>
                  </a:solidFill>
                  <a:latin typeface="Times New Roman" pitchFamily="18" charset="0"/>
                  <a:ea typeface="Helvetica"/>
                  <a:cs typeface="Times New Roman" pitchFamily="18" charset="0"/>
                  <a:sym typeface="Helvetica"/>
                </a:endParaRPr>
              </a:p>
            </p:txBody>
          </p:sp>
        </p:grpSp>
        <p:sp>
          <p:nvSpPr>
            <p:cNvPr id="61" name="Прямоугольник 60">
              <a:extLst>
                <a:ext uri="{FF2B5EF4-FFF2-40B4-BE49-F238E27FC236}">
                  <a16:creationId xmlns="" xmlns:a16="http://schemas.microsoft.com/office/drawing/2014/main" id="{B3293DB8-DFE5-7E50-9725-5B7DAD2DE273}"/>
                </a:ext>
              </a:extLst>
            </p:cNvPr>
            <p:cNvSpPr/>
            <p:nvPr/>
          </p:nvSpPr>
          <p:spPr>
            <a:xfrm rot="634440">
              <a:off x="6874041" y="4564411"/>
              <a:ext cx="11230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18288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ru-RU" sz="2000" b="1" kern="1200" dirty="0">
                  <a:solidFill>
                    <a:srgbClr val="4F81BD">
                      <a:lumMod val="50000"/>
                    </a:srgbClr>
                  </a:solidFill>
                  <a:latin typeface="Times New Roman" pitchFamily="18" charset="0"/>
                  <a:ea typeface="Helvetica"/>
                  <a:cs typeface="Times New Roman" pitchFamily="18" charset="0"/>
                  <a:sym typeface="Helvetica"/>
                </a:rPr>
                <a:t>2025 год</a:t>
              </a: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="" xmlns:a16="http://schemas.microsoft.com/office/drawing/2014/main" id="{253E8555-E85E-50ED-B93F-E373BE3E8D47}"/>
                </a:ext>
              </a:extLst>
            </p:cNvPr>
            <p:cNvSpPr/>
            <p:nvPr/>
          </p:nvSpPr>
          <p:spPr>
            <a:xfrm rot="634440">
              <a:off x="6874041" y="5094816"/>
              <a:ext cx="11230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18288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ru-RU" sz="2000" b="1" kern="1200" dirty="0">
                  <a:solidFill>
                    <a:srgbClr val="4F81BD">
                      <a:lumMod val="50000"/>
                    </a:srgbClr>
                  </a:solidFill>
                  <a:latin typeface="Times New Roman" pitchFamily="18" charset="0"/>
                  <a:ea typeface="Helvetica"/>
                  <a:cs typeface="Times New Roman" pitchFamily="18" charset="0"/>
                  <a:sym typeface="Helvetica"/>
                </a:rPr>
                <a:t>2026 год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D5653E2A-FA36-F462-3269-0D65B73A680E}"/>
                </a:ext>
              </a:extLst>
            </p:cNvPr>
            <p:cNvSpPr/>
            <p:nvPr/>
          </p:nvSpPr>
          <p:spPr>
            <a:xfrm rot="634440">
              <a:off x="6893091" y="5560772"/>
              <a:ext cx="11230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18288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ru-RU" sz="2000" b="1" kern="1200" dirty="0">
                  <a:solidFill>
                    <a:srgbClr val="4F81BD">
                      <a:lumMod val="50000"/>
                    </a:srgbClr>
                  </a:solidFill>
                  <a:latin typeface="Times New Roman" pitchFamily="18" charset="0"/>
                  <a:ea typeface="Helvetica"/>
                  <a:cs typeface="Times New Roman" pitchFamily="18" charset="0"/>
                  <a:sym typeface="Helvetica"/>
                </a:rPr>
                <a:t>2027 год</a:t>
              </a: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="" xmlns:a16="http://schemas.microsoft.com/office/drawing/2014/main" id="{5227E843-7126-232B-041A-F85B9BBC93BC}"/>
                </a:ext>
              </a:extLst>
            </p:cNvPr>
            <p:cNvSpPr/>
            <p:nvPr/>
          </p:nvSpPr>
          <p:spPr>
            <a:xfrm rot="634440">
              <a:off x="6854991" y="6040445"/>
              <a:ext cx="11230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18288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ru-RU" sz="2000" b="1" kern="1200" dirty="0">
                  <a:solidFill>
                    <a:srgbClr val="4F81BD">
                      <a:lumMod val="50000"/>
                    </a:srgbClr>
                  </a:solidFill>
                  <a:latin typeface="Times New Roman" pitchFamily="18" charset="0"/>
                  <a:ea typeface="Helvetica"/>
                  <a:cs typeface="Times New Roman" pitchFamily="18" charset="0"/>
                  <a:sym typeface="Helvetica"/>
                </a:rPr>
                <a:t>2028 год</a:t>
              </a: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="" xmlns:a16="http://schemas.microsoft.com/office/drawing/2014/main" id="{2E45740E-96C5-838D-723B-B9A9F3AFAFD1}"/>
                </a:ext>
              </a:extLst>
            </p:cNvPr>
            <p:cNvSpPr/>
            <p:nvPr/>
          </p:nvSpPr>
          <p:spPr>
            <a:xfrm>
              <a:off x="1115615" y="4692542"/>
              <a:ext cx="54428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97,5 </a:t>
              </a:r>
              <a:r>
                <a:rPr lang="ru-RU" sz="1600" b="1" kern="1200" dirty="0" err="1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млн.рублей</a:t>
              </a: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: 16,829 </a:t>
              </a:r>
              <a:r>
                <a:rPr lang="ru-RU" sz="1600" b="1" kern="1200" dirty="0" err="1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тыс.человек</a:t>
              </a: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= 5 793,57 рублей</a:t>
              </a: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="" xmlns:a16="http://schemas.microsoft.com/office/drawing/2014/main" id="{D5AC2807-BF90-0CAE-BC5A-2B6C448F8BEC}"/>
                </a:ext>
              </a:extLst>
            </p:cNvPr>
            <p:cNvSpPr/>
            <p:nvPr/>
          </p:nvSpPr>
          <p:spPr>
            <a:xfrm>
              <a:off x="1115615" y="5203061"/>
              <a:ext cx="521643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104,4 </a:t>
              </a:r>
              <a:r>
                <a:rPr lang="ru-RU" sz="1600" b="1" kern="1200" dirty="0" err="1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млн.рублей</a:t>
              </a: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: 16,519 </a:t>
              </a:r>
              <a:r>
                <a:rPr lang="ru-RU" sz="1600" b="1" kern="1200" dirty="0" err="1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тыс.человек</a:t>
              </a: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= 6 320,0 рублей</a:t>
              </a: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="" xmlns:a16="http://schemas.microsoft.com/office/drawing/2014/main" id="{E54B8838-91A5-68DB-BBC7-ED297D17BC5F}"/>
                </a:ext>
              </a:extLst>
            </p:cNvPr>
            <p:cNvSpPr/>
            <p:nvPr/>
          </p:nvSpPr>
          <p:spPr>
            <a:xfrm>
              <a:off x="1115616" y="5697592"/>
              <a:ext cx="536332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103,0 </a:t>
              </a:r>
              <a:r>
                <a:rPr lang="ru-RU" sz="1600" b="1" kern="1200" dirty="0" err="1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млн.рублей</a:t>
              </a: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: 16,389 </a:t>
              </a:r>
              <a:r>
                <a:rPr lang="ru-RU" sz="1600" b="1" kern="1200" dirty="0" err="1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тыс.человек</a:t>
              </a: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= 6 284,70 рублей</a:t>
              </a: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3B9D2B32-41E6-E207-E850-736A2D55FBBC}"/>
                </a:ext>
              </a:extLst>
            </p:cNvPr>
            <p:cNvSpPr/>
            <p:nvPr/>
          </p:nvSpPr>
          <p:spPr>
            <a:xfrm>
              <a:off x="1139999" y="6192123"/>
              <a:ext cx="53625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103,7 </a:t>
              </a:r>
              <a:r>
                <a:rPr lang="ru-RU" sz="1600" b="1" kern="1200" dirty="0" err="1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млн.рублей</a:t>
              </a: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: 16,279 </a:t>
              </a:r>
              <a:r>
                <a:rPr lang="ru-RU" sz="1600" b="1" kern="1200" dirty="0" err="1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тыс.человек</a:t>
              </a: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= 6 370,17 рублей</a:t>
              </a:r>
            </a:p>
          </p:txBody>
        </p:sp>
      </p:grpSp>
      <p:sp>
        <p:nvSpPr>
          <p:cNvPr id="77" name="object 26"/>
          <p:cNvSpPr txBox="1">
            <a:spLocks/>
          </p:cNvSpPr>
          <p:nvPr/>
        </p:nvSpPr>
        <p:spPr>
          <a:xfrm>
            <a:off x="829462" y="14681"/>
            <a:ext cx="8121015" cy="14973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marR="176530" lvl="0" indent="0" algn="ctr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Подпрограммы</a:t>
            </a:r>
            <a:r>
              <a:rPr kumimoji="0" lang="ru-RU" sz="2100" b="1" i="0" u="none" strike="noStrike" kern="0" cap="none" spc="-10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муниципальной</a:t>
            </a:r>
            <a:r>
              <a:rPr kumimoji="0" lang="ru-RU" sz="2100" b="1" i="0" u="none" strike="noStrike" kern="0" cap="none" spc="-9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программы</a:t>
            </a:r>
            <a:r>
              <a:rPr kumimoji="0" lang="ru-RU" sz="2100" b="1" i="0" u="none" strike="noStrike" kern="0" cap="none" spc="-9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«Информационное</a:t>
            </a:r>
            <a:r>
              <a:rPr kumimoji="0" lang="ru-RU" sz="2100" b="1" i="0" u="none" strike="noStrike" kern="0" cap="none" spc="-10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5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материально-техническое</a:t>
            </a:r>
            <a:r>
              <a:rPr kumimoji="0" lang="ru-RU" sz="2100" b="1" i="0" u="none" strike="noStrike" kern="0" cap="none" spc="-6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обеспечение</a:t>
            </a:r>
            <a:r>
              <a:rPr kumimoji="0" lang="ru-RU" sz="2100" b="1" i="0" u="none" strike="noStrike" kern="0" cap="none" spc="-5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деятельности</a:t>
            </a:r>
            <a:r>
              <a:rPr kumimoji="0" lang="ru-RU" sz="2100" b="1" i="0" u="none" strike="noStrike" kern="0" cap="none" spc="-4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органов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местного</a:t>
            </a:r>
            <a:r>
              <a:rPr kumimoji="0" lang="ru-RU" sz="2100" b="1" i="0" u="none" strike="noStrike" kern="0" cap="none" spc="-1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самоуправления</a:t>
            </a:r>
            <a:r>
              <a:rPr kumimoji="0" lang="ru-RU" sz="2100" b="1" i="0" u="none" strike="noStrike" kern="0" cap="none" spc="-9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2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муниципального</a:t>
            </a:r>
            <a:r>
              <a:rPr kumimoji="0" lang="ru-RU" sz="2100" b="1" i="0" u="none" strike="noStrike" kern="0" cap="none" spc="-10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округа</a:t>
            </a:r>
            <a:r>
              <a:rPr kumimoji="0" lang="ru-RU" sz="2100" b="1" i="0" u="none" strike="noStrike" kern="0" cap="none" spc="-10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город</a:t>
            </a:r>
            <a:r>
              <a:rPr kumimoji="0" lang="ru-RU" sz="2100" b="1" i="0" u="none" strike="noStrike" kern="0" cap="none" spc="-7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Первомайск </a:t>
            </a:r>
            <a:r>
              <a:rPr kumimoji="0" lang="ru-RU" sz="2100" b="1" i="0" u="none" strike="noStrike" kern="0" cap="none" spc="-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Нижегородской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области»</a:t>
            </a:r>
            <a:endParaRPr kumimoji="0" lang="ru-RU" sz="2100" b="1" i="0" u="none" strike="noStrike" kern="0" cap="none" spc="0" normalizeH="0" baseline="0" noProof="0" smtClean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-1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млн.рублей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9710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sp>
        <p:nvSpPr>
          <p:cNvPr id="9" name="object 4"/>
          <p:cNvSpPr txBox="1"/>
          <p:nvPr/>
        </p:nvSpPr>
        <p:spPr>
          <a:xfrm>
            <a:off x="1664589" y="956564"/>
            <a:ext cx="6035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Основные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индикаторы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достижения</a:t>
            </a:r>
            <a:r>
              <a:rPr sz="18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цели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показатели</a:t>
            </a:r>
            <a:endParaRPr sz="1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непосредственных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результатов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муниципальной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программы</a:t>
            </a:r>
            <a:endParaRPr sz="1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0" name="object 5"/>
          <p:cNvGrpSpPr/>
          <p:nvPr/>
        </p:nvGrpSpPr>
        <p:grpSpPr>
          <a:xfrm>
            <a:off x="211416" y="1578914"/>
            <a:ext cx="8733155" cy="617220"/>
            <a:chOff x="211416" y="1578914"/>
            <a:chExt cx="8733155" cy="617220"/>
          </a:xfrm>
        </p:grpSpPr>
        <p:pic>
          <p:nvPicPr>
            <p:cNvPr id="11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416" y="1594992"/>
              <a:ext cx="8732558" cy="518160"/>
            </a:xfrm>
            <a:prstGeom prst="rect">
              <a:avLst/>
            </a:prstGeom>
          </p:spPr>
        </p:pic>
        <p:pic>
          <p:nvPicPr>
            <p:cNvPr id="12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799" y="1578914"/>
              <a:ext cx="3817366" cy="403682"/>
            </a:xfrm>
            <a:prstGeom prst="rect">
              <a:avLst/>
            </a:prstGeom>
          </p:spPr>
        </p:pic>
        <p:pic>
          <p:nvPicPr>
            <p:cNvPr id="13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7151" y="1792274"/>
              <a:ext cx="1174813" cy="403682"/>
            </a:xfrm>
            <a:prstGeom prst="rect">
              <a:avLst/>
            </a:prstGeom>
          </p:spPr>
        </p:pic>
        <p:pic>
          <p:nvPicPr>
            <p:cNvPr id="14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3672" y="1578914"/>
              <a:ext cx="833437" cy="403682"/>
            </a:xfrm>
            <a:prstGeom prst="rect">
              <a:avLst/>
            </a:prstGeom>
          </p:spPr>
        </p:pic>
        <p:pic>
          <p:nvPicPr>
            <p:cNvPr id="15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60847" y="1578914"/>
              <a:ext cx="644448" cy="403682"/>
            </a:xfrm>
            <a:prstGeom prst="rect">
              <a:avLst/>
            </a:prstGeom>
          </p:spPr>
        </p:pic>
        <p:pic>
          <p:nvPicPr>
            <p:cNvPr id="16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15711" y="1792274"/>
              <a:ext cx="489026" cy="403682"/>
            </a:xfrm>
            <a:prstGeom prst="rect">
              <a:avLst/>
            </a:prstGeom>
          </p:spPr>
        </p:pic>
        <p:pic>
          <p:nvPicPr>
            <p:cNvPr id="17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44184" y="1578914"/>
              <a:ext cx="644448" cy="403682"/>
            </a:xfrm>
            <a:prstGeom prst="rect">
              <a:avLst/>
            </a:prstGeom>
          </p:spPr>
        </p:pic>
        <p:pic>
          <p:nvPicPr>
            <p:cNvPr id="18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9047" y="1792274"/>
              <a:ext cx="489026" cy="403682"/>
            </a:xfrm>
            <a:prstGeom prst="rect">
              <a:avLst/>
            </a:prstGeom>
          </p:spPr>
        </p:pic>
        <p:pic>
          <p:nvPicPr>
            <p:cNvPr id="19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51320" y="1578914"/>
              <a:ext cx="644448" cy="403682"/>
            </a:xfrm>
            <a:prstGeom prst="rect">
              <a:avLst/>
            </a:prstGeom>
          </p:spPr>
        </p:pic>
        <p:pic>
          <p:nvPicPr>
            <p:cNvPr id="20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06184" y="1792274"/>
              <a:ext cx="489026" cy="403682"/>
            </a:xfrm>
            <a:prstGeom prst="rect">
              <a:avLst/>
            </a:prstGeom>
          </p:spPr>
        </p:pic>
        <p:pic>
          <p:nvPicPr>
            <p:cNvPr id="21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58455" y="1578914"/>
              <a:ext cx="644448" cy="403682"/>
            </a:xfrm>
            <a:prstGeom prst="rect">
              <a:avLst/>
            </a:prstGeom>
          </p:spPr>
        </p:pic>
        <p:pic>
          <p:nvPicPr>
            <p:cNvPr id="22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13320" y="1792274"/>
              <a:ext cx="489026" cy="403682"/>
            </a:xfrm>
            <a:prstGeom prst="rect">
              <a:avLst/>
            </a:prstGeom>
          </p:spPr>
        </p:pic>
        <p:pic>
          <p:nvPicPr>
            <p:cNvPr id="23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41791" y="1578914"/>
              <a:ext cx="644448" cy="403682"/>
            </a:xfrm>
            <a:prstGeom prst="rect">
              <a:avLst/>
            </a:prstGeom>
          </p:spPr>
        </p:pic>
        <p:pic>
          <p:nvPicPr>
            <p:cNvPr id="24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96655" y="1792274"/>
              <a:ext cx="489026" cy="403682"/>
            </a:xfrm>
            <a:prstGeom prst="rect">
              <a:avLst/>
            </a:prstGeom>
          </p:spPr>
        </p:pic>
      </p:grpSp>
      <p:graphicFrame>
        <p:nvGraphicFramePr>
          <p:cNvPr id="25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96796"/>
              </p:ext>
            </p:extLst>
          </p:nvPr>
        </p:nvGraphicFramePr>
        <p:xfrm>
          <a:off x="205066" y="1588642"/>
          <a:ext cx="8731246" cy="4940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20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9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48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05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48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191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1500505" marR="203835" indent="-12928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индикатора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муниципальной программы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Ед.изм.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52729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3919">
                <a:tc>
                  <a:txBody>
                    <a:bodyPr/>
                    <a:lstStyle/>
                    <a:p>
                      <a:pPr marL="91440" marR="101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Доля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населения,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проживающего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 err="1">
                          <a:latin typeface="Times New Roman"/>
                          <a:cs typeface="Times New Roman"/>
                        </a:rPr>
                        <a:t>территории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300" spc="-2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округа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город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Первомайск</a:t>
                      </a:r>
                      <a:r>
                        <a:rPr sz="13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Нижегородской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области,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которой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 развернута</a:t>
                      </a:r>
                      <a:r>
                        <a:rPr sz="13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система-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112,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300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 err="1" smtClean="0">
                          <a:latin typeface="Times New Roman"/>
                          <a:cs typeface="Times New Roman"/>
                        </a:rPr>
                        <a:t>общем</a:t>
                      </a:r>
                      <a:r>
                        <a:rPr sz="1300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количестве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населения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единиц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1405">
                <a:tc>
                  <a:txBody>
                    <a:bodyPr/>
                    <a:lstStyle/>
                    <a:p>
                      <a:pPr marL="91440" marR="23367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Прохождение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обучения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персонала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системы-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112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сотрудников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взаимодействующих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дежурно-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диспетчерских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служб,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3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общем</a:t>
                      </a:r>
                      <a:r>
                        <a:rPr sz="13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требуемом количестве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такого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персонала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 err="1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300" spc="-20" dirty="0">
                          <a:latin typeface="Times New Roman"/>
                          <a:cs typeface="Times New Roman"/>
                        </a:rPr>
                        <a:t>муниципальному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округу г.Первомайск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%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1405">
                <a:tc>
                  <a:txBody>
                    <a:bodyPr/>
                    <a:lstStyle/>
                    <a:p>
                      <a:pPr marL="91440" marR="6299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Уровень</a:t>
                      </a:r>
                      <a:r>
                        <a:rPr sz="1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обеспеченности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местным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печатным средством</a:t>
                      </a:r>
                      <a:r>
                        <a:rPr sz="13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массовой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жителей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образований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Нижегородской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3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30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году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сохранится</a:t>
                      </a:r>
                      <a:r>
                        <a:rPr sz="13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2014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составит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199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экз.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человек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экз.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тыс.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чел.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199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199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199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199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199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Выполнение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задания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МАУ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«ИД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dirty="0" smtClean="0"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lang="ru-RU" sz="1300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300" dirty="0" err="1" smtClean="0">
                          <a:latin typeface="Times New Roman"/>
                          <a:cs typeface="Times New Roman"/>
                        </a:rPr>
                        <a:t>айонный</a:t>
                      </a:r>
                      <a:r>
                        <a:rPr sz="13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вестник»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%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Ежегодное</a:t>
                      </a:r>
                      <a:r>
                        <a:rPr sz="1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транспорта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безаварийном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состоянии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100%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Уровень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укомплектованности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штатных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единиц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8458501" y="6563420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64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"/>
          <p:cNvSpPr txBox="1">
            <a:spLocks/>
          </p:cNvSpPr>
          <p:nvPr/>
        </p:nvSpPr>
        <p:spPr>
          <a:xfrm>
            <a:off x="725830" y="7366"/>
            <a:ext cx="8152765" cy="93743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marR="5080" lvl="0" indent="7620" algn="ctr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МП</a:t>
            </a:r>
            <a:r>
              <a:rPr kumimoji="0" lang="ru-RU" sz="2000" b="1" i="0" u="none" strike="noStrike" kern="0" cap="none" spc="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«Информационное</a:t>
            </a:r>
            <a:r>
              <a:rPr kumimoji="0" lang="ru-RU" sz="2000" b="1" i="0" u="none" strike="noStrike" kern="0" cap="none" spc="-5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</a:t>
            </a:r>
            <a:r>
              <a:rPr kumimoji="0" lang="ru-RU" sz="2000" b="1" i="0" u="none" strike="noStrike" kern="0" cap="none" spc="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материально-техническое</a:t>
            </a:r>
            <a:r>
              <a:rPr kumimoji="0" lang="ru-RU" sz="2000" b="1" i="0" u="none" strike="noStrike" kern="0" cap="none" spc="-5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обеспечение </a:t>
            </a: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деятельности</a:t>
            </a:r>
            <a:r>
              <a:rPr kumimoji="0" lang="ru-RU" sz="2000" b="1" i="0" u="none" strike="noStrike" kern="0" cap="none" spc="-1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органов</a:t>
            </a:r>
            <a:r>
              <a:rPr kumimoji="0" lang="ru-RU" sz="2000" b="1" i="0" u="none" strike="noStrike" kern="0" cap="none" spc="-8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местного</a:t>
            </a:r>
            <a:r>
              <a:rPr kumimoji="0" lang="ru-RU" sz="2000" b="1" i="0" u="none" strike="noStrike" kern="0" cap="none" spc="-9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самоуправления</a:t>
            </a:r>
            <a:r>
              <a:rPr kumimoji="0" lang="ru-RU" sz="2000" b="1" i="0" u="none" strike="noStrike" kern="0" cap="none" spc="-10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2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муниципального</a:t>
            </a:r>
            <a:r>
              <a:rPr kumimoji="0" lang="ru-RU" sz="2000" b="1" i="0" u="none" strike="noStrike" kern="0" cap="none" spc="-9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округа город</a:t>
            </a:r>
            <a:r>
              <a:rPr kumimoji="0" lang="ru-RU" sz="2000" b="1" i="0" u="none" strike="noStrike" kern="0" cap="none" spc="-7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Первомайск</a:t>
            </a:r>
            <a:r>
              <a:rPr kumimoji="0" lang="ru-RU" sz="2000" b="1" i="0" u="none" strike="noStrike" kern="0" cap="none" spc="-6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Нижегородской</a:t>
            </a:r>
            <a:r>
              <a:rPr kumimoji="0" lang="ru-RU" sz="2000" b="1" i="0" u="none" strike="noStrike" kern="0" cap="none" spc="-6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области»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299688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8464620" y="6523433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65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4375" y="4041584"/>
            <a:ext cx="1510030" cy="1205293"/>
          </a:xfrm>
          <a:prstGeom prst="rect">
            <a:avLst/>
          </a:prstGeom>
        </p:spPr>
      </p:pic>
      <p:pic>
        <p:nvPicPr>
          <p:cNvPr id="43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pic>
        <p:nvPicPr>
          <p:cNvPr id="45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847" y="1645932"/>
            <a:ext cx="4792853" cy="900544"/>
          </a:xfrm>
          <a:prstGeom prst="rect">
            <a:avLst/>
          </a:prstGeom>
        </p:spPr>
      </p:pic>
      <p:sp>
        <p:nvSpPr>
          <p:cNvPr id="46" name="object 9"/>
          <p:cNvSpPr txBox="1"/>
          <p:nvPr/>
        </p:nvSpPr>
        <p:spPr>
          <a:xfrm>
            <a:off x="462178" y="1706118"/>
            <a:ext cx="444119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Times New Roman"/>
                <a:cs typeface="Times New Roman"/>
              </a:rPr>
              <a:t>Акцизы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нефтепродукты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являются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одним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источников формирования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муниципального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дорожного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фонда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lang="ru-RU" sz="1400" spc="-20" dirty="0">
                <a:latin typeface="Times New Roman"/>
                <a:cs typeface="Times New Roman"/>
              </a:rPr>
              <a:t>муниципального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округа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включает</a:t>
            </a:r>
            <a:r>
              <a:rPr sz="1400" dirty="0">
                <a:latin typeface="Times New Roman"/>
                <a:cs typeface="Times New Roman"/>
              </a:rPr>
              <a:t> в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себя: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47" name="object 10"/>
          <p:cNvGrpSpPr/>
          <p:nvPr/>
        </p:nvGrpSpPr>
        <p:grpSpPr>
          <a:xfrm>
            <a:off x="652272" y="2423160"/>
            <a:ext cx="4064635" cy="1303020"/>
            <a:chOff x="652272" y="2423160"/>
            <a:chExt cx="4064635" cy="1303020"/>
          </a:xfrm>
        </p:grpSpPr>
        <p:pic>
          <p:nvPicPr>
            <p:cNvPr id="48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272" y="2438463"/>
              <a:ext cx="437159" cy="766381"/>
            </a:xfrm>
            <a:prstGeom prst="rect">
              <a:avLst/>
            </a:prstGeom>
          </p:spPr>
        </p:pic>
        <p:sp>
          <p:nvSpPr>
            <p:cNvPr id="49" name="object 12"/>
            <p:cNvSpPr/>
            <p:nvPr/>
          </p:nvSpPr>
          <p:spPr>
            <a:xfrm>
              <a:off x="784256" y="2461260"/>
              <a:ext cx="178435" cy="504190"/>
            </a:xfrm>
            <a:custGeom>
              <a:avLst/>
              <a:gdLst/>
              <a:ahLst/>
              <a:cxnLst/>
              <a:rect l="l" t="t" r="r" b="b"/>
              <a:pathLst>
                <a:path w="178434" h="504189">
                  <a:moveTo>
                    <a:pt x="17114" y="326288"/>
                  </a:moveTo>
                  <a:lnTo>
                    <a:pt x="9670" y="328802"/>
                  </a:lnTo>
                  <a:lnTo>
                    <a:pt x="3794" y="334067"/>
                  </a:lnTo>
                  <a:lnTo>
                    <a:pt x="493" y="340915"/>
                  </a:lnTo>
                  <a:lnTo>
                    <a:pt x="0" y="348501"/>
                  </a:lnTo>
                  <a:lnTo>
                    <a:pt x="2546" y="355980"/>
                  </a:lnTo>
                  <a:lnTo>
                    <a:pt x="88995" y="504189"/>
                  </a:lnTo>
                  <a:lnTo>
                    <a:pt x="111962" y="464819"/>
                  </a:lnTo>
                  <a:lnTo>
                    <a:pt x="69183" y="464819"/>
                  </a:lnTo>
                  <a:lnTo>
                    <a:pt x="69183" y="391497"/>
                  </a:lnTo>
                  <a:lnTo>
                    <a:pt x="36772" y="335914"/>
                  </a:lnTo>
                  <a:lnTo>
                    <a:pt x="31536" y="330071"/>
                  </a:lnTo>
                  <a:lnTo>
                    <a:pt x="24693" y="326786"/>
                  </a:lnTo>
                  <a:lnTo>
                    <a:pt x="17114" y="326288"/>
                  </a:lnTo>
                  <a:close/>
                </a:path>
                <a:path w="178434" h="504189">
                  <a:moveTo>
                    <a:pt x="69195" y="391497"/>
                  </a:moveTo>
                  <a:lnTo>
                    <a:pt x="69183" y="464819"/>
                  </a:lnTo>
                  <a:lnTo>
                    <a:pt x="108807" y="464819"/>
                  </a:lnTo>
                  <a:lnTo>
                    <a:pt x="108807" y="454787"/>
                  </a:lnTo>
                  <a:lnTo>
                    <a:pt x="71888" y="454787"/>
                  </a:lnTo>
                  <a:lnTo>
                    <a:pt x="89001" y="425450"/>
                  </a:lnTo>
                  <a:lnTo>
                    <a:pt x="69195" y="391497"/>
                  </a:lnTo>
                  <a:close/>
                </a:path>
                <a:path w="178434" h="504189">
                  <a:moveTo>
                    <a:pt x="160875" y="326288"/>
                  </a:moveTo>
                  <a:lnTo>
                    <a:pt x="153298" y="326786"/>
                  </a:lnTo>
                  <a:lnTo>
                    <a:pt x="146459" y="330071"/>
                  </a:lnTo>
                  <a:lnTo>
                    <a:pt x="141230" y="335914"/>
                  </a:lnTo>
                  <a:lnTo>
                    <a:pt x="108807" y="391497"/>
                  </a:lnTo>
                  <a:lnTo>
                    <a:pt x="108807" y="464819"/>
                  </a:lnTo>
                  <a:lnTo>
                    <a:pt x="111962" y="464819"/>
                  </a:lnTo>
                  <a:lnTo>
                    <a:pt x="175456" y="355980"/>
                  </a:lnTo>
                  <a:lnTo>
                    <a:pt x="177995" y="348501"/>
                  </a:lnTo>
                  <a:lnTo>
                    <a:pt x="177498" y="340915"/>
                  </a:lnTo>
                  <a:lnTo>
                    <a:pt x="174195" y="334067"/>
                  </a:lnTo>
                  <a:lnTo>
                    <a:pt x="168319" y="328802"/>
                  </a:lnTo>
                  <a:lnTo>
                    <a:pt x="160875" y="326288"/>
                  </a:lnTo>
                  <a:close/>
                </a:path>
                <a:path w="178434" h="504189">
                  <a:moveTo>
                    <a:pt x="89001" y="425450"/>
                  </a:moveTo>
                  <a:lnTo>
                    <a:pt x="71888" y="454787"/>
                  </a:lnTo>
                  <a:lnTo>
                    <a:pt x="106114" y="454787"/>
                  </a:lnTo>
                  <a:lnTo>
                    <a:pt x="89001" y="425450"/>
                  </a:lnTo>
                  <a:close/>
                </a:path>
                <a:path w="178434" h="504189">
                  <a:moveTo>
                    <a:pt x="108807" y="391497"/>
                  </a:moveTo>
                  <a:lnTo>
                    <a:pt x="89001" y="425450"/>
                  </a:lnTo>
                  <a:lnTo>
                    <a:pt x="106114" y="454787"/>
                  </a:lnTo>
                  <a:lnTo>
                    <a:pt x="108807" y="454787"/>
                  </a:lnTo>
                  <a:lnTo>
                    <a:pt x="108807" y="391497"/>
                  </a:lnTo>
                  <a:close/>
                </a:path>
                <a:path w="178434" h="504189">
                  <a:moveTo>
                    <a:pt x="108807" y="0"/>
                  </a:moveTo>
                  <a:lnTo>
                    <a:pt x="69183" y="0"/>
                  </a:lnTo>
                  <a:lnTo>
                    <a:pt x="69195" y="391497"/>
                  </a:lnTo>
                  <a:lnTo>
                    <a:pt x="89001" y="425450"/>
                  </a:lnTo>
                  <a:lnTo>
                    <a:pt x="108807" y="391497"/>
                  </a:lnTo>
                  <a:lnTo>
                    <a:pt x="10880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3639" y="2438438"/>
              <a:ext cx="437159" cy="1019390"/>
            </a:xfrm>
            <a:prstGeom prst="rect">
              <a:avLst/>
            </a:prstGeom>
          </p:spPr>
        </p:pic>
        <p:sp>
          <p:nvSpPr>
            <p:cNvPr id="52" name="object 14"/>
            <p:cNvSpPr/>
            <p:nvPr/>
          </p:nvSpPr>
          <p:spPr>
            <a:xfrm>
              <a:off x="2585618" y="2461260"/>
              <a:ext cx="178435" cy="755015"/>
            </a:xfrm>
            <a:custGeom>
              <a:avLst/>
              <a:gdLst/>
              <a:ahLst/>
              <a:cxnLst/>
              <a:rect l="l" t="t" r="r" b="b"/>
              <a:pathLst>
                <a:path w="178435" h="755014">
                  <a:moveTo>
                    <a:pt x="17105" y="577187"/>
                  </a:moveTo>
                  <a:lnTo>
                    <a:pt x="9626" y="579754"/>
                  </a:lnTo>
                  <a:lnTo>
                    <a:pt x="3782" y="584963"/>
                  </a:lnTo>
                  <a:lnTo>
                    <a:pt x="498" y="591804"/>
                  </a:lnTo>
                  <a:lnTo>
                    <a:pt x="0" y="599382"/>
                  </a:lnTo>
                  <a:lnTo>
                    <a:pt x="2514" y="606805"/>
                  </a:lnTo>
                  <a:lnTo>
                    <a:pt x="89001" y="755014"/>
                  </a:lnTo>
                  <a:lnTo>
                    <a:pt x="111901" y="715772"/>
                  </a:lnTo>
                  <a:lnTo>
                    <a:pt x="69189" y="715772"/>
                  </a:lnTo>
                  <a:lnTo>
                    <a:pt x="69189" y="642384"/>
                  </a:lnTo>
                  <a:lnTo>
                    <a:pt x="36804" y="586866"/>
                  </a:lnTo>
                  <a:lnTo>
                    <a:pt x="31539" y="581005"/>
                  </a:lnTo>
                  <a:lnTo>
                    <a:pt x="24691" y="577691"/>
                  </a:lnTo>
                  <a:lnTo>
                    <a:pt x="17105" y="577187"/>
                  </a:lnTo>
                  <a:close/>
                </a:path>
                <a:path w="178435" h="755014">
                  <a:moveTo>
                    <a:pt x="69189" y="642384"/>
                  </a:moveTo>
                  <a:lnTo>
                    <a:pt x="69189" y="715772"/>
                  </a:lnTo>
                  <a:lnTo>
                    <a:pt x="108813" y="715772"/>
                  </a:lnTo>
                  <a:lnTo>
                    <a:pt x="108813" y="705738"/>
                  </a:lnTo>
                  <a:lnTo>
                    <a:pt x="71856" y="705738"/>
                  </a:lnTo>
                  <a:lnTo>
                    <a:pt x="89001" y="676347"/>
                  </a:lnTo>
                  <a:lnTo>
                    <a:pt x="69189" y="642384"/>
                  </a:lnTo>
                  <a:close/>
                </a:path>
                <a:path w="178435" h="755014">
                  <a:moveTo>
                    <a:pt x="160897" y="577187"/>
                  </a:moveTo>
                  <a:lnTo>
                    <a:pt x="153310" y="577691"/>
                  </a:lnTo>
                  <a:lnTo>
                    <a:pt x="146462" y="581005"/>
                  </a:lnTo>
                  <a:lnTo>
                    <a:pt x="141198" y="586866"/>
                  </a:lnTo>
                  <a:lnTo>
                    <a:pt x="108813" y="642384"/>
                  </a:lnTo>
                  <a:lnTo>
                    <a:pt x="108813" y="715772"/>
                  </a:lnTo>
                  <a:lnTo>
                    <a:pt x="111901" y="715772"/>
                  </a:lnTo>
                  <a:lnTo>
                    <a:pt x="175488" y="606805"/>
                  </a:lnTo>
                  <a:lnTo>
                    <a:pt x="178002" y="599382"/>
                  </a:lnTo>
                  <a:lnTo>
                    <a:pt x="177504" y="591804"/>
                  </a:lnTo>
                  <a:lnTo>
                    <a:pt x="174220" y="584963"/>
                  </a:lnTo>
                  <a:lnTo>
                    <a:pt x="168376" y="579754"/>
                  </a:lnTo>
                  <a:lnTo>
                    <a:pt x="160897" y="577187"/>
                  </a:lnTo>
                  <a:close/>
                </a:path>
                <a:path w="178435" h="755014">
                  <a:moveTo>
                    <a:pt x="89001" y="676347"/>
                  </a:moveTo>
                  <a:lnTo>
                    <a:pt x="71856" y="705738"/>
                  </a:lnTo>
                  <a:lnTo>
                    <a:pt x="106146" y="705738"/>
                  </a:lnTo>
                  <a:lnTo>
                    <a:pt x="89001" y="676347"/>
                  </a:lnTo>
                  <a:close/>
                </a:path>
                <a:path w="178435" h="755014">
                  <a:moveTo>
                    <a:pt x="108813" y="642384"/>
                  </a:moveTo>
                  <a:lnTo>
                    <a:pt x="89001" y="676347"/>
                  </a:lnTo>
                  <a:lnTo>
                    <a:pt x="106146" y="705738"/>
                  </a:lnTo>
                  <a:lnTo>
                    <a:pt x="108813" y="705738"/>
                  </a:lnTo>
                  <a:lnTo>
                    <a:pt x="108813" y="642384"/>
                  </a:lnTo>
                  <a:close/>
                </a:path>
                <a:path w="178435" h="755014">
                  <a:moveTo>
                    <a:pt x="108813" y="0"/>
                  </a:moveTo>
                  <a:lnTo>
                    <a:pt x="69189" y="0"/>
                  </a:lnTo>
                  <a:lnTo>
                    <a:pt x="69189" y="642384"/>
                  </a:lnTo>
                  <a:lnTo>
                    <a:pt x="89001" y="676347"/>
                  </a:lnTo>
                  <a:lnTo>
                    <a:pt x="108813" y="642384"/>
                  </a:lnTo>
                  <a:lnTo>
                    <a:pt x="10881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79392" y="2423160"/>
              <a:ext cx="437159" cy="1302765"/>
            </a:xfrm>
            <a:prstGeom prst="rect">
              <a:avLst/>
            </a:prstGeom>
          </p:spPr>
        </p:pic>
        <p:sp>
          <p:nvSpPr>
            <p:cNvPr id="54" name="object 16"/>
            <p:cNvSpPr/>
            <p:nvPr/>
          </p:nvSpPr>
          <p:spPr>
            <a:xfrm>
              <a:off x="4411370" y="2446020"/>
              <a:ext cx="178435" cy="1038860"/>
            </a:xfrm>
            <a:custGeom>
              <a:avLst/>
              <a:gdLst/>
              <a:ahLst/>
              <a:cxnLst/>
              <a:rect l="l" t="t" r="r" b="b"/>
              <a:pathLst>
                <a:path w="178435" h="1038860">
                  <a:moveTo>
                    <a:pt x="17105" y="861032"/>
                  </a:moveTo>
                  <a:lnTo>
                    <a:pt x="9626" y="863600"/>
                  </a:lnTo>
                  <a:lnTo>
                    <a:pt x="3782" y="868808"/>
                  </a:lnTo>
                  <a:lnTo>
                    <a:pt x="498" y="875649"/>
                  </a:lnTo>
                  <a:lnTo>
                    <a:pt x="0" y="883227"/>
                  </a:lnTo>
                  <a:lnTo>
                    <a:pt x="2514" y="890651"/>
                  </a:lnTo>
                  <a:lnTo>
                    <a:pt x="89001" y="1038859"/>
                  </a:lnTo>
                  <a:lnTo>
                    <a:pt x="111901" y="999616"/>
                  </a:lnTo>
                  <a:lnTo>
                    <a:pt x="69189" y="999616"/>
                  </a:lnTo>
                  <a:lnTo>
                    <a:pt x="69189" y="926229"/>
                  </a:lnTo>
                  <a:lnTo>
                    <a:pt x="36804" y="870712"/>
                  </a:lnTo>
                  <a:lnTo>
                    <a:pt x="31539" y="864850"/>
                  </a:lnTo>
                  <a:lnTo>
                    <a:pt x="24691" y="861536"/>
                  </a:lnTo>
                  <a:lnTo>
                    <a:pt x="17105" y="861032"/>
                  </a:lnTo>
                  <a:close/>
                </a:path>
                <a:path w="178435" h="1038860">
                  <a:moveTo>
                    <a:pt x="69189" y="926229"/>
                  </a:moveTo>
                  <a:lnTo>
                    <a:pt x="69189" y="999616"/>
                  </a:lnTo>
                  <a:lnTo>
                    <a:pt x="108813" y="999616"/>
                  </a:lnTo>
                  <a:lnTo>
                    <a:pt x="108813" y="989583"/>
                  </a:lnTo>
                  <a:lnTo>
                    <a:pt x="71856" y="989583"/>
                  </a:lnTo>
                  <a:lnTo>
                    <a:pt x="89001" y="960192"/>
                  </a:lnTo>
                  <a:lnTo>
                    <a:pt x="69189" y="926229"/>
                  </a:lnTo>
                  <a:close/>
                </a:path>
                <a:path w="178435" h="1038860">
                  <a:moveTo>
                    <a:pt x="160897" y="861032"/>
                  </a:moveTo>
                  <a:lnTo>
                    <a:pt x="153310" y="861536"/>
                  </a:lnTo>
                  <a:lnTo>
                    <a:pt x="146462" y="864850"/>
                  </a:lnTo>
                  <a:lnTo>
                    <a:pt x="141198" y="870712"/>
                  </a:lnTo>
                  <a:lnTo>
                    <a:pt x="108813" y="926229"/>
                  </a:lnTo>
                  <a:lnTo>
                    <a:pt x="108813" y="999616"/>
                  </a:lnTo>
                  <a:lnTo>
                    <a:pt x="111901" y="999616"/>
                  </a:lnTo>
                  <a:lnTo>
                    <a:pt x="175488" y="890651"/>
                  </a:lnTo>
                  <a:lnTo>
                    <a:pt x="178002" y="883227"/>
                  </a:lnTo>
                  <a:lnTo>
                    <a:pt x="177504" y="875649"/>
                  </a:lnTo>
                  <a:lnTo>
                    <a:pt x="174220" y="868808"/>
                  </a:lnTo>
                  <a:lnTo>
                    <a:pt x="168376" y="863600"/>
                  </a:lnTo>
                  <a:lnTo>
                    <a:pt x="160897" y="861032"/>
                  </a:lnTo>
                  <a:close/>
                </a:path>
                <a:path w="178435" h="1038860">
                  <a:moveTo>
                    <a:pt x="89001" y="960192"/>
                  </a:moveTo>
                  <a:lnTo>
                    <a:pt x="71856" y="989583"/>
                  </a:lnTo>
                  <a:lnTo>
                    <a:pt x="106146" y="989583"/>
                  </a:lnTo>
                  <a:lnTo>
                    <a:pt x="89001" y="960192"/>
                  </a:lnTo>
                  <a:close/>
                </a:path>
                <a:path w="178435" h="1038860">
                  <a:moveTo>
                    <a:pt x="108813" y="926229"/>
                  </a:moveTo>
                  <a:lnTo>
                    <a:pt x="89001" y="960192"/>
                  </a:lnTo>
                  <a:lnTo>
                    <a:pt x="106146" y="989583"/>
                  </a:lnTo>
                  <a:lnTo>
                    <a:pt x="108813" y="989583"/>
                  </a:lnTo>
                  <a:lnTo>
                    <a:pt x="108813" y="926229"/>
                  </a:lnTo>
                  <a:close/>
                </a:path>
                <a:path w="178435" h="1038860">
                  <a:moveTo>
                    <a:pt x="108813" y="0"/>
                  </a:moveTo>
                  <a:lnTo>
                    <a:pt x="69189" y="0"/>
                  </a:lnTo>
                  <a:lnTo>
                    <a:pt x="69189" y="926229"/>
                  </a:lnTo>
                  <a:lnTo>
                    <a:pt x="89001" y="960192"/>
                  </a:lnTo>
                  <a:lnTo>
                    <a:pt x="108813" y="926229"/>
                  </a:lnTo>
                  <a:lnTo>
                    <a:pt x="10881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17"/>
          <p:cNvSpPr txBox="1"/>
          <p:nvPr/>
        </p:nvSpPr>
        <p:spPr>
          <a:xfrm>
            <a:off x="317093" y="2916174"/>
            <a:ext cx="116586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6670" algn="ctr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1E1C11"/>
                </a:solidFill>
                <a:latin typeface="Times New Roman"/>
                <a:cs typeface="Times New Roman"/>
              </a:rPr>
              <a:t>Акцизы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dirty="0">
                <a:solidFill>
                  <a:srgbClr val="1E1C11"/>
                </a:solidFill>
                <a:latin typeface="Times New Roman"/>
                <a:cs typeface="Times New Roman"/>
              </a:rPr>
              <a:t>на</a:t>
            </a:r>
            <a:r>
              <a:rPr sz="1100" spc="-60" dirty="0">
                <a:solidFill>
                  <a:srgbClr val="1E1C1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1E1C11"/>
                </a:solidFill>
                <a:latin typeface="Times New Roman"/>
                <a:cs typeface="Times New Roman"/>
              </a:rPr>
              <a:t>моторные</a:t>
            </a:r>
            <a:r>
              <a:rPr sz="1100" spc="-5" dirty="0">
                <a:solidFill>
                  <a:srgbClr val="1E1C11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1E1C11"/>
                </a:solidFill>
                <a:latin typeface="Times New Roman"/>
                <a:cs typeface="Times New Roman"/>
              </a:rPr>
              <a:t>масла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6" name="object 18"/>
          <p:cNvSpPr txBox="1"/>
          <p:nvPr/>
        </p:nvSpPr>
        <p:spPr>
          <a:xfrm>
            <a:off x="1991995" y="3158744"/>
            <a:ext cx="132270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1E1C11"/>
                </a:solidFill>
                <a:latin typeface="Times New Roman"/>
                <a:cs typeface="Times New Roman"/>
              </a:rPr>
              <a:t>Акцизы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dirty="0">
                <a:solidFill>
                  <a:srgbClr val="1E1C11"/>
                </a:solidFill>
                <a:latin typeface="Times New Roman"/>
                <a:cs typeface="Times New Roman"/>
              </a:rPr>
              <a:t>на</a:t>
            </a:r>
            <a:r>
              <a:rPr sz="1100" spc="-65" dirty="0">
                <a:solidFill>
                  <a:srgbClr val="1E1C1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1E1C11"/>
                </a:solidFill>
                <a:latin typeface="Times New Roman"/>
                <a:cs typeface="Times New Roman"/>
              </a:rPr>
              <a:t>дизельное</a:t>
            </a:r>
            <a:r>
              <a:rPr sz="1100" spc="5" dirty="0">
                <a:solidFill>
                  <a:srgbClr val="1E1C11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1E1C11"/>
                </a:solidFill>
                <a:latin typeface="Times New Roman"/>
                <a:cs typeface="Times New Roman"/>
              </a:rPr>
              <a:t>топливо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7" name="object 19"/>
          <p:cNvSpPr txBox="1"/>
          <p:nvPr/>
        </p:nvSpPr>
        <p:spPr>
          <a:xfrm>
            <a:off x="3749802" y="3429380"/>
            <a:ext cx="15868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1E1C11"/>
                </a:solidFill>
                <a:latin typeface="Times New Roman"/>
                <a:cs typeface="Times New Roman"/>
              </a:rPr>
              <a:t>Акцизы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dirty="0">
                <a:solidFill>
                  <a:srgbClr val="1E1C11"/>
                </a:solidFill>
                <a:latin typeface="Times New Roman"/>
                <a:cs typeface="Times New Roman"/>
              </a:rPr>
              <a:t>на</a:t>
            </a:r>
            <a:r>
              <a:rPr sz="1100" spc="-40" dirty="0">
                <a:solidFill>
                  <a:srgbClr val="1E1C1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1E1C11"/>
                </a:solidFill>
                <a:latin typeface="Times New Roman"/>
                <a:cs typeface="Times New Roman"/>
              </a:rPr>
              <a:t>автомобильный</a:t>
            </a:r>
            <a:r>
              <a:rPr sz="1100" spc="-15" dirty="0">
                <a:solidFill>
                  <a:srgbClr val="1E1C11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1E1C11"/>
                </a:solidFill>
                <a:latin typeface="Times New Roman"/>
                <a:cs typeface="Times New Roman"/>
              </a:rPr>
              <a:t>бензин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58" name="object 20"/>
          <p:cNvGrpSpPr/>
          <p:nvPr/>
        </p:nvGrpSpPr>
        <p:grpSpPr>
          <a:xfrm>
            <a:off x="606551" y="3264408"/>
            <a:ext cx="4349750" cy="1030605"/>
            <a:chOff x="606551" y="3264408"/>
            <a:chExt cx="4349750" cy="1030605"/>
          </a:xfrm>
        </p:grpSpPr>
        <p:pic>
          <p:nvPicPr>
            <p:cNvPr id="59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6551" y="3264408"/>
              <a:ext cx="591311" cy="393191"/>
            </a:xfrm>
            <a:prstGeom prst="rect">
              <a:avLst/>
            </a:prstGeom>
          </p:spPr>
        </p:pic>
        <p:pic>
          <p:nvPicPr>
            <p:cNvPr id="60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46959" y="3514344"/>
              <a:ext cx="673607" cy="451103"/>
            </a:xfrm>
            <a:prstGeom prst="rect">
              <a:avLst/>
            </a:prstGeom>
          </p:spPr>
        </p:pic>
        <p:pic>
          <p:nvPicPr>
            <p:cNvPr id="61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06240" y="3794760"/>
              <a:ext cx="749808" cy="499871"/>
            </a:xfrm>
            <a:prstGeom prst="rect">
              <a:avLst/>
            </a:prstGeom>
          </p:spPr>
        </p:pic>
      </p:grpSp>
      <p:pic>
        <p:nvPicPr>
          <p:cNvPr id="62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5767" y="1649145"/>
            <a:ext cx="2012899" cy="1450797"/>
          </a:xfrm>
          <a:prstGeom prst="rect">
            <a:avLst/>
          </a:prstGeom>
        </p:spPr>
      </p:pic>
      <p:pic>
        <p:nvPicPr>
          <p:cNvPr id="63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824472" y="960056"/>
            <a:ext cx="1997710" cy="1119949"/>
          </a:xfrm>
          <a:prstGeom prst="rect">
            <a:avLst/>
          </a:prstGeom>
        </p:spPr>
      </p:pic>
      <p:pic>
        <p:nvPicPr>
          <p:cNvPr id="64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40407" y="1115568"/>
            <a:ext cx="3610355" cy="275843"/>
          </a:xfrm>
          <a:prstGeom prst="rect">
            <a:avLst/>
          </a:prstGeom>
        </p:spPr>
      </p:pic>
      <p:pic>
        <p:nvPicPr>
          <p:cNvPr id="65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22064" y="4870703"/>
            <a:ext cx="2497709" cy="550037"/>
          </a:xfrm>
          <a:prstGeom prst="rect">
            <a:avLst/>
          </a:prstGeom>
        </p:spPr>
      </p:pic>
      <p:sp>
        <p:nvSpPr>
          <p:cNvPr id="66" name="object 30"/>
          <p:cNvSpPr txBox="1"/>
          <p:nvPr/>
        </p:nvSpPr>
        <p:spPr>
          <a:xfrm>
            <a:off x="3203575" y="5885789"/>
            <a:ext cx="20491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DDDC3"/>
                </a:solidFill>
                <a:latin typeface="Times New Roman"/>
                <a:cs typeface="Times New Roman"/>
              </a:rPr>
              <a:t>Ремонт</a:t>
            </a:r>
            <a:r>
              <a:rPr sz="1600" b="1" spc="-80" dirty="0">
                <a:solidFill>
                  <a:srgbClr val="FDDDC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DDDC3"/>
                </a:solidFill>
                <a:latin typeface="Times New Roman"/>
                <a:cs typeface="Times New Roman"/>
              </a:rPr>
              <a:t>и</a:t>
            </a:r>
            <a:r>
              <a:rPr sz="1600" b="1" spc="-20" dirty="0">
                <a:solidFill>
                  <a:srgbClr val="FDDDC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DDDC3"/>
                </a:solidFill>
                <a:latin typeface="Times New Roman"/>
                <a:cs typeface="Times New Roman"/>
              </a:rPr>
              <a:t>содержание автомобильных</a:t>
            </a:r>
            <a:r>
              <a:rPr sz="1600" b="1" spc="-75" dirty="0">
                <a:solidFill>
                  <a:srgbClr val="FDDDC3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DDDC3"/>
                </a:solidFill>
                <a:latin typeface="Times New Roman"/>
                <a:cs typeface="Times New Roman"/>
              </a:rPr>
              <a:t>дорог</a:t>
            </a:r>
            <a:endParaRPr sz="1600" dirty="0">
              <a:solidFill>
                <a:srgbClr val="FDDDC3"/>
              </a:solidFill>
              <a:latin typeface="Times New Roman"/>
              <a:cs typeface="Times New Roman"/>
            </a:endParaRPr>
          </a:p>
        </p:txBody>
      </p:sp>
      <p:grpSp>
        <p:nvGrpSpPr>
          <p:cNvPr id="67" name="object 31"/>
          <p:cNvGrpSpPr/>
          <p:nvPr/>
        </p:nvGrpSpPr>
        <p:grpSpPr>
          <a:xfrm>
            <a:off x="86001" y="3868293"/>
            <a:ext cx="7947659" cy="2934335"/>
            <a:chOff x="103631" y="3876535"/>
            <a:chExt cx="7947659" cy="2934335"/>
          </a:xfrm>
        </p:grpSpPr>
        <p:pic>
          <p:nvPicPr>
            <p:cNvPr id="68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24327" y="4727448"/>
              <a:ext cx="1759966" cy="1138237"/>
            </a:xfrm>
            <a:prstGeom prst="rect">
              <a:avLst/>
            </a:prstGeom>
          </p:spPr>
        </p:pic>
        <p:pic>
          <p:nvPicPr>
            <p:cNvPr id="69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10640" y="5684517"/>
              <a:ext cx="1860677" cy="1126058"/>
            </a:xfrm>
            <a:prstGeom prst="rect">
              <a:avLst/>
            </a:prstGeom>
          </p:spPr>
        </p:pic>
        <p:pic>
          <p:nvPicPr>
            <p:cNvPr id="70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631" y="4727448"/>
              <a:ext cx="1784477" cy="1147381"/>
            </a:xfrm>
            <a:prstGeom prst="rect">
              <a:avLst/>
            </a:prstGeom>
          </p:spPr>
        </p:pic>
        <p:pic>
          <p:nvPicPr>
            <p:cNvPr id="71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04408" y="3876535"/>
              <a:ext cx="2246756" cy="2339797"/>
            </a:xfrm>
            <a:prstGeom prst="rect">
              <a:avLst/>
            </a:prstGeom>
          </p:spPr>
        </p:pic>
      </p:grpSp>
      <p:sp>
        <p:nvSpPr>
          <p:cNvPr id="72" name="object 36"/>
          <p:cNvSpPr txBox="1"/>
          <p:nvPr/>
        </p:nvSpPr>
        <p:spPr>
          <a:xfrm>
            <a:off x="5366130" y="5543499"/>
            <a:ext cx="323215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202</a:t>
            </a:r>
            <a:r>
              <a:rPr lang="ru-RU"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6</a:t>
            </a:r>
            <a:r>
              <a:rPr sz="18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год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470" dirty="0">
                <a:solidFill>
                  <a:srgbClr val="001F5F"/>
                </a:solidFill>
                <a:latin typeface="Microsoft Sans Serif"/>
                <a:cs typeface="Microsoft Sans Serif"/>
              </a:rPr>
              <a:t>–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Arial Black"/>
                <a:cs typeface="Arial Black"/>
              </a:rPr>
              <a:t>15,1</a:t>
            </a:r>
            <a:r>
              <a:rPr sz="2400" spc="-6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млн.рублей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202</a:t>
            </a:r>
            <a:r>
              <a:rPr lang="ru-RU"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7</a:t>
            </a:r>
            <a:r>
              <a:rPr sz="18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год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470" dirty="0">
                <a:solidFill>
                  <a:srgbClr val="001F5F"/>
                </a:solidFill>
                <a:latin typeface="Microsoft Sans Serif"/>
                <a:cs typeface="Microsoft Sans Serif"/>
              </a:rPr>
              <a:t>–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25" dirty="0">
                <a:solidFill>
                  <a:srgbClr val="FF0000"/>
                </a:solidFill>
                <a:latin typeface="Arial Black"/>
                <a:cs typeface="Arial Black"/>
              </a:rPr>
              <a:t>20,2</a:t>
            </a:r>
            <a:r>
              <a:rPr sz="2400" spc="-29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млн.рублей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202</a:t>
            </a:r>
            <a:r>
              <a:rPr lang="ru-RU"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8</a:t>
            </a:r>
            <a:r>
              <a:rPr sz="18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год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470" dirty="0">
                <a:solidFill>
                  <a:srgbClr val="001F5F"/>
                </a:solidFill>
                <a:latin typeface="Microsoft Sans Serif"/>
                <a:cs typeface="Microsoft Sans Serif"/>
              </a:rPr>
              <a:t>–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25" dirty="0">
                <a:solidFill>
                  <a:srgbClr val="FF0000"/>
                </a:solidFill>
                <a:latin typeface="Arial Black"/>
                <a:cs typeface="Arial Black"/>
              </a:rPr>
              <a:t>21,0</a:t>
            </a:r>
            <a:r>
              <a:rPr sz="2400" spc="-29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млн.рублей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73" name="object 25"/>
          <p:cNvSpPr txBox="1"/>
          <p:nvPr/>
        </p:nvSpPr>
        <p:spPr>
          <a:xfrm>
            <a:off x="5729732" y="3121863"/>
            <a:ext cx="319278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202</a:t>
            </a:r>
            <a:r>
              <a:rPr lang="ru-RU"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6</a:t>
            </a:r>
            <a:r>
              <a:rPr sz="18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год</a:t>
            </a:r>
            <a:r>
              <a:rPr sz="18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470" dirty="0">
                <a:solidFill>
                  <a:srgbClr val="001F5F"/>
                </a:solidFill>
                <a:latin typeface="Microsoft Sans Serif"/>
                <a:cs typeface="Microsoft Sans Serif"/>
              </a:rPr>
              <a:t>–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25" dirty="0">
                <a:solidFill>
                  <a:srgbClr val="FF0000"/>
                </a:solidFill>
                <a:latin typeface="Arial Black"/>
                <a:cs typeface="Arial Black"/>
              </a:rPr>
              <a:t>15,1</a:t>
            </a:r>
            <a:r>
              <a:rPr sz="2400" spc="-29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млн.рублей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202</a:t>
            </a:r>
            <a:r>
              <a:rPr lang="ru-RU"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7</a:t>
            </a:r>
            <a:r>
              <a:rPr sz="18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год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470" dirty="0">
                <a:solidFill>
                  <a:srgbClr val="001F5F"/>
                </a:solidFill>
                <a:latin typeface="Microsoft Sans Serif"/>
                <a:cs typeface="Microsoft Sans Serif"/>
              </a:rPr>
              <a:t>–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25" dirty="0">
                <a:solidFill>
                  <a:srgbClr val="FF0000"/>
                </a:solidFill>
                <a:latin typeface="Arial Black"/>
                <a:cs typeface="Arial Black"/>
              </a:rPr>
              <a:t>20,2</a:t>
            </a:r>
            <a:r>
              <a:rPr sz="2400" spc="-29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млн.рублей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202</a:t>
            </a:r>
            <a:r>
              <a:rPr lang="ru-RU"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8</a:t>
            </a:r>
            <a:r>
              <a:rPr sz="18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год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470" dirty="0">
                <a:solidFill>
                  <a:srgbClr val="001F5F"/>
                </a:solidFill>
                <a:latin typeface="Microsoft Sans Serif"/>
                <a:cs typeface="Microsoft Sans Serif"/>
              </a:rPr>
              <a:t>–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25" dirty="0">
                <a:solidFill>
                  <a:srgbClr val="FF0000"/>
                </a:solidFill>
                <a:latin typeface="Arial Black"/>
              </a:rPr>
              <a:t>21,0</a:t>
            </a:r>
            <a:r>
              <a:rPr sz="2400" spc="-29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млн.рублей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75" name="object 7"/>
          <p:cNvSpPr txBox="1">
            <a:spLocks/>
          </p:cNvSpPr>
          <p:nvPr/>
        </p:nvSpPr>
        <p:spPr>
          <a:xfrm>
            <a:off x="1750567" y="72339"/>
            <a:ext cx="560514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22630" marR="5080" lvl="0" indent="-710565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Как</a:t>
            </a:r>
            <a:r>
              <a:rPr kumimoji="0" lang="ru-RU" sz="2800" b="1" i="0" u="none" strike="noStrike" kern="0" cap="none" spc="-6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формируются</a:t>
            </a:r>
            <a:r>
              <a:rPr kumimoji="0" lang="ru-RU" sz="2800" b="1" i="0" u="none" strike="noStrike" kern="0" cap="none" spc="-5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</a:t>
            </a:r>
            <a:r>
              <a:rPr kumimoji="0" lang="ru-RU" sz="2800" b="1" i="0" u="none" strike="noStrike" kern="0" cap="none" spc="-4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используются </a:t>
            </a: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средства</a:t>
            </a:r>
            <a:r>
              <a:rPr kumimoji="0" lang="ru-RU" sz="2800" b="1" i="0" u="none" strike="noStrike" kern="0" cap="none" spc="-1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дорожного</a:t>
            </a:r>
            <a:r>
              <a:rPr kumimoji="0" lang="ru-RU" sz="2800" b="1" i="0" u="none" strike="noStrike" kern="0" cap="none" spc="-10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фонда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290044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8488679" y="6550246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66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pic>
        <p:nvPicPr>
          <p:cNvPr id="12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263" y="1654378"/>
            <a:ext cx="8765984" cy="868679"/>
          </a:xfrm>
          <a:prstGeom prst="rect">
            <a:avLst/>
          </a:prstGeom>
        </p:spPr>
      </p:pic>
      <p:graphicFrame>
        <p:nvGraphicFramePr>
          <p:cNvPr id="13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183957"/>
              </p:ext>
            </p:extLst>
          </p:nvPr>
        </p:nvGraphicFramePr>
        <p:xfrm>
          <a:off x="188913" y="1648029"/>
          <a:ext cx="8766173" cy="47804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59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3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58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59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59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проекта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Прогноз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19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 marR="251460" indent="-317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Средства местного бюджета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805" marR="215265" indent="-2438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Инициативный платеж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 marR="123825" indent="-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Средства областного бюджета*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0538">
                <a:tc>
                  <a:txBody>
                    <a:bodyPr/>
                    <a:lstStyle/>
                    <a:p>
                      <a:pPr marL="91440" marR="85534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Благоустройство территории МАДОУ «Колокольчик» в </a:t>
                      </a:r>
                      <a:r>
                        <a:rPr sz="1100" dirty="0" err="1">
                          <a:latin typeface="Times New Roman"/>
                          <a:cs typeface="Times New Roman"/>
                        </a:rPr>
                        <a:t>г.Первомайск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Нижегородской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4958">
                <a:tc>
                  <a:txBody>
                    <a:bodyPr/>
                    <a:lstStyle/>
                    <a:p>
                      <a:pPr marL="91440" marR="7029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10" dirty="0">
                          <a:latin typeface="Times New Roman"/>
                          <a:cs typeface="Times New Roman"/>
                        </a:rPr>
                        <a:t>Ремонт автомобильной дороги от перекрестка по </a:t>
                      </a:r>
                      <a:r>
                        <a:rPr lang="ru-RU" sz="1100" spc="-10" dirty="0" err="1">
                          <a:latin typeface="Times New Roman"/>
                          <a:cs typeface="Times New Roman"/>
                        </a:rPr>
                        <a:t>пер.Мочалина</a:t>
                      </a:r>
                      <a:r>
                        <a:rPr lang="ru-RU" sz="1100" spc="-10" dirty="0">
                          <a:latin typeface="Times New Roman"/>
                          <a:cs typeface="Times New Roman"/>
                        </a:rPr>
                        <a:t> до магазина «Интегра» </a:t>
                      </a: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spc="-10" dirty="0" err="1">
                          <a:latin typeface="Times New Roman"/>
                          <a:cs typeface="Times New Roman"/>
                        </a:rPr>
                        <a:t>г.Первомайск</a:t>
                      </a:r>
                      <a:r>
                        <a:rPr lang="ru-RU" sz="1100" spc="-10" dirty="0">
                          <a:latin typeface="Times New Roman"/>
                          <a:cs typeface="Times New Roman"/>
                        </a:rPr>
                        <a:t> Нижегородской</a:t>
                      </a:r>
                      <a:r>
                        <a:rPr lang="ru-RU" sz="11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lang="ru-RU"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0538">
                <a:tc>
                  <a:txBody>
                    <a:bodyPr/>
                    <a:lstStyle/>
                    <a:p>
                      <a:pPr marL="91440" marR="2165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Ремонт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автомобильной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дороги</a:t>
                      </a:r>
                      <a:r>
                        <a:rPr sz="1100" spc="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 err="1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spc="-10" dirty="0">
                          <a:latin typeface="Times New Roman"/>
                          <a:cs typeface="Times New Roman"/>
                        </a:rPr>
                        <a:t>магазина «Интегра» до д.20 по </a:t>
                      </a:r>
                      <a:r>
                        <a:rPr lang="ru-RU" sz="1100" spc="-10" dirty="0" err="1">
                          <a:latin typeface="Times New Roman"/>
                          <a:cs typeface="Times New Roman"/>
                        </a:rPr>
                        <a:t>ул.Мочалина</a:t>
                      </a:r>
                      <a:r>
                        <a:rPr lang="ru-RU"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г.Первомайск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Нижегородской</a:t>
                      </a:r>
                      <a:r>
                        <a:rPr sz="11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4958">
                <a:tc>
                  <a:txBody>
                    <a:bodyPr/>
                    <a:lstStyle/>
                    <a:p>
                      <a:pPr marL="91440" marR="2298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Ремонт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автомобильной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дороги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д.</a:t>
                      </a:r>
                      <a:r>
                        <a:rPr lang="ru-RU" sz="1100" spc="-20" dirty="0">
                          <a:latin typeface="Times New Roman"/>
                          <a:cs typeface="Times New Roman"/>
                        </a:rPr>
                        <a:t>20 по </a:t>
                      </a:r>
                      <a:r>
                        <a:rPr lang="ru-RU" sz="1100" spc="-20" dirty="0" err="1">
                          <a:latin typeface="Times New Roman"/>
                          <a:cs typeface="Times New Roman"/>
                        </a:rPr>
                        <a:t>ул.Мочалина</a:t>
                      </a:r>
                      <a:r>
                        <a:rPr lang="ru-RU" sz="1100" spc="-20" dirty="0">
                          <a:latin typeface="Times New Roman"/>
                          <a:cs typeface="Times New Roman"/>
                        </a:rPr>
                        <a:t> до МАОУ «Первомайская СШ» (корпус 3) в</a:t>
                      </a:r>
                      <a:r>
                        <a:rPr sz="11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г.Первомайск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Нижегородской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4958">
                <a:tc>
                  <a:txBody>
                    <a:bodyPr/>
                    <a:lstStyle/>
                    <a:p>
                      <a:pPr marL="91440" marR="1860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Ремонт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автомобильной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дороги</a:t>
                      </a:r>
                      <a:r>
                        <a:rPr sz="1100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 err="1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МАОУ «Первомайская СШ» (корпус 3) до поворота на </a:t>
                      </a:r>
                      <a:r>
                        <a:rPr lang="ru-RU" sz="1100" dirty="0" err="1">
                          <a:latin typeface="Times New Roman"/>
                          <a:cs typeface="Times New Roman"/>
                        </a:rPr>
                        <a:t>ул.Медгородок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г.Первомайск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Нижегородской</a:t>
                      </a:r>
                      <a:r>
                        <a:rPr sz="11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3,1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779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Ремонт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spc="-10" dirty="0">
                          <a:latin typeface="Times New Roman"/>
                          <a:cs typeface="Times New Roman"/>
                        </a:rPr>
                        <a:t>сетей уличного освещения от МАУК «Центр культуры» до магазина «Гурман», от перекрестка по ул.Горького до д.7 пл.Ульянова и от перекрестка по </a:t>
                      </a:r>
                      <a:r>
                        <a:rPr lang="ru-RU" sz="1100" spc="-10" dirty="0" err="1">
                          <a:latin typeface="Times New Roman"/>
                          <a:cs typeface="Times New Roman"/>
                        </a:rPr>
                        <a:t>ул.Циолковского</a:t>
                      </a:r>
                      <a:r>
                        <a:rPr lang="ru-RU" sz="1100" spc="-10" dirty="0">
                          <a:latin typeface="Times New Roman"/>
                          <a:cs typeface="Times New Roman"/>
                        </a:rPr>
                        <a:t> до д.11 по </a:t>
                      </a:r>
                      <a:r>
                        <a:rPr lang="ru-RU" sz="1100" spc="-10" dirty="0" err="1">
                          <a:latin typeface="Times New Roman"/>
                          <a:cs typeface="Times New Roman"/>
                        </a:rPr>
                        <a:t>ул.Тургенева</a:t>
                      </a:r>
                      <a:r>
                        <a:rPr lang="ru-RU" sz="1100" spc="-10" dirty="0">
                          <a:latin typeface="Times New Roman"/>
                          <a:cs typeface="Times New Roman"/>
                        </a:rPr>
                        <a:t>, и от перекрестка по ул.50 лет Октября до поворота на </a:t>
                      </a:r>
                      <a:r>
                        <a:rPr lang="ru-RU" sz="1100" spc="-10" dirty="0" err="1">
                          <a:latin typeface="Times New Roman"/>
                          <a:cs typeface="Times New Roman"/>
                        </a:rPr>
                        <a:t>ул.Революции</a:t>
                      </a:r>
                      <a:r>
                        <a:rPr lang="ru-RU"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г.Первомайск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Нижегородской</a:t>
                      </a:r>
                      <a:r>
                        <a:rPr sz="11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object 6"/>
          <p:cNvSpPr txBox="1"/>
          <p:nvPr/>
        </p:nvSpPr>
        <p:spPr>
          <a:xfrm>
            <a:off x="8033384" y="1454658"/>
            <a:ext cx="910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Arial"/>
                <a:cs typeface="Arial"/>
              </a:rPr>
              <a:t>млн.рублей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7"/>
          <p:cNvSpPr txBox="1"/>
          <p:nvPr/>
        </p:nvSpPr>
        <p:spPr>
          <a:xfrm>
            <a:off x="140207" y="6470105"/>
            <a:ext cx="59182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*В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первоначальном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бюджете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 err="1">
                <a:latin typeface="Times New Roman"/>
                <a:cs typeface="Times New Roman"/>
              </a:rPr>
              <a:t>на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202</a:t>
            </a:r>
            <a:r>
              <a:rPr lang="ru-RU" sz="1200" dirty="0">
                <a:latin typeface="Times New Roman"/>
                <a:cs typeface="Times New Roman"/>
              </a:rPr>
              <a:t>6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год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средства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областного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бюджета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не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предусмотрены.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16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207" y="719327"/>
            <a:ext cx="2043557" cy="2479421"/>
          </a:xfrm>
          <a:prstGeom prst="rect">
            <a:avLst/>
          </a:prstGeom>
        </p:spPr>
      </p:pic>
      <p:sp>
        <p:nvSpPr>
          <p:cNvPr id="17" name="object 3"/>
          <p:cNvSpPr txBox="1">
            <a:spLocks/>
          </p:cNvSpPr>
          <p:nvPr/>
        </p:nvSpPr>
        <p:spPr>
          <a:xfrm>
            <a:off x="733450" y="72339"/>
            <a:ext cx="8202295" cy="8509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579880" marR="5080" lvl="0" indent="-1567815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Информация</a:t>
            </a:r>
            <a:r>
              <a:rPr kumimoji="0" lang="ru-RU" sz="2700" b="1" i="0" u="none" strike="noStrike" kern="0" cap="none" spc="-9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7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</a:t>
            </a:r>
            <a:r>
              <a:rPr kumimoji="0" lang="ru-RU" sz="2700" b="1" i="0" u="none" strike="noStrike" kern="0" cap="none" spc="-4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7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реализации</a:t>
            </a:r>
            <a:r>
              <a:rPr kumimoji="0" lang="ru-RU" sz="2700" b="1" i="0" u="none" strike="noStrike" kern="0" cap="none" spc="-10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7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проектов</a:t>
            </a:r>
            <a:r>
              <a:rPr kumimoji="0" lang="ru-RU" sz="2700" b="1" i="0" u="none" strike="noStrike" kern="0" cap="none" spc="-7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7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инициативного </a:t>
            </a:r>
            <a:r>
              <a:rPr kumimoji="0" lang="ru-RU" sz="2700" b="1" i="0" u="none" strike="noStrike" kern="0" cap="none" spc="-2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бюджетирования</a:t>
            </a:r>
            <a:r>
              <a:rPr kumimoji="0" lang="ru-RU" sz="2700" b="1" i="0" u="none" strike="noStrike" kern="0" cap="none" spc="-6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7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«Вам</a:t>
            </a:r>
            <a:r>
              <a:rPr kumimoji="0" lang="ru-RU" sz="2700" b="1" i="0" u="none" strike="noStrike" kern="0" cap="none" spc="-4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7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решать!»</a:t>
            </a:r>
            <a:endParaRPr kumimoji="0" lang="ru-RU" sz="27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39750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8261176" y="6555308"/>
            <a:ext cx="864096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66.1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graphicFrame>
        <p:nvGraphicFramePr>
          <p:cNvPr id="10" name="object 4">
            <a:extLst>
              <a:ext uri="{FF2B5EF4-FFF2-40B4-BE49-F238E27FC236}">
                <a16:creationId xmlns="" xmlns:a16="http://schemas.microsoft.com/office/drawing/2014/main" id="{0CCC60DF-EC7D-D247-8FAC-DFDBBFA5F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865743"/>
              </p:ext>
            </p:extLst>
          </p:nvPr>
        </p:nvGraphicFramePr>
        <p:xfrm>
          <a:off x="209169" y="1478407"/>
          <a:ext cx="8714740" cy="46175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6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7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0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проекта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результата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95250" indent="609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Единица измерения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142875" indent="-109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Прогноз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034">
                <a:tc>
                  <a:txBody>
                    <a:bodyPr/>
                    <a:lstStyle/>
                    <a:p>
                      <a:pPr marL="91440" marR="855344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Благоустройство территории МАДОУ «Колокольчик» в </a:t>
                      </a:r>
                      <a:r>
                        <a:rPr kumimoji="0" lang="ru-RU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г.Первомайск</a:t>
                      </a:r>
                      <a:r>
                        <a:rPr kumimoji="0" lang="ru-RU" sz="1100" b="0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Нижегородской</a:t>
                      </a:r>
                      <a:r>
                        <a:rPr kumimoji="0" lang="ru-RU" sz="1100" b="0" i="0" u="none" strike="noStrike" kern="0" cap="none" spc="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области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7155" marR="88900" algn="ctr">
                        <a:lnSpc>
                          <a:spcPct val="100000"/>
                        </a:lnSpc>
                      </a:pPr>
                      <a:endParaRPr lang="ru-RU" sz="1200" spc="-10" dirty="0">
                        <a:latin typeface="Times New Roman"/>
                        <a:cs typeface="Times New Roman"/>
                      </a:endParaRPr>
                    </a:p>
                    <a:p>
                      <a:pPr marL="97155" marR="88900" algn="ctr">
                        <a:lnSpc>
                          <a:spcPct val="100000"/>
                        </a:lnSpc>
                      </a:pPr>
                      <a:endParaRPr lang="ru-RU" sz="1200" spc="-10" dirty="0">
                        <a:latin typeface="Times New Roman"/>
                        <a:cs typeface="Times New Roman"/>
                      </a:endParaRPr>
                    </a:p>
                    <a:p>
                      <a:pPr marL="97155" marR="88900" algn="ctr">
                        <a:lnSpc>
                          <a:spcPct val="100000"/>
                        </a:lnSpc>
                      </a:pP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Строительство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реконструкция, капитальный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ремонт,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37490" marR="22923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благоустройство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покупка объектов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общественной инфраструктуры,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14300" marR="10604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расположенных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территории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городского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округа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город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Первомайск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7114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штука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9716">
                <a:tc>
                  <a:txBody>
                    <a:bodyPr/>
                    <a:lstStyle/>
                    <a:p>
                      <a:pPr marL="91440" marR="70294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Ремонт автомобильной дороги от перекрестка по </a:t>
                      </a:r>
                      <a:r>
                        <a:rPr kumimoji="0" lang="ru-RU" sz="1100" b="0" i="0" u="none" strike="noStrike" kern="0" cap="none" spc="-1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пер.Мочалина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до магазина «Интегра» 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в</a:t>
                      </a:r>
                      <a:r>
                        <a:rPr kumimoji="0" lang="ru-RU" sz="1100" b="0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г.Первомайск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Нижегородской</a:t>
                      </a:r>
                      <a:r>
                        <a:rPr kumimoji="0" lang="ru-RU" sz="1100" b="0" i="0" u="none" strike="noStrike" kern="0" cap="none" spc="5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области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9755">
                <a:tc>
                  <a:txBody>
                    <a:bodyPr/>
                    <a:lstStyle/>
                    <a:p>
                      <a:pPr marL="91440" marR="21653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Ремонт</a:t>
                      </a:r>
                      <a:r>
                        <a:rPr kumimoji="0" lang="ru-RU" sz="1100" b="0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автомобильной 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дороги</a:t>
                      </a:r>
                      <a:r>
                        <a:rPr kumimoji="0" lang="ru-RU" sz="1100" b="0" i="0" u="none" strike="noStrike" kern="0" cap="none" spc="26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от</a:t>
                      </a:r>
                      <a:r>
                        <a:rPr kumimoji="0" lang="ru-RU" sz="1100" b="0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магазина «Интегра» до д.20 по </a:t>
                      </a:r>
                      <a:r>
                        <a:rPr kumimoji="0" lang="ru-RU" sz="1100" b="0" i="0" u="none" strike="noStrike" kern="0" cap="none" spc="-1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ул.Мочалина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в</a:t>
                      </a:r>
                      <a:r>
                        <a:rPr kumimoji="0" lang="ru-RU" sz="1100" b="0" i="0" u="none" strike="noStrike" kern="0" cap="none" spc="-4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г.Первомайск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Нижегородской</a:t>
                      </a:r>
                      <a:r>
                        <a:rPr kumimoji="0" lang="ru-RU" sz="1100" b="0" i="0" u="none" strike="noStrike" kern="0" cap="none" spc="4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области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1714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Ремонт</a:t>
                      </a:r>
                      <a:r>
                        <a:rPr kumimoji="0" lang="ru-RU" sz="1100" b="0" i="0" u="none" strike="noStrike" kern="0" cap="none" spc="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автомобильной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дороги</a:t>
                      </a:r>
                      <a:r>
                        <a:rPr kumimoji="0" lang="ru-RU" sz="1100" b="0" i="0" u="none" strike="noStrike" kern="0" cap="none" spc="2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от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д.</a:t>
                      </a:r>
                      <a:r>
                        <a:rPr kumimoji="0" lang="ru-RU" sz="1100" b="0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20 по </a:t>
                      </a:r>
                      <a:r>
                        <a:rPr kumimoji="0" lang="ru-RU" sz="1100" b="0" i="0" u="none" strike="noStrike" kern="0" cap="none" spc="-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ул.Мочалина</a:t>
                      </a:r>
                      <a:r>
                        <a:rPr kumimoji="0" lang="ru-RU" sz="1100" b="0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до МАОУ «Первомайская СШ» (корпус 3) в</a:t>
                      </a:r>
                      <a:r>
                        <a:rPr kumimoji="0" lang="ru-RU" sz="1100" b="0" i="0" u="none" strike="noStrike" kern="0" cap="none" spc="4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г.Первомайск</a:t>
                      </a:r>
                      <a:r>
                        <a:rPr kumimoji="0" lang="ru-RU" sz="1100" b="0" i="0" u="none" strike="noStrike" kern="0" cap="none" spc="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Нижегородской</a:t>
                      </a:r>
                      <a:r>
                        <a:rPr kumimoji="0" lang="ru-RU" sz="1100" b="0" i="0" u="none" strike="noStrike" kern="0" cap="none" spc="1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области</a:t>
                      </a:r>
                      <a:endParaRPr lang="ru-RU" dirty="0"/>
                    </a:p>
                  </a:txBody>
                  <a:tcPr marL="0" marR="0" marT="425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lang="ru-RU" dirty="0"/>
                    </a:p>
                  </a:txBody>
                  <a:tcPr marL="0" marR="0" marT="4064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3838135"/>
                  </a:ext>
                </a:extLst>
              </a:tr>
              <a:tr h="741780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 Ремонт</a:t>
                      </a:r>
                      <a:r>
                        <a:rPr kumimoji="0" lang="ru-RU" sz="1100" b="0" i="0" u="none" strike="noStrike" kern="0" cap="none" spc="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автомобильной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дороги</a:t>
                      </a:r>
                      <a:r>
                        <a:rPr kumimoji="0" lang="ru-RU" sz="1100" b="0" i="0" u="none" strike="noStrike" kern="0" cap="none" spc="27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от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МАОУ «Первомайская СШ» (корпус 3) до поворота на </a:t>
                      </a:r>
                      <a:r>
                        <a:rPr kumimoji="0" lang="ru-RU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ул.Медгородок</a:t>
                      </a:r>
                      <a:r>
                        <a:rPr kumimoji="0" lang="ru-RU" sz="1100" b="0" i="0" u="none" strike="noStrike" kern="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в</a:t>
                      </a:r>
                      <a:r>
                        <a:rPr kumimoji="0" lang="ru-RU" sz="1100" b="0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г.Первомайск</a:t>
                      </a:r>
                      <a:r>
                        <a:rPr kumimoji="0" lang="ru-RU" sz="1100" b="0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Нижегородской</a:t>
                      </a:r>
                      <a:r>
                        <a:rPr kumimoji="0" lang="ru-RU" sz="1100" b="0" i="0" u="none" strike="noStrike" kern="0" cap="none" spc="5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области</a:t>
                      </a:r>
                    </a:p>
                    <a:p>
                      <a:endParaRPr lang="ru-RU" dirty="0"/>
                    </a:p>
                  </a:txBody>
                  <a:tcPr marL="0" marR="0" marT="42544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0579076"/>
                  </a:ext>
                </a:extLst>
              </a:tr>
              <a:tr h="1285308">
                <a:tc>
                  <a:txBody>
                    <a:bodyPr/>
                    <a:lstStyle/>
                    <a:p>
                      <a:pPr marL="91440" marR="22987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Ремонт сетей уличного освещения  от  МАУК "Центр культуры" до магазина "Гурман", от перекрестка по ул. Горького  до д.7  пл. Ульянова  и от  перекрестка по ул. Циолковского до д.11 по ул.Тургенева, и от перекрестка по ул. 50 лет Октября до поворота на ул. Революции  в </a:t>
                      </a:r>
                      <a:r>
                        <a:rPr kumimoji="0" lang="ru-RU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г.Первомайск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Нижегородской области</a:t>
                      </a:r>
                    </a:p>
                  </a:txBody>
                  <a:tcPr marL="0" marR="0" marT="425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400" spc="-5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400" spc="-5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A21A87E2-6C71-EE3E-1235-516BB98FDD00}"/>
              </a:ext>
            </a:extLst>
          </p:cNvPr>
          <p:cNvGrpSpPr/>
          <p:nvPr/>
        </p:nvGrpSpPr>
        <p:grpSpPr>
          <a:xfrm>
            <a:off x="4724400" y="4651249"/>
            <a:ext cx="2200655" cy="1444752"/>
            <a:chOff x="4684776" y="4657217"/>
            <a:chExt cx="2200655" cy="1444752"/>
          </a:xfrm>
        </p:grpSpPr>
        <p:pic>
          <p:nvPicPr>
            <p:cNvPr id="12" name="object 6">
              <a:extLst>
                <a:ext uri="{FF2B5EF4-FFF2-40B4-BE49-F238E27FC236}">
                  <a16:creationId xmlns="" xmlns:a16="http://schemas.microsoft.com/office/drawing/2014/main" id="{B64CFF67-F125-4B31-ED8A-030CA04C0D6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4776" y="4657217"/>
              <a:ext cx="2200655" cy="1444752"/>
            </a:xfrm>
            <a:prstGeom prst="rect">
              <a:avLst/>
            </a:prstGeom>
          </p:spPr>
        </p:pic>
        <p:pic>
          <p:nvPicPr>
            <p:cNvPr id="13" name="object 7">
              <a:extLst>
                <a:ext uri="{FF2B5EF4-FFF2-40B4-BE49-F238E27FC236}">
                  <a16:creationId xmlns="" xmlns:a16="http://schemas.microsoft.com/office/drawing/2014/main" id="{0E664FE4-2C9C-DF0E-F7EF-7F8EAAED155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9200" y="5001641"/>
              <a:ext cx="1511807" cy="755904"/>
            </a:xfrm>
            <a:prstGeom prst="rect">
              <a:avLst/>
            </a:prstGeom>
          </p:spPr>
        </p:pic>
        <p:sp>
          <p:nvSpPr>
            <p:cNvPr id="14" name="object 8">
              <a:extLst>
                <a:ext uri="{FF2B5EF4-FFF2-40B4-BE49-F238E27FC236}">
                  <a16:creationId xmlns="" xmlns:a16="http://schemas.microsoft.com/office/drawing/2014/main" id="{D16EC83A-444F-9296-94D4-80BBAB65E01D}"/>
                </a:ext>
              </a:extLst>
            </p:cNvPr>
            <p:cNvSpPr/>
            <p:nvPr/>
          </p:nvSpPr>
          <p:spPr>
            <a:xfrm>
              <a:off x="4985004" y="4957445"/>
              <a:ext cx="1600835" cy="844550"/>
            </a:xfrm>
            <a:custGeom>
              <a:avLst/>
              <a:gdLst/>
              <a:ahLst/>
              <a:cxnLst/>
              <a:rect l="l" t="t" r="r" b="b"/>
              <a:pathLst>
                <a:path w="1600834" h="844550">
                  <a:moveTo>
                    <a:pt x="168275" y="0"/>
                  </a:moveTo>
                  <a:lnTo>
                    <a:pt x="1600453" y="0"/>
                  </a:lnTo>
                  <a:lnTo>
                    <a:pt x="1600453" y="676503"/>
                  </a:lnTo>
                  <a:lnTo>
                    <a:pt x="1587246" y="740625"/>
                  </a:lnTo>
                  <a:lnTo>
                    <a:pt x="1550797" y="794715"/>
                  </a:lnTo>
                  <a:lnTo>
                    <a:pt x="1496568" y="831215"/>
                  </a:lnTo>
                  <a:lnTo>
                    <a:pt x="1432178" y="844435"/>
                  </a:lnTo>
                  <a:lnTo>
                    <a:pt x="0" y="844435"/>
                  </a:lnTo>
                  <a:lnTo>
                    <a:pt x="0" y="168275"/>
                  </a:lnTo>
                  <a:lnTo>
                    <a:pt x="3048" y="136144"/>
                  </a:lnTo>
                  <a:lnTo>
                    <a:pt x="28828" y="74930"/>
                  </a:lnTo>
                  <a:lnTo>
                    <a:pt x="74929" y="28829"/>
                  </a:lnTo>
                  <a:lnTo>
                    <a:pt x="136143" y="3048"/>
                  </a:lnTo>
                  <a:lnTo>
                    <a:pt x="168275" y="0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"/>
          <p:cNvSpPr txBox="1">
            <a:spLocks/>
          </p:cNvSpPr>
          <p:nvPr/>
        </p:nvSpPr>
        <p:spPr>
          <a:xfrm>
            <a:off x="718210" y="72339"/>
            <a:ext cx="8236584" cy="91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3025" marR="5080" lvl="0" indent="-6096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Информация</a:t>
            </a:r>
            <a:r>
              <a:rPr kumimoji="0" lang="ru-RU" sz="2900" b="1" i="0" u="none" strike="noStrike" kern="0" cap="none" spc="-3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9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</a:t>
            </a:r>
            <a:r>
              <a:rPr kumimoji="0" lang="ru-RU" sz="2900" b="1" i="0" u="none" strike="noStrike" kern="0" cap="none" spc="-5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900" b="1" i="0" u="none" strike="noStrike" kern="0" cap="none" spc="-2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результатах</a:t>
            </a:r>
            <a:r>
              <a:rPr kumimoji="0" lang="ru-RU" sz="2900" b="1" i="0" u="none" strike="noStrike" kern="0" cap="none" spc="-8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9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реализации</a:t>
            </a:r>
            <a:r>
              <a:rPr kumimoji="0" lang="ru-RU" sz="2900" b="1" i="0" u="none" strike="noStrike" kern="0" cap="none" spc="-10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9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проектов инициативного</a:t>
            </a:r>
            <a:r>
              <a:rPr kumimoji="0" lang="ru-RU" sz="2900" b="1" i="0" u="none" strike="noStrike" kern="0" cap="none" spc="-114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900" b="1" i="0" u="none" strike="noStrike" kern="0" cap="none" spc="-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бюджетирования </a:t>
            </a:r>
            <a:r>
              <a:rPr kumimoji="0" lang="ru-RU" sz="29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«Вам</a:t>
            </a:r>
            <a:r>
              <a:rPr kumimoji="0" lang="ru-RU" sz="2900" b="1" i="0" u="none" strike="noStrike" kern="0" cap="none" spc="-8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9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решать!»</a:t>
            </a:r>
            <a:endParaRPr kumimoji="0" lang="ru-RU" sz="29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766795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8423628" y="6531868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67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A343378C-3385-F4DD-5FD8-80A0C290AC2B}"/>
              </a:ext>
            </a:extLst>
          </p:cNvPr>
          <p:cNvGrpSpPr/>
          <p:nvPr/>
        </p:nvGrpSpPr>
        <p:grpSpPr>
          <a:xfrm>
            <a:off x="118871" y="1600200"/>
            <a:ext cx="8906255" cy="4144606"/>
            <a:chOff x="118871" y="1798320"/>
            <a:chExt cx="8906255" cy="4144606"/>
          </a:xfrm>
        </p:grpSpPr>
        <p:grpSp>
          <p:nvGrpSpPr>
            <p:cNvPr id="20" name="object 8"/>
            <p:cNvGrpSpPr/>
            <p:nvPr/>
          </p:nvGrpSpPr>
          <p:grpSpPr>
            <a:xfrm>
              <a:off x="301752" y="1798320"/>
              <a:ext cx="8646795" cy="3291840"/>
              <a:chOff x="301752" y="1798320"/>
              <a:chExt cx="8646795" cy="3291840"/>
            </a:xfrm>
          </p:grpSpPr>
          <p:pic>
            <p:nvPicPr>
              <p:cNvPr id="36" name="object 9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705855" y="1807463"/>
                <a:ext cx="3242691" cy="3282315"/>
              </a:xfrm>
              <a:prstGeom prst="rect">
                <a:avLst/>
              </a:prstGeom>
            </p:spPr>
          </p:pic>
          <p:pic>
            <p:nvPicPr>
              <p:cNvPr id="37" name="object 10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85104" y="1886712"/>
                <a:ext cx="2965704" cy="3005328"/>
              </a:xfrm>
              <a:prstGeom prst="rect">
                <a:avLst/>
              </a:prstGeom>
            </p:spPr>
          </p:pic>
          <p:pic>
            <p:nvPicPr>
              <p:cNvPr id="38" name="object 11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06440" y="3258312"/>
                <a:ext cx="2918333" cy="1342389"/>
              </a:xfrm>
              <a:prstGeom prst="rect">
                <a:avLst/>
              </a:prstGeom>
            </p:spPr>
          </p:pic>
          <p:pic>
            <p:nvPicPr>
              <p:cNvPr id="39" name="object 12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824728" y="1959864"/>
                <a:ext cx="2886455" cy="1310639"/>
              </a:xfrm>
              <a:prstGeom prst="rect">
                <a:avLst/>
              </a:prstGeom>
            </p:spPr>
          </p:pic>
          <p:pic>
            <p:nvPicPr>
              <p:cNvPr id="40" name="object 13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01752" y="1798320"/>
                <a:ext cx="3245739" cy="3291458"/>
              </a:xfrm>
              <a:prstGeom prst="rect">
                <a:avLst/>
              </a:prstGeom>
            </p:spPr>
          </p:pic>
          <p:pic>
            <p:nvPicPr>
              <p:cNvPr id="41" name="object 14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77952" y="3438144"/>
                <a:ext cx="3123819" cy="1328546"/>
              </a:xfrm>
              <a:prstGeom prst="rect">
                <a:avLst/>
              </a:prstGeom>
            </p:spPr>
          </p:pic>
          <p:pic>
            <p:nvPicPr>
              <p:cNvPr id="42" name="object 15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81000" y="1877568"/>
                <a:ext cx="2968752" cy="3014472"/>
              </a:xfrm>
              <a:prstGeom prst="rect">
                <a:avLst/>
              </a:prstGeom>
            </p:spPr>
          </p:pic>
        </p:grpSp>
        <p:pic>
          <p:nvPicPr>
            <p:cNvPr id="21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95543" y="4922519"/>
              <a:ext cx="3529583" cy="310896"/>
            </a:xfrm>
            <a:prstGeom prst="rect">
              <a:avLst/>
            </a:prstGeom>
          </p:spPr>
        </p:pic>
        <p:pic>
          <p:nvPicPr>
            <p:cNvPr id="22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871" y="4916423"/>
              <a:ext cx="3419855" cy="295656"/>
            </a:xfrm>
            <a:prstGeom prst="rect">
              <a:avLst/>
            </a:prstGeom>
          </p:spPr>
        </p:pic>
        <p:pic>
          <p:nvPicPr>
            <p:cNvPr id="23" name="object 20"/>
            <p:cNvPicPr/>
            <p:nvPr/>
          </p:nvPicPr>
          <p:blipFill>
            <a:blip r:embed="rId1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953511" y="5690616"/>
              <a:ext cx="3194304" cy="195072"/>
            </a:xfrm>
            <a:prstGeom prst="rect">
              <a:avLst/>
            </a:prstGeom>
          </p:spPr>
        </p:pic>
        <p:pic>
          <p:nvPicPr>
            <p:cNvPr id="24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69336" y="2889465"/>
              <a:ext cx="3074669" cy="3053461"/>
            </a:xfrm>
            <a:prstGeom prst="rect">
              <a:avLst/>
            </a:prstGeom>
          </p:spPr>
        </p:pic>
        <p:pic>
          <p:nvPicPr>
            <p:cNvPr id="25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36976" y="3057143"/>
              <a:ext cx="2630424" cy="2609087"/>
            </a:xfrm>
            <a:prstGeom prst="rect">
              <a:avLst/>
            </a:prstGeom>
          </p:spPr>
        </p:pic>
        <p:sp>
          <p:nvSpPr>
            <p:cNvPr id="26" name="object 23"/>
            <p:cNvSpPr txBox="1"/>
            <p:nvPr/>
          </p:nvSpPr>
          <p:spPr>
            <a:xfrm>
              <a:off x="6025388" y="3646119"/>
              <a:ext cx="2469515" cy="7822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" algn="ctr">
                <a:lnSpc>
                  <a:spcPct val="100000"/>
                </a:lnSpc>
                <a:spcBef>
                  <a:spcPts val="100"/>
                </a:spcBef>
              </a:pPr>
              <a:r>
                <a:rPr sz="1200" spc="-10" dirty="0">
                  <a:latin typeface="Times New Roman"/>
                  <a:cs typeface="Times New Roman"/>
                </a:rPr>
                <a:t>Федеральный</a:t>
              </a:r>
              <a:r>
                <a:rPr sz="1200" dirty="0">
                  <a:latin typeface="Times New Roman"/>
                  <a:cs typeface="Times New Roman"/>
                </a:rPr>
                <a:t> проект</a:t>
              </a:r>
              <a:r>
                <a:rPr sz="1200" spc="-1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«Педагоги</a:t>
              </a:r>
              <a:r>
                <a:rPr sz="1200" spc="-20" dirty="0">
                  <a:latin typeface="Times New Roman"/>
                  <a:cs typeface="Times New Roman"/>
                </a:rPr>
                <a:t> </a:t>
              </a:r>
              <a:r>
                <a:rPr sz="1200" spc="-50" dirty="0">
                  <a:latin typeface="Times New Roman"/>
                  <a:cs typeface="Times New Roman"/>
                </a:rPr>
                <a:t>и</a:t>
              </a:r>
              <a:endParaRPr sz="1200" dirty="0">
                <a:latin typeface="Times New Roman"/>
                <a:cs typeface="Times New Roman"/>
              </a:endParaRPr>
            </a:p>
            <a:p>
              <a:pPr marL="1270" algn="ctr">
                <a:lnSpc>
                  <a:spcPct val="100000"/>
                </a:lnSpc>
                <a:spcBef>
                  <a:spcPts val="5"/>
                </a:spcBef>
              </a:pPr>
              <a:r>
                <a:rPr sz="1200" dirty="0">
                  <a:latin typeface="Times New Roman"/>
                  <a:cs typeface="Times New Roman"/>
                </a:rPr>
                <a:t>наставники»</a:t>
              </a:r>
              <a:r>
                <a:rPr sz="1200" spc="-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национального</a:t>
              </a:r>
              <a:r>
                <a:rPr sz="1200" spc="-2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проекта</a:t>
              </a:r>
              <a:endParaRPr sz="1200" dirty="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1200" spc="-10" dirty="0">
                  <a:latin typeface="Times New Roman"/>
                  <a:cs typeface="Times New Roman"/>
                </a:rPr>
                <a:t>«Молодежь</a:t>
              </a:r>
              <a:r>
                <a:rPr sz="1200" spc="-2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и</a:t>
              </a:r>
              <a:r>
                <a:rPr sz="1200" spc="-2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дети»</a:t>
              </a:r>
              <a:r>
                <a:rPr sz="1200" spc="15" dirty="0">
                  <a:latin typeface="Times New Roman"/>
                  <a:cs typeface="Times New Roman"/>
                </a:rPr>
                <a:t> </a:t>
              </a:r>
              <a:endParaRPr lang="ru-RU" sz="1200" spc="15" dirty="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1200" dirty="0">
                  <a:latin typeface="Times New Roman"/>
                  <a:cs typeface="Times New Roman"/>
                </a:rPr>
                <a:t>-</a:t>
              </a:r>
              <a:r>
                <a:rPr lang="ru-RU" sz="1200" dirty="0">
                  <a:latin typeface="Times New Roman"/>
                  <a:cs typeface="Times New Roman"/>
                </a:rPr>
                <a:t> </a:t>
              </a:r>
              <a:r>
                <a:rPr lang="ru-RU" sz="1400" b="1" spc="-15" dirty="0">
                  <a:latin typeface="Times New Roman"/>
                  <a:cs typeface="Times New Roman"/>
                </a:rPr>
                <a:t>16,6</a:t>
              </a:r>
              <a:r>
                <a:rPr sz="1400" b="1" spc="-25" dirty="0">
                  <a:latin typeface="Times New Roman"/>
                  <a:cs typeface="Times New Roman"/>
                </a:rPr>
                <a:t> </a:t>
              </a:r>
              <a:r>
                <a:rPr sz="1400" b="1" spc="-10" dirty="0">
                  <a:latin typeface="Times New Roman"/>
                  <a:cs typeface="Times New Roman"/>
                </a:rPr>
                <a:t>млн.рублей</a:t>
              </a:r>
              <a:endParaRPr sz="1400" b="1" dirty="0">
                <a:latin typeface="Times New Roman"/>
                <a:cs typeface="Times New Roman"/>
              </a:endParaRPr>
            </a:p>
          </p:txBody>
        </p:sp>
        <p:pic>
          <p:nvPicPr>
            <p:cNvPr id="27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7576" y="3226436"/>
              <a:ext cx="2860421" cy="1345564"/>
            </a:xfrm>
            <a:prstGeom prst="rect">
              <a:avLst/>
            </a:prstGeom>
          </p:spPr>
        </p:pic>
        <p:pic>
          <p:nvPicPr>
            <p:cNvPr id="30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5864" y="1938527"/>
              <a:ext cx="2828544" cy="1313688"/>
            </a:xfrm>
            <a:prstGeom prst="rect">
              <a:avLst/>
            </a:prstGeom>
          </p:spPr>
        </p:pic>
        <p:sp>
          <p:nvSpPr>
            <p:cNvPr id="31" name="object 16"/>
            <p:cNvSpPr txBox="1"/>
            <p:nvPr/>
          </p:nvSpPr>
          <p:spPr>
            <a:xfrm>
              <a:off x="536854" y="3548253"/>
              <a:ext cx="2648585" cy="96693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Times New Roman"/>
                  <a:cs typeface="Times New Roman"/>
                </a:rPr>
                <a:t>Федеральный</a:t>
              </a:r>
              <a:r>
                <a:rPr sz="1200" spc="24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проект</a:t>
              </a:r>
              <a:r>
                <a:rPr sz="1200" spc="-40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«Стимулирование </a:t>
              </a:r>
              <a:r>
                <a:rPr sz="1200" dirty="0">
                  <a:latin typeface="Times New Roman"/>
                  <a:cs typeface="Times New Roman"/>
                </a:rPr>
                <a:t>спроса на</a:t>
              </a:r>
              <a:r>
                <a:rPr sz="1200" spc="20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отечественные</a:t>
              </a:r>
              <a:r>
                <a:rPr sz="1200" spc="-2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беспилотные </a:t>
              </a:r>
              <a:r>
                <a:rPr sz="1200" dirty="0">
                  <a:latin typeface="Times New Roman"/>
                  <a:cs typeface="Times New Roman"/>
                </a:rPr>
                <a:t>авиационные</a:t>
              </a:r>
              <a:r>
                <a:rPr sz="1200" spc="-75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системы»</a:t>
              </a:r>
              <a:r>
                <a:rPr sz="1200" spc="-2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национального </a:t>
              </a:r>
              <a:r>
                <a:rPr sz="1200" dirty="0">
                  <a:latin typeface="Times New Roman"/>
                  <a:cs typeface="Times New Roman"/>
                </a:rPr>
                <a:t>проекта</a:t>
              </a:r>
              <a:r>
                <a:rPr sz="1200" spc="-25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«Беспилотные</a:t>
              </a:r>
              <a:r>
                <a:rPr sz="1200" spc="-20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авиационные </a:t>
              </a:r>
              <a:r>
                <a:rPr sz="1200" dirty="0">
                  <a:latin typeface="Times New Roman"/>
                  <a:cs typeface="Times New Roman"/>
                </a:rPr>
                <a:t>системы» –</a:t>
              </a:r>
              <a:r>
                <a:rPr sz="1200" spc="-30" dirty="0">
                  <a:latin typeface="Times New Roman"/>
                  <a:cs typeface="Times New Roman"/>
                </a:rPr>
                <a:t> </a:t>
              </a:r>
              <a:r>
                <a:rPr lang="ru-RU" sz="1400" b="1" spc="-30" dirty="0">
                  <a:latin typeface="Times New Roman"/>
                  <a:cs typeface="Times New Roman"/>
                </a:rPr>
                <a:t>4,9</a:t>
              </a:r>
              <a:r>
                <a:rPr sz="1400" b="1" spc="-30" dirty="0">
                  <a:latin typeface="Times New Roman"/>
                  <a:cs typeface="Times New Roman"/>
                </a:rPr>
                <a:t> </a:t>
              </a:r>
              <a:r>
                <a:rPr sz="1400" b="1" spc="-10" dirty="0">
                  <a:latin typeface="Times New Roman"/>
                  <a:cs typeface="Times New Roman"/>
                </a:rPr>
                <a:t>млн.рублей</a:t>
              </a:r>
              <a:endParaRPr sz="1400" b="1" dirty="0">
                <a:latin typeface="Times New Roman"/>
                <a:cs typeface="Times New Roman"/>
              </a:endParaRPr>
            </a:p>
          </p:txBody>
        </p:sp>
        <p:pic>
          <p:nvPicPr>
            <p:cNvPr id="32" name="object 25">
              <a:extLst>
                <a:ext uri="{FF2B5EF4-FFF2-40B4-BE49-F238E27FC236}">
                  <a16:creationId xmlns="" xmlns:a16="http://schemas.microsoft.com/office/drawing/2014/main" id="{175E84D3-3D22-E0F7-5590-C9E7E283D6D8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95355" y="4319909"/>
              <a:ext cx="2672046" cy="1345564"/>
            </a:xfrm>
            <a:prstGeom prst="rect">
              <a:avLst/>
            </a:prstGeom>
          </p:spPr>
        </p:pic>
        <p:pic>
          <p:nvPicPr>
            <p:cNvPr id="34" name="Picture 2" descr="Утвержден паспорт национального проекта «Инфраструктура для жизни»">
              <a:extLst>
                <a:ext uri="{FF2B5EF4-FFF2-40B4-BE49-F238E27FC236}">
                  <a16:creationId xmlns="" xmlns:a16="http://schemas.microsoft.com/office/drawing/2014/main" id="{511EE7E0-0D4C-57F5-55A4-48D284510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80233" y="3074985"/>
              <a:ext cx="2395345" cy="1310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F0757B47-A029-593B-4EE0-0E15BC5F5FA1}"/>
                </a:ext>
              </a:extLst>
            </p:cNvPr>
            <p:cNvSpPr txBox="1"/>
            <p:nvPr/>
          </p:nvSpPr>
          <p:spPr>
            <a:xfrm>
              <a:off x="3236503" y="4539787"/>
              <a:ext cx="2589749" cy="979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1200" dirty="0" err="1">
                  <a:latin typeface="Times New Roman"/>
                  <a:cs typeface="Times New Roman"/>
                </a:rPr>
                <a:t>Федеральный</a:t>
              </a:r>
              <a:r>
                <a:rPr lang="ru-RU" sz="1200" dirty="0">
                  <a:latin typeface="Times New Roman"/>
                  <a:cs typeface="Times New Roman"/>
                </a:rPr>
                <a:t> </a:t>
              </a:r>
              <a:r>
                <a:rPr sz="1200" dirty="0" err="1">
                  <a:latin typeface="Times New Roman"/>
                  <a:cs typeface="Times New Roman"/>
                </a:rPr>
                <a:t>проект</a:t>
              </a:r>
              <a:r>
                <a:rPr sz="1200" spc="-40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«</a:t>
              </a:r>
              <a:r>
                <a:rPr lang="ru-RU" sz="1200" spc="-10" dirty="0">
                  <a:latin typeface="Times New Roman"/>
                  <a:cs typeface="Times New Roman"/>
                </a:rPr>
                <a:t>Формирование комфортной городской среды</a:t>
              </a:r>
              <a:r>
                <a:rPr sz="1200" dirty="0">
                  <a:latin typeface="Times New Roman"/>
                  <a:cs typeface="Times New Roman"/>
                </a:rPr>
                <a:t>»</a:t>
              </a:r>
              <a:r>
                <a:rPr sz="1200" spc="-2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национального </a:t>
              </a:r>
              <a:r>
                <a:rPr sz="1200" dirty="0" err="1">
                  <a:latin typeface="Times New Roman"/>
                  <a:cs typeface="Times New Roman"/>
                </a:rPr>
                <a:t>проекта</a:t>
              </a:r>
              <a:r>
                <a:rPr sz="1200" spc="-25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«</a:t>
              </a:r>
              <a:r>
                <a:rPr lang="ru-RU" sz="1200" dirty="0">
                  <a:latin typeface="Times New Roman"/>
                  <a:cs typeface="Times New Roman"/>
                </a:rPr>
                <a:t>Инфраструктура для жизни</a:t>
              </a:r>
              <a:r>
                <a:rPr sz="1200" dirty="0">
                  <a:latin typeface="Times New Roman"/>
                  <a:cs typeface="Times New Roman"/>
                </a:rPr>
                <a:t>»</a:t>
              </a:r>
              <a:endParaRPr lang="ru-RU" sz="1200" dirty="0">
                <a:latin typeface="Times New Roman"/>
                <a:cs typeface="Times New Roman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Times New Roman"/>
                  <a:cs typeface="Times New Roman"/>
                </a:rPr>
                <a:t> –</a:t>
              </a:r>
              <a:r>
                <a:rPr sz="1200" spc="-30" dirty="0">
                  <a:latin typeface="Times New Roman"/>
                  <a:cs typeface="Times New Roman"/>
                </a:rPr>
                <a:t> </a:t>
              </a:r>
              <a:r>
                <a:rPr lang="ru-RU" sz="1400" b="1" spc="-30" dirty="0">
                  <a:latin typeface="Times New Roman"/>
                  <a:cs typeface="Times New Roman"/>
                </a:rPr>
                <a:t>5,9</a:t>
              </a:r>
              <a:r>
                <a:rPr sz="1400" b="1" spc="-30" dirty="0">
                  <a:latin typeface="Times New Roman"/>
                  <a:cs typeface="Times New Roman"/>
                </a:rPr>
                <a:t> </a:t>
              </a:r>
              <a:r>
                <a:rPr sz="1400" b="1" spc="-10" dirty="0">
                  <a:latin typeface="Times New Roman"/>
                  <a:cs typeface="Times New Roman"/>
                </a:rPr>
                <a:t>млн.рублей</a:t>
              </a:r>
              <a:endParaRPr sz="1400" b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0FBD540-BD2F-F172-145A-0CEDEA964E68}"/>
              </a:ext>
            </a:extLst>
          </p:cNvPr>
          <p:cNvSpPr txBox="1"/>
          <p:nvPr/>
        </p:nvSpPr>
        <p:spPr>
          <a:xfrm>
            <a:off x="3328792" y="1749655"/>
            <a:ext cx="239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Всего </a:t>
            </a:r>
          </a:p>
          <a:p>
            <a:pPr algn="ctr" rtl="0"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27,4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млн.рублей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rtl="0">
              <a:defRPr/>
            </a:pPr>
            <a:endParaRPr lang="ru-RU" sz="1600" b="1" i="1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object 7"/>
          <p:cNvSpPr txBox="1">
            <a:spLocks/>
          </p:cNvSpPr>
          <p:nvPr/>
        </p:nvSpPr>
        <p:spPr>
          <a:xfrm>
            <a:off x="1706117" y="130302"/>
            <a:ext cx="62598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marR="5080" lvl="0" indent="78613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Информация</a:t>
            </a:r>
            <a:r>
              <a:rPr kumimoji="0" lang="ru-RU" sz="3000" b="1" i="0" u="none" strike="noStrike" kern="0" cap="none" spc="-7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</a:t>
            </a:r>
            <a:r>
              <a:rPr kumimoji="0" lang="ru-RU" sz="3000" b="1" i="0" u="none" strike="noStrike" kern="0" cap="none" spc="-1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30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реализации </a:t>
            </a:r>
            <a:r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национальных</a:t>
            </a:r>
            <a:r>
              <a:rPr kumimoji="0" lang="ru-RU" sz="3000" b="1" i="0" u="none" strike="noStrike" kern="0" cap="none" spc="-2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30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проектов</a:t>
            </a:r>
            <a:r>
              <a:rPr kumimoji="0" lang="ru-RU" sz="3000" b="1" i="0" u="none" strike="noStrike" kern="0" cap="none" spc="-5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в 2026</a:t>
            </a:r>
            <a:r>
              <a:rPr kumimoji="0" lang="ru-RU" sz="3000" b="1" i="0" u="none" strike="noStrike" kern="0" cap="none" spc="-5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3000" b="1" i="0" u="none" strike="noStrike" kern="0" cap="none" spc="-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году</a:t>
            </a:r>
            <a:endParaRPr kumimoji="0" lang="ru-RU" sz="3000" b="1" i="0" u="none" strike="noStrike" kern="0" cap="none" spc="-2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39750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8199346" y="6531867"/>
            <a:ext cx="870384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67.1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grpSp>
        <p:nvGrpSpPr>
          <p:cNvPr id="17" name="object 6"/>
          <p:cNvGrpSpPr/>
          <p:nvPr/>
        </p:nvGrpSpPr>
        <p:grpSpPr>
          <a:xfrm>
            <a:off x="295656" y="1536191"/>
            <a:ext cx="8569325" cy="3619500"/>
            <a:chOff x="295656" y="1536191"/>
            <a:chExt cx="8569325" cy="3619500"/>
          </a:xfrm>
        </p:grpSpPr>
        <p:pic>
          <p:nvPicPr>
            <p:cNvPr id="18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911" y="1546605"/>
              <a:ext cx="8537448" cy="1371600"/>
            </a:xfrm>
            <a:prstGeom prst="rect">
              <a:avLst/>
            </a:prstGeom>
          </p:spPr>
        </p:pic>
        <p:pic>
          <p:nvPicPr>
            <p:cNvPr id="19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656" y="1536191"/>
              <a:ext cx="8569198" cy="3619246"/>
            </a:xfrm>
            <a:prstGeom prst="rect">
              <a:avLst/>
            </a:prstGeom>
          </p:spPr>
        </p:pic>
      </p:grpSp>
      <p:graphicFrame>
        <p:nvGraphicFramePr>
          <p:cNvPr id="20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205031"/>
              </p:ext>
            </p:extLst>
          </p:nvPr>
        </p:nvGraphicFramePr>
        <p:xfrm>
          <a:off x="303911" y="1546605"/>
          <a:ext cx="8539477" cy="3596005"/>
        </p:xfrm>
        <a:graphic>
          <a:graphicData uri="http://schemas.openxmlformats.org/drawingml/2006/table">
            <a:tbl>
              <a:tblPr firstRow="1" bandRow="1"/>
              <a:tblGrid>
                <a:gridCol w="2664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54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31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5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8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5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89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572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муниципальной</a:t>
                      </a:r>
                      <a:r>
                        <a:rPr sz="14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>
                      <a:noFill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06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Единица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измерения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0085" marR="393700" indent="-2743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Плановое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значение показателя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9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Плановый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период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6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9695" marR="81280" indent="-31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по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ОКЕИ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581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spc="-20" dirty="0">
                          <a:latin typeface="Times New Roman"/>
                          <a:cs typeface="Times New Roman"/>
                        </a:rPr>
                        <a:t>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33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spc="-20" dirty="0">
                          <a:latin typeface="Times New Roman"/>
                          <a:cs typeface="Times New Roman"/>
                        </a:rPr>
                        <a:t>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25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368935" indent="0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Финансовое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обеспечение функционирования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l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специализированных</a:t>
                      </a:r>
                      <a:r>
                        <a:rPr sz="14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классов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l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(кружков)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базе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l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общеобразовательных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8900" marR="86995" indent="0" algn="l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организаций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целях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реализации образовательных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процессов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разработке,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производству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эксплуатации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беспилотных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l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авиационных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систем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>
                      <a:noFill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3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26695" marR="217804" indent="-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Количество функционирующих специализированных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классов</a:t>
                      </a:r>
                      <a:r>
                        <a:rPr sz="1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(кружков)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БАС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3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Единица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3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642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3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3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3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3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object 10"/>
          <p:cNvSpPr txBox="1">
            <a:spLocks/>
          </p:cNvSpPr>
          <p:nvPr/>
        </p:nvSpPr>
        <p:spPr>
          <a:xfrm>
            <a:off x="657250" y="-9956"/>
            <a:ext cx="8247380" cy="15005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065" marR="5080" lvl="0" indent="1270" algn="ctr" defTabSz="914400" eaLnBrk="1" fontAlgn="auto" latinLnBrk="0" hangingPunct="1">
              <a:lnSpc>
                <a:spcPct val="9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Показатели</a:t>
            </a:r>
            <a:r>
              <a:rPr kumimoji="0" lang="ru-RU" sz="2100" b="1" i="0" u="none" strike="noStrike" kern="0" cap="none" spc="-6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результативности</a:t>
            </a:r>
            <a:r>
              <a:rPr kumimoji="0" lang="ru-RU" sz="2100" b="1" i="0" u="none" strike="noStrike" kern="0" cap="none" spc="-8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исполнения</a:t>
            </a:r>
            <a:r>
              <a:rPr kumimoji="0" lang="ru-RU" sz="2100" b="1" i="0" u="none" strike="noStrike" kern="0" cap="none" spc="-4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мероприятий,</a:t>
            </a:r>
            <a:r>
              <a:rPr kumimoji="0" lang="ru-RU" sz="2100" b="1" i="0" u="none" strike="noStrike" kern="0" cap="none" spc="-6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в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целях финансового</a:t>
            </a:r>
            <a:r>
              <a:rPr kumimoji="0" lang="ru-RU" sz="2100" b="1" i="0" u="none" strike="noStrike" kern="0" cap="none" spc="-9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обеспечения</a:t>
            </a:r>
            <a:r>
              <a:rPr kumimoji="0" lang="ru-RU" sz="2100" b="1" i="0" u="none" strike="noStrike" kern="0" cap="none" spc="-9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функционирования</a:t>
            </a:r>
            <a:r>
              <a:rPr kumimoji="0" lang="ru-RU" sz="2100" b="1" i="0" u="none" strike="noStrike" kern="0" cap="none" spc="-1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специализированных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классов</a:t>
            </a:r>
            <a:r>
              <a:rPr kumimoji="0" lang="ru-RU" sz="2100" b="1" i="0" u="none" strike="noStrike" kern="0" cap="none" spc="-6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(кружков)</a:t>
            </a:r>
            <a:r>
              <a:rPr kumimoji="0" lang="ru-RU" sz="2100" b="1" i="0" u="none" strike="noStrike" kern="0" cap="none" spc="-5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на</a:t>
            </a:r>
            <a:r>
              <a:rPr kumimoji="0" lang="ru-RU" sz="2100" b="1" i="0" u="none" strike="noStrike" kern="0" cap="none" spc="-4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базе</a:t>
            </a:r>
            <a:r>
              <a:rPr kumimoji="0" lang="ru-RU" sz="2100" b="1" i="0" u="none" strike="noStrike" kern="0" cap="none" spc="-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общеобразовательных</a:t>
            </a:r>
            <a:r>
              <a:rPr kumimoji="0" lang="ru-RU" sz="2100" b="1" i="0" u="none" strike="noStrike" kern="0" cap="none" spc="-114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организаций</a:t>
            </a:r>
            <a:r>
              <a:rPr kumimoji="0" lang="ru-RU" sz="2100" b="1" i="0" u="none" strike="noStrike" kern="0" cap="none" spc="-10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5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в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целях</a:t>
            </a:r>
            <a:r>
              <a:rPr kumimoji="0" lang="ru-RU" sz="2100" b="1" i="0" u="none" strike="noStrike" kern="0" cap="none" spc="-4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реализации</a:t>
            </a:r>
            <a:r>
              <a:rPr kumimoji="0" lang="ru-RU" sz="2100" b="1" i="0" u="none" strike="noStrike" kern="0" cap="none" spc="44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образовательных</a:t>
            </a:r>
            <a:r>
              <a:rPr kumimoji="0" lang="ru-RU" sz="2100" b="1" i="0" u="none" strike="noStrike" kern="0" cap="none" spc="-8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процессов</a:t>
            </a:r>
            <a:r>
              <a:rPr kumimoji="0" lang="ru-RU" sz="2100" b="1" i="0" u="none" strike="noStrike" kern="0" cap="none" spc="-7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по</a:t>
            </a:r>
            <a:r>
              <a:rPr kumimoji="0" lang="ru-RU" sz="2100" b="1" i="0" u="none" strike="noStrike" kern="0" cap="none" spc="-3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разработке, </a:t>
            </a:r>
            <a:r>
              <a:rPr kumimoji="0" lang="ru-RU" sz="2100" b="1" i="0" u="none" strike="noStrike" kern="0" cap="none" spc="-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производству</a:t>
            </a:r>
            <a:r>
              <a:rPr kumimoji="0" lang="ru-RU" sz="2100" b="1" i="0" u="none" strike="noStrike" kern="0" cap="none" spc="-1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</a:t>
            </a:r>
            <a:r>
              <a:rPr kumimoji="0" lang="ru-RU" sz="2100" b="1" i="0" u="none" strike="noStrike" kern="0" cap="none" spc="-1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эксплуатации</a:t>
            </a:r>
            <a:r>
              <a:rPr kumimoji="0" lang="ru-RU" sz="2100" b="1" i="0" u="none" strike="noStrike" kern="0" cap="none" spc="4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беспилотных</a:t>
            </a:r>
            <a:r>
              <a:rPr kumimoji="0" lang="ru-RU" sz="2100" b="1" i="0" u="none" strike="noStrike" kern="0" cap="none" spc="-9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авиационных</a:t>
            </a:r>
            <a:r>
              <a:rPr kumimoji="0" lang="ru-RU" sz="2100" b="1" i="0" u="none" strike="noStrike" kern="0" cap="none" spc="-8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систем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22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2992" y="5160262"/>
            <a:ext cx="4535424" cy="169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6234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8208112" y="6525443"/>
            <a:ext cx="870384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67.2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sp>
        <p:nvSpPr>
          <p:cNvPr id="12" name="object 6"/>
          <p:cNvSpPr txBox="1">
            <a:spLocks/>
          </p:cNvSpPr>
          <p:nvPr/>
        </p:nvSpPr>
        <p:spPr>
          <a:xfrm>
            <a:off x="773074" y="-9956"/>
            <a:ext cx="8153400" cy="6285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065" marR="5080" lvl="0" indent="8255" algn="ctr" defTabSz="914400" eaLnBrk="1" fontAlgn="auto" latinLnBrk="0" hangingPunct="1">
              <a:lnSpc>
                <a:spcPct val="9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Показатели </a:t>
            </a:r>
            <a:r>
              <a:rPr kumimoji="0" lang="ru-RU" sz="2100" b="1" i="0" u="none" strike="noStrike" kern="0" cap="none" spc="-3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результативности реализации регионального проекта «Педагоги и наставники»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pSp>
        <p:nvGrpSpPr>
          <p:cNvPr id="13" name="object 7"/>
          <p:cNvGrpSpPr/>
          <p:nvPr/>
        </p:nvGrpSpPr>
        <p:grpSpPr>
          <a:xfrm>
            <a:off x="184817" y="876804"/>
            <a:ext cx="8950325" cy="4352396"/>
            <a:chOff x="137160" y="1530096"/>
            <a:chExt cx="8950325" cy="4049395"/>
          </a:xfrm>
        </p:grpSpPr>
        <p:pic>
          <p:nvPicPr>
            <p:cNvPr id="14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126" y="1539748"/>
              <a:ext cx="8918498" cy="1600200"/>
            </a:xfrm>
            <a:prstGeom prst="rect">
              <a:avLst/>
            </a:prstGeom>
          </p:spPr>
        </p:pic>
        <p:pic>
          <p:nvPicPr>
            <p:cNvPr id="15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160" y="1530096"/>
              <a:ext cx="8950198" cy="4049141"/>
            </a:xfrm>
            <a:prstGeom prst="rect">
              <a:avLst/>
            </a:prstGeom>
          </p:spPr>
        </p:pic>
      </p:grpSp>
      <p:graphicFrame>
        <p:nvGraphicFramePr>
          <p:cNvPr id="16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933430"/>
              </p:ext>
            </p:extLst>
          </p:nvPr>
        </p:nvGraphicFramePr>
        <p:xfrm>
          <a:off x="189930" y="914249"/>
          <a:ext cx="8919207" cy="4170662"/>
        </p:xfrm>
        <a:graphic>
          <a:graphicData uri="http://schemas.openxmlformats.org/drawingml/2006/table">
            <a:tbl>
              <a:tblPr firstRow="1" bandRow="1"/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85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0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22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02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64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41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009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873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484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73416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Направление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34620" marR="127635" algn="ctr">
                        <a:lnSpc>
                          <a:spcPct val="100000"/>
                        </a:lnSpc>
                      </a:pPr>
                      <a:r>
                        <a:rPr sz="1200" b="1" spc="-20" dirty="0" err="1">
                          <a:latin typeface="Times New Roman"/>
                          <a:cs typeface="Times New Roman"/>
                        </a:rPr>
                        <a:t>Результат</a:t>
                      </a:r>
                      <a:r>
                        <a:rPr lang="ru-RU" sz="1200" b="1" spc="-20" dirty="0">
                          <a:latin typeface="Times New Roman"/>
                          <a:cs typeface="Times New Roman"/>
                        </a:rPr>
                        <a:t> реализации проекта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730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Единица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1209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измерения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0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10" dirty="0" err="1">
                          <a:latin typeface="Times New Roman"/>
                          <a:cs typeface="Times New Roman"/>
                        </a:rPr>
                        <a:t>Планов</a:t>
                      </a:r>
                      <a:r>
                        <a:rPr lang="ru-RU" sz="1200" b="1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 err="1">
                          <a:latin typeface="Times New Roman"/>
                          <a:cs typeface="Times New Roman"/>
                        </a:rPr>
                        <a:t>значени</a:t>
                      </a:r>
                      <a:r>
                        <a:rPr lang="ru-RU" sz="12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 err="1">
                          <a:latin typeface="Times New Roman"/>
                          <a:cs typeface="Times New Roman"/>
                        </a:rPr>
                        <a:t>результат</a:t>
                      </a:r>
                      <a:r>
                        <a:rPr lang="ru-RU" sz="1200" b="1" spc="-20" dirty="0">
                          <a:latin typeface="Times New Roman"/>
                          <a:cs typeface="Times New Roman"/>
                        </a:rPr>
                        <a:t>а реализации проекта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7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708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2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год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346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2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год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505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6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 marR="83820" indent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наиме новани 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е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9060" marR="86360" algn="ctr">
                        <a:lnSpc>
                          <a:spcPct val="100299"/>
                        </a:lnSpc>
                        <a:spcBef>
                          <a:spcPts val="315"/>
                        </a:spcBef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Код по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ОКЕИ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94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 marR="98425" indent="-38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 даты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заключе 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ния</a:t>
                      </a:r>
                      <a:r>
                        <a:rPr sz="85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Соглаше</a:t>
                      </a:r>
                      <a:r>
                        <a:rPr sz="85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ния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6520" marR="869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них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начала текущего финансово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 года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0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С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105410" marR="97155" indent="36195" algn="just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50" spc="-20" dirty="0">
                          <a:latin typeface="Times New Roman"/>
                          <a:cs typeface="Times New Roman"/>
                        </a:rPr>
                        <a:t>даты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заклю чения Согла шения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5570" marR="1016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них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начала текущего финансово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7155" marR="86995" indent="-38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 даты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заключе 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ния</a:t>
                      </a:r>
                      <a:r>
                        <a:rPr sz="85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Соглаше</a:t>
                      </a:r>
                      <a:r>
                        <a:rPr sz="85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ния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2395" marR="103505" indent="571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них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начала текущего финансов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ого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4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186690" indent="-3175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 err="1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проведение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мероприятий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обеспечению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2075" marR="85090" indent="-3175" algn="l">
                        <a:lnSpc>
                          <a:spcPct val="998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советников директора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по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воспитанию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взаимодействию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детскими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общественными объединениями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общеобразовательных организациях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 государственных</a:t>
                      </a:r>
                      <a:r>
                        <a:rPr sz="115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354330" marR="345440" algn="ctr">
                        <a:lnSpc>
                          <a:spcPts val="1390"/>
                        </a:lnSpc>
                        <a:spcBef>
                          <a:spcPts val="35"/>
                        </a:spcBef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общеобразовательных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организациях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их</a:t>
                      </a: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320"/>
                        </a:lnSpc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структурных</a:t>
                      </a:r>
                      <a:r>
                        <a:rPr sz="11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подразделениях</a:t>
                      </a: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31445" marR="1212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реализованы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мероприятия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обеспечению</a:t>
                      </a:r>
                      <a:r>
                        <a:rPr sz="11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деятельности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советников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директора</a:t>
                      </a: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370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воспитанию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65100" marR="150495" algn="ctr">
                        <a:lnSpc>
                          <a:spcPts val="1370"/>
                        </a:lnSpc>
                        <a:spcBef>
                          <a:spcPts val="70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взаимодействию</a:t>
                      </a: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детскими общественными объединениями</a:t>
                      </a:r>
                      <a:endParaRPr sz="11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1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Едини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ца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642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16935" y="5172455"/>
            <a:ext cx="3057143" cy="168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4298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1560" cy="80474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31641" y="12418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4000" dirty="0">
                <a:solidFill>
                  <a:srgbClr val="002060"/>
                </a:solidFill>
              </a:rPr>
              <a:t>Что такое местный бюджет?</a:t>
            </a:r>
          </a:p>
        </p:txBody>
      </p:sp>
      <p:sp>
        <p:nvSpPr>
          <p:cNvPr id="5" name="Овал 4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30366E9-D9FC-A28D-9926-E0B162E30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72" y="3533399"/>
            <a:ext cx="3543433" cy="245038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5" name="object 10">
            <a:extLst>
              <a:ext uri="{FF2B5EF4-FFF2-40B4-BE49-F238E27FC236}">
                <a16:creationId xmlns:a16="http://schemas.microsoft.com/office/drawing/2014/main" xmlns="" id="{E37DE020-A07F-D3A7-3AD2-04570B027E80}"/>
              </a:ext>
            </a:extLst>
          </p:cNvPr>
          <p:cNvSpPr txBox="1"/>
          <p:nvPr/>
        </p:nvSpPr>
        <p:spPr>
          <a:xfrm>
            <a:off x="631698" y="4191000"/>
            <a:ext cx="4294251" cy="195181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местным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бюджетам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относятся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бюджеты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муниципальных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районов,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городских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округов,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муниципальных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округов,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внутригородских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муниципальных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образований</a:t>
            </a:r>
            <a:r>
              <a:rPr sz="1800" spc="-10" dirty="0" smtClean="0">
                <a:latin typeface="Times New Roman"/>
                <a:cs typeface="Times New Roman"/>
              </a:rPr>
              <a:t>,</a:t>
            </a:r>
            <a:r>
              <a:rPr lang="ru-RU" sz="1800" spc="-10" dirty="0" smtClean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городов</a:t>
            </a:r>
            <a:r>
              <a:rPr sz="1800" spc="-75" dirty="0" smtClean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федерального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значения,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городских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endParaRPr lang="ru-RU" sz="1800" spc="-4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 err="1" smtClean="0">
                <a:latin typeface="Times New Roman"/>
                <a:cs typeface="Times New Roman"/>
              </a:rPr>
              <a:t>сельских</a:t>
            </a:r>
            <a:r>
              <a:rPr sz="1800" spc="35" dirty="0" smtClean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поселений</a:t>
            </a:r>
            <a:r>
              <a:rPr lang="ru-RU" sz="1800" spc="-10" dirty="0" smtClean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FB304B-5BF4-CB80-826A-F4EC1C3FA36B}"/>
              </a:ext>
            </a:extLst>
          </p:cNvPr>
          <p:cNvSpPr txBox="1"/>
          <p:nvPr/>
        </p:nvSpPr>
        <p:spPr>
          <a:xfrm>
            <a:off x="492823" y="3124200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Местные бюджеты </a:t>
            </a:r>
            <a:r>
              <a:rPr lang="ru-RU" dirty="0">
                <a:latin typeface="Times New Roman"/>
                <a:cs typeface="Times New Roman"/>
              </a:rPr>
              <a:t>подчинены не только федеральному, но и региональному бюджету.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4077" y="1052736"/>
            <a:ext cx="86587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Каждое муниципальное образование в РФ имеет собственный бюджет.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То есть </a:t>
            </a:r>
            <a:r>
              <a:rPr lang="ru-RU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Органы местного самоуправления самостоятельно управляют муниципальной собственностью, формируют, утверждают и исполняют местный бюджет, устанавливают местные налоги, а так же решают иные вопросы местного 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136432706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8418610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file:///C:/Users/fu8/Desktop/i%20(1).webp"/>
          <p:cNvSpPr>
            <a:spLocks noChangeAspect="1" noChangeArrowheads="1"/>
          </p:cNvSpPr>
          <p:nvPr/>
        </p:nvSpPr>
        <p:spPr bwMode="auto">
          <a:xfrm>
            <a:off x="155575" y="-3252788"/>
            <a:ext cx="10906125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file:///C:/Users/fu8/Desktop/i%20(1).webp"/>
          <p:cNvSpPr>
            <a:spLocks noChangeAspect="1" noChangeArrowheads="1"/>
          </p:cNvSpPr>
          <p:nvPr/>
        </p:nvSpPr>
        <p:spPr bwMode="auto">
          <a:xfrm>
            <a:off x="307975" y="-3100388"/>
            <a:ext cx="10906125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file:///C:/Users/fu8/Desktop/i%20(1).webp"/>
          <p:cNvSpPr>
            <a:spLocks noChangeAspect="1" noChangeArrowheads="1"/>
          </p:cNvSpPr>
          <p:nvPr/>
        </p:nvSpPr>
        <p:spPr bwMode="auto">
          <a:xfrm>
            <a:off x="460375" y="-2947988"/>
            <a:ext cx="10906125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object 5">
            <a:extLst>
              <a:ext uri="{FF2B5EF4-FFF2-40B4-BE49-F238E27FC236}">
                <a16:creationId xmlns="" xmlns:a16="http://schemas.microsoft.com/office/drawing/2014/main" id="{AB5D3276-3067-4079-7C67-7E4F215E4B8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sp>
        <p:nvSpPr>
          <p:cNvPr id="24" name="object 6">
            <a:extLst>
              <a:ext uri="{FF2B5EF4-FFF2-40B4-BE49-F238E27FC236}">
                <a16:creationId xmlns="" xmlns:a16="http://schemas.microsoft.com/office/drawing/2014/main" id="{E43383A3-D0E0-B32E-737F-B88B178BA5EA}"/>
              </a:ext>
            </a:extLst>
          </p:cNvPr>
          <p:cNvSpPr txBox="1">
            <a:spLocks/>
          </p:cNvSpPr>
          <p:nvPr/>
        </p:nvSpPr>
        <p:spPr>
          <a:xfrm>
            <a:off x="773074" y="57295"/>
            <a:ext cx="8153400" cy="6285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065" marR="5080" lvl="0" indent="8255" algn="ctr" defTabSz="914400" eaLnBrk="1" fontAlgn="auto" latinLnBrk="0" hangingPunct="1">
              <a:lnSpc>
                <a:spcPct val="9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Показатели </a:t>
            </a:r>
            <a:r>
              <a:rPr kumimoji="0" lang="ru-RU" sz="2100" b="1" i="0" u="none" strike="noStrike" kern="0" cap="none" spc="-3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результативности</a:t>
            </a:r>
            <a:r>
              <a:rPr kumimoji="0" lang="ru-RU" sz="2100" b="1" i="0" u="none" strike="noStrike" kern="0" cap="none" spc="-10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реализации национального проекта «Инфраструктура для жизни»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pSp>
        <p:nvGrpSpPr>
          <p:cNvPr id="25" name="object 7">
            <a:extLst>
              <a:ext uri="{FF2B5EF4-FFF2-40B4-BE49-F238E27FC236}">
                <a16:creationId xmlns="" xmlns:a16="http://schemas.microsoft.com/office/drawing/2014/main" id="{FCBA23AB-A45A-08CE-8961-68D7FA71104A}"/>
              </a:ext>
            </a:extLst>
          </p:cNvPr>
          <p:cNvGrpSpPr/>
          <p:nvPr/>
        </p:nvGrpSpPr>
        <p:grpSpPr>
          <a:xfrm>
            <a:off x="85843" y="1066801"/>
            <a:ext cx="8950325" cy="3809999"/>
            <a:chOff x="137160" y="1530096"/>
            <a:chExt cx="8950325" cy="4049395"/>
          </a:xfrm>
        </p:grpSpPr>
        <p:pic>
          <p:nvPicPr>
            <p:cNvPr id="26" name="object 8">
              <a:extLst>
                <a:ext uri="{FF2B5EF4-FFF2-40B4-BE49-F238E27FC236}">
                  <a16:creationId xmlns="" xmlns:a16="http://schemas.microsoft.com/office/drawing/2014/main" id="{76562951-EE9B-79AC-BBC7-A3B2F2D3C82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126" y="1539748"/>
              <a:ext cx="8918498" cy="1600200"/>
            </a:xfrm>
            <a:prstGeom prst="rect">
              <a:avLst/>
            </a:prstGeom>
          </p:spPr>
        </p:pic>
        <p:pic>
          <p:nvPicPr>
            <p:cNvPr id="27" name="object 9">
              <a:extLst>
                <a:ext uri="{FF2B5EF4-FFF2-40B4-BE49-F238E27FC236}">
                  <a16:creationId xmlns="" xmlns:a16="http://schemas.microsoft.com/office/drawing/2014/main" id="{0FC0CD26-B8D2-324A-CB5D-81612C1BC5D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160" y="1530096"/>
              <a:ext cx="8950198" cy="4049141"/>
            </a:xfrm>
            <a:prstGeom prst="rect">
              <a:avLst/>
            </a:prstGeom>
          </p:spPr>
        </p:pic>
      </p:grpSp>
      <p:graphicFrame>
        <p:nvGraphicFramePr>
          <p:cNvPr id="30" name="object 10">
            <a:extLst>
              <a:ext uri="{FF2B5EF4-FFF2-40B4-BE49-F238E27FC236}">
                <a16:creationId xmlns="" xmlns:a16="http://schemas.microsoft.com/office/drawing/2014/main" id="{1F881D47-FFE1-5686-0CD8-0F4246354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872201"/>
              </p:ext>
            </p:extLst>
          </p:nvPr>
        </p:nvGraphicFramePr>
        <p:xfrm>
          <a:off x="94809" y="1076452"/>
          <a:ext cx="8919207" cy="3789685"/>
        </p:xfrm>
        <a:graphic>
          <a:graphicData uri="http://schemas.openxmlformats.org/drawingml/2006/table">
            <a:tbl>
              <a:tblPr firstRow="1" bandRow="1"/>
              <a:tblGrid>
                <a:gridCol w="24959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061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3017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3990" algn="ctr">
                        <a:lnSpc>
                          <a:spcPct val="100000"/>
                        </a:lnSpc>
                      </a:pPr>
                      <a:r>
                        <a:rPr sz="1200" b="1" spc="-10" dirty="0" err="1" smtClean="0"/>
                        <a:t>Направление</a:t>
                      </a:r>
                      <a:r>
                        <a:rPr sz="1200" b="1" spc="5" dirty="0" smtClean="0"/>
                        <a:t> </a:t>
                      </a:r>
                      <a:r>
                        <a:rPr sz="1200" b="1" spc="-10" dirty="0"/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34620" marR="127635" algn="ctr">
                        <a:lnSpc>
                          <a:spcPct val="100000"/>
                        </a:lnSpc>
                      </a:pPr>
                      <a:r>
                        <a:rPr sz="1200" b="1" spc="-20" dirty="0" err="1" smtClean="0"/>
                        <a:t>Результат</a:t>
                      </a:r>
                      <a:r>
                        <a:rPr sz="1200" b="1" spc="10" dirty="0" smtClean="0"/>
                        <a:t> </a:t>
                      </a:r>
                      <a:r>
                        <a:rPr lang="ru-RU" sz="1200" b="1" spc="-10" dirty="0"/>
                        <a:t>реализации национального проекта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7305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10" dirty="0"/>
                        <a:t>Единица</a:t>
                      </a:r>
                      <a:endParaRPr sz="1200" dirty="0"/>
                    </a:p>
                    <a:p>
                      <a:pPr marL="212090" algn="ctr">
                        <a:lnSpc>
                          <a:spcPct val="100000"/>
                        </a:lnSpc>
                      </a:pPr>
                      <a:r>
                        <a:rPr sz="1200" b="1" spc="-10" dirty="0"/>
                        <a:t>измерения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50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10" dirty="0"/>
                        <a:t>Плановые</a:t>
                      </a:r>
                      <a:r>
                        <a:rPr sz="1200" b="1" spc="15" dirty="0"/>
                        <a:t> </a:t>
                      </a:r>
                      <a:r>
                        <a:rPr sz="1200" b="1" spc="-10" dirty="0" err="1"/>
                        <a:t>значения</a:t>
                      </a:r>
                      <a:r>
                        <a:rPr sz="1200" b="1" spc="-5" dirty="0"/>
                        <a:t> </a:t>
                      </a:r>
                      <a:r>
                        <a:rPr sz="1200" b="1" spc="-20" dirty="0" err="1"/>
                        <a:t>результатов</a:t>
                      </a:r>
                      <a:r>
                        <a:rPr lang="ru-RU" sz="1200" b="1" spc="-20" dirty="0"/>
                        <a:t> реализации проекта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5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/>
                        <a:t>202</a:t>
                      </a:r>
                      <a:r>
                        <a:rPr lang="ru-RU" sz="1200" dirty="0"/>
                        <a:t>6</a:t>
                      </a:r>
                      <a:r>
                        <a:rPr sz="1200" dirty="0"/>
                        <a:t> </a:t>
                      </a:r>
                      <a:r>
                        <a:rPr sz="1200" spc="-25" dirty="0"/>
                        <a:t>год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/>
                        <a:t>202</a:t>
                      </a:r>
                      <a:r>
                        <a:rPr lang="ru-RU" sz="1200" dirty="0"/>
                        <a:t>7</a:t>
                      </a:r>
                      <a:r>
                        <a:rPr sz="1200" dirty="0"/>
                        <a:t> </a:t>
                      </a:r>
                      <a:r>
                        <a:rPr sz="1200" spc="-25" dirty="0"/>
                        <a:t>год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 anchor="ctr">
                    <a:lnL w="12700" cmpd="sng">
                      <a:solidFill>
                        <a:srgbClr val="C0504D"/>
                      </a:solidFill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0504D"/>
                      </a:solidFill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indent="4763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/>
                        <a:t>202</a:t>
                      </a:r>
                      <a:r>
                        <a:rPr lang="ru-RU" sz="1200" dirty="0"/>
                        <a:t>8</a:t>
                      </a:r>
                      <a:r>
                        <a:rPr sz="1200" spc="10" dirty="0"/>
                        <a:t> </a:t>
                      </a:r>
                      <a:r>
                        <a:rPr sz="1200" spc="-25" dirty="0"/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solidFill>
                        <a:srgbClr val="C0504D"/>
                      </a:solidFill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0504D"/>
                      </a:solidFill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32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710" marR="83820" indent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0" dirty="0" err="1"/>
                        <a:t>наименовани</a:t>
                      </a:r>
                      <a:r>
                        <a:rPr sz="1100" spc="-50" dirty="0" err="1"/>
                        <a:t>е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9060" marR="86360" algn="ctr">
                        <a:lnSpc>
                          <a:spcPct val="100299"/>
                        </a:lnSpc>
                        <a:spcBef>
                          <a:spcPts val="315"/>
                        </a:spcBef>
                      </a:pPr>
                      <a:r>
                        <a:rPr sz="1200" spc="-25" dirty="0"/>
                        <a:t>Код по </a:t>
                      </a:r>
                      <a:r>
                        <a:rPr sz="1000" spc="-20" dirty="0"/>
                        <a:t>ОКЕИ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4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indent="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lang="ru-RU" sz="1200" dirty="0"/>
                        <a:t>Расходы на поддержку государственных программ субъектов Российской Федерации и муниципальных программ формирования современной городской среды за счет средств федерального, областного бюджетов и бюджета муниципального округа</a:t>
                      </a:r>
                      <a:endParaRPr sz="1200" dirty="0"/>
                    </a:p>
                  </a:txBody>
                  <a:tcPr marL="0" marR="0" marT="119380" marB="0">
                    <a:lnL w="12700" cmpd="sng">
                      <a:solidFill>
                        <a:srgbClr val="C0504D"/>
                      </a:solidFill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150" dirty="0">
                          <a:latin typeface="Times New Roman"/>
                          <a:cs typeface="Times New Roman"/>
                        </a:rPr>
                        <a:t>Реализованы мероприятия по благоустройству общественных территорий (набережные, центральные площади, парки и др.) и иные мероприятия, предусмотренные государственными (муниципальными) программами формирования современной городской среды</a:t>
                      </a:r>
                      <a:endParaRPr sz="11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11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indent="0" algn="ctr"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Единица 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indent="0" algn="ctr"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642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C0504D"/>
                      </a:solidFill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1" name="Picture 2">
            <a:extLst>
              <a:ext uri="{FF2B5EF4-FFF2-40B4-BE49-F238E27FC236}">
                <a16:creationId xmlns="" xmlns:a16="http://schemas.microsoft.com/office/drawing/2014/main" id="{F089C0EA-713F-403B-8EE0-935D018C4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99" y="5037414"/>
            <a:ext cx="2455960" cy="16392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Инфраструктура для жизни">
            <a:extLst>
              <a:ext uri="{FF2B5EF4-FFF2-40B4-BE49-F238E27FC236}">
                <a16:creationId xmlns="" xmlns:a16="http://schemas.microsoft.com/office/drawing/2014/main" id="{0D90626C-1DAE-DB0D-3F03-F2EE033B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28" y="5081722"/>
            <a:ext cx="2815242" cy="15816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1045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66970" y="-99392"/>
            <a:ext cx="8273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долга,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411" y="709987"/>
            <a:ext cx="91241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C00000"/>
                </a:solidFill>
              </a:rPr>
              <a:t>Муниципальный долг – совокупность долговых обязательств муниципального образования</a:t>
            </a:r>
            <a:endParaRPr lang="ru-RU" sz="1500" b="1" dirty="0">
              <a:solidFill>
                <a:srgbClr val="C0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845414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69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331640" y="1079800"/>
            <a:ext cx="2913636" cy="2600356"/>
            <a:chOff x="155593" y="869190"/>
            <a:chExt cx="3671088" cy="2874966"/>
          </a:xfrm>
        </p:grpSpPr>
        <p:cxnSp>
          <p:nvCxnSpPr>
            <p:cNvPr id="4" name="Скругленная соединительная линия 3"/>
            <p:cNvCxnSpPr/>
            <p:nvPr/>
          </p:nvCxnSpPr>
          <p:spPr>
            <a:xfrm rot="16200000" flipH="1">
              <a:off x="2029313" y="1819693"/>
              <a:ext cx="1126723" cy="1119752"/>
            </a:xfrm>
            <a:prstGeom prst="curvedConnector3">
              <a:avLst>
                <a:gd name="adj1" fmla="val 50000"/>
              </a:avLst>
            </a:prstGeom>
            <a:ln w="304800">
              <a:gradFill>
                <a:gsLst>
                  <a:gs pos="0">
                    <a:srgbClr val="ECA9F1"/>
                  </a:gs>
                  <a:gs pos="51000">
                    <a:srgbClr val="E896EE"/>
                  </a:gs>
                  <a:gs pos="100000">
                    <a:srgbClr val="A91EB4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Скругленная соединительная линия 20"/>
            <p:cNvCxnSpPr/>
            <p:nvPr/>
          </p:nvCxnSpPr>
          <p:spPr>
            <a:xfrm rot="5400000">
              <a:off x="909560" y="1819692"/>
              <a:ext cx="1126723" cy="1119752"/>
            </a:xfrm>
            <a:prstGeom prst="curvedConnector3">
              <a:avLst>
                <a:gd name="adj1" fmla="val 50000"/>
              </a:avLst>
            </a:prstGeom>
            <a:ln w="304800">
              <a:gradFill>
                <a:gsLst>
                  <a:gs pos="0">
                    <a:srgbClr val="ECA9F1"/>
                  </a:gs>
                  <a:gs pos="51000">
                    <a:srgbClr val="E896EE"/>
                  </a:gs>
                  <a:gs pos="100000">
                    <a:srgbClr val="A91EB4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Скругленный прямоугольник 16"/>
            <p:cNvSpPr/>
            <p:nvPr/>
          </p:nvSpPr>
          <p:spPr>
            <a:xfrm>
              <a:off x="1144559" y="869190"/>
              <a:ext cx="1793883" cy="112948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896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>
                  <a:solidFill>
                    <a:prstClr val="black"/>
                  </a:solidFill>
                </a:rPr>
                <a:t>На 01.01.2025 –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6,0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55593" y="2614596"/>
              <a:ext cx="1663237" cy="1129560"/>
            </a:xfrm>
            <a:prstGeom prst="round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rgbClr val="DA5AE4"/>
                  </a:gs>
                  <a:gs pos="50000">
                    <a:srgbClr val="A91EB4"/>
                  </a:gs>
                  <a:gs pos="100000">
                    <a:srgbClr val="7030A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prstClr val="black"/>
                  </a:solidFill>
                </a:rPr>
                <a:t>Долг по бюджетным кредитам: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6,0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181741" y="2614666"/>
              <a:ext cx="1644940" cy="1129489"/>
            </a:xfrm>
            <a:prstGeom prst="round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rgbClr val="DA5AE4"/>
                  </a:gs>
                  <a:gs pos="50000">
                    <a:srgbClr val="A91EB4"/>
                  </a:gs>
                  <a:gs pos="100000">
                    <a:srgbClr val="7030A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Долг по кредитам кредитных организаций: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0,0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788024" y="1091674"/>
            <a:ext cx="2913636" cy="2600356"/>
            <a:chOff x="155593" y="869190"/>
            <a:chExt cx="3671088" cy="2874966"/>
          </a:xfrm>
        </p:grpSpPr>
        <p:cxnSp>
          <p:nvCxnSpPr>
            <p:cNvPr id="28" name="Скругленная соединительная линия 27"/>
            <p:cNvCxnSpPr/>
            <p:nvPr/>
          </p:nvCxnSpPr>
          <p:spPr>
            <a:xfrm rot="16200000" flipH="1">
              <a:off x="2029313" y="1819693"/>
              <a:ext cx="1126723" cy="1119752"/>
            </a:xfrm>
            <a:prstGeom prst="curvedConnector3">
              <a:avLst>
                <a:gd name="adj1" fmla="val 50000"/>
              </a:avLst>
            </a:prstGeom>
            <a:ln w="304800">
              <a:gradFill>
                <a:gsLst>
                  <a:gs pos="0">
                    <a:srgbClr val="ECA9F1"/>
                  </a:gs>
                  <a:gs pos="51000">
                    <a:srgbClr val="E896EE"/>
                  </a:gs>
                  <a:gs pos="100000">
                    <a:srgbClr val="A91EB4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Скругленная соединительная линия 28"/>
            <p:cNvCxnSpPr/>
            <p:nvPr/>
          </p:nvCxnSpPr>
          <p:spPr>
            <a:xfrm rot="5400000">
              <a:off x="909560" y="1819692"/>
              <a:ext cx="1126723" cy="1119752"/>
            </a:xfrm>
            <a:prstGeom prst="curvedConnector3">
              <a:avLst>
                <a:gd name="adj1" fmla="val 50000"/>
              </a:avLst>
            </a:prstGeom>
            <a:ln w="304800">
              <a:gradFill>
                <a:gsLst>
                  <a:gs pos="0">
                    <a:srgbClr val="ECA9F1"/>
                  </a:gs>
                  <a:gs pos="51000">
                    <a:srgbClr val="E896EE"/>
                  </a:gs>
                  <a:gs pos="100000">
                    <a:srgbClr val="A91EB4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Скругленный прямоугольник 29"/>
            <p:cNvSpPr/>
            <p:nvPr/>
          </p:nvSpPr>
          <p:spPr>
            <a:xfrm>
              <a:off x="1144559" y="869190"/>
              <a:ext cx="1793883" cy="112948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896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>
                  <a:solidFill>
                    <a:prstClr val="black"/>
                  </a:solidFill>
                </a:rPr>
                <a:t>На 01.01.2026 –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2,0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155593" y="2614596"/>
              <a:ext cx="1663237" cy="1129560"/>
            </a:xfrm>
            <a:prstGeom prst="round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rgbClr val="DA5AE4"/>
                  </a:gs>
                  <a:gs pos="50000">
                    <a:srgbClr val="A91EB4"/>
                  </a:gs>
                  <a:gs pos="100000">
                    <a:srgbClr val="7030A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prstClr val="black"/>
                  </a:solidFill>
                </a:rPr>
                <a:t>Долг по бюджетным кредитам: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2,0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2181741" y="2614666"/>
              <a:ext cx="1644940" cy="1129489"/>
            </a:xfrm>
            <a:prstGeom prst="round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rgbClr val="DA5AE4"/>
                  </a:gs>
                  <a:gs pos="50000">
                    <a:srgbClr val="A91EB4"/>
                  </a:gs>
                  <a:gs pos="100000">
                    <a:srgbClr val="7030A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Долг по кредитам кредитных организаций: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0,0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6411" y="3789040"/>
            <a:ext cx="2913636" cy="2600356"/>
            <a:chOff x="155593" y="869190"/>
            <a:chExt cx="3671088" cy="2874966"/>
          </a:xfrm>
        </p:grpSpPr>
        <p:cxnSp>
          <p:nvCxnSpPr>
            <p:cNvPr id="34" name="Скругленная соединительная линия 33"/>
            <p:cNvCxnSpPr/>
            <p:nvPr/>
          </p:nvCxnSpPr>
          <p:spPr>
            <a:xfrm rot="16200000" flipH="1">
              <a:off x="2029313" y="1819693"/>
              <a:ext cx="1126723" cy="1119752"/>
            </a:xfrm>
            <a:prstGeom prst="curvedConnector3">
              <a:avLst>
                <a:gd name="adj1" fmla="val 50000"/>
              </a:avLst>
            </a:prstGeom>
            <a:ln w="304800">
              <a:gradFill>
                <a:gsLst>
                  <a:gs pos="0">
                    <a:srgbClr val="ECA9F1"/>
                  </a:gs>
                  <a:gs pos="51000">
                    <a:srgbClr val="E896EE"/>
                  </a:gs>
                  <a:gs pos="100000">
                    <a:srgbClr val="A91EB4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Скругленная соединительная линия 34"/>
            <p:cNvCxnSpPr/>
            <p:nvPr/>
          </p:nvCxnSpPr>
          <p:spPr>
            <a:xfrm rot="5400000">
              <a:off x="909560" y="1819692"/>
              <a:ext cx="1126723" cy="1119752"/>
            </a:xfrm>
            <a:prstGeom prst="curvedConnector3">
              <a:avLst>
                <a:gd name="adj1" fmla="val 50000"/>
              </a:avLst>
            </a:prstGeom>
            <a:ln w="304800">
              <a:gradFill>
                <a:gsLst>
                  <a:gs pos="0">
                    <a:srgbClr val="ECA9F1"/>
                  </a:gs>
                  <a:gs pos="51000">
                    <a:srgbClr val="E896EE"/>
                  </a:gs>
                  <a:gs pos="100000">
                    <a:srgbClr val="A91EB4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Скругленный прямоугольник 35"/>
            <p:cNvSpPr/>
            <p:nvPr/>
          </p:nvSpPr>
          <p:spPr>
            <a:xfrm>
              <a:off x="1144559" y="869190"/>
              <a:ext cx="1793883" cy="112948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896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>
                  <a:solidFill>
                    <a:prstClr val="black"/>
                  </a:solidFill>
                </a:rPr>
                <a:t>На 01.01.2027 –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0,0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155593" y="2614596"/>
              <a:ext cx="1663237" cy="1129560"/>
            </a:xfrm>
            <a:prstGeom prst="round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rgbClr val="DA5AE4"/>
                  </a:gs>
                  <a:gs pos="50000">
                    <a:srgbClr val="A91EB4"/>
                  </a:gs>
                  <a:gs pos="100000">
                    <a:srgbClr val="7030A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prstClr val="black"/>
                  </a:solidFill>
                </a:rPr>
                <a:t>Долг по бюджетным кредитам: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0,0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2181741" y="2614666"/>
              <a:ext cx="1644940" cy="1129489"/>
            </a:xfrm>
            <a:prstGeom prst="round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rgbClr val="DA5AE4"/>
                  </a:gs>
                  <a:gs pos="50000">
                    <a:srgbClr val="A91EB4"/>
                  </a:gs>
                  <a:gs pos="100000">
                    <a:srgbClr val="7030A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Долг по кредитам кредитных организаций: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0,0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059832" y="3789040"/>
            <a:ext cx="2913636" cy="2600356"/>
            <a:chOff x="155593" y="869190"/>
            <a:chExt cx="3671088" cy="2874966"/>
          </a:xfrm>
        </p:grpSpPr>
        <p:cxnSp>
          <p:nvCxnSpPr>
            <p:cNvPr id="40" name="Скругленная соединительная линия 39"/>
            <p:cNvCxnSpPr/>
            <p:nvPr/>
          </p:nvCxnSpPr>
          <p:spPr>
            <a:xfrm rot="16200000" flipH="1">
              <a:off x="2029313" y="1819693"/>
              <a:ext cx="1126723" cy="1119752"/>
            </a:xfrm>
            <a:prstGeom prst="curvedConnector3">
              <a:avLst>
                <a:gd name="adj1" fmla="val 50000"/>
              </a:avLst>
            </a:prstGeom>
            <a:ln w="304800">
              <a:gradFill>
                <a:gsLst>
                  <a:gs pos="0">
                    <a:srgbClr val="ECA9F1"/>
                  </a:gs>
                  <a:gs pos="51000">
                    <a:srgbClr val="E896EE"/>
                  </a:gs>
                  <a:gs pos="100000">
                    <a:srgbClr val="A91EB4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Скругленная соединительная линия 40"/>
            <p:cNvCxnSpPr/>
            <p:nvPr/>
          </p:nvCxnSpPr>
          <p:spPr>
            <a:xfrm rot="5400000">
              <a:off x="909560" y="1819692"/>
              <a:ext cx="1126723" cy="1119752"/>
            </a:xfrm>
            <a:prstGeom prst="curvedConnector3">
              <a:avLst>
                <a:gd name="adj1" fmla="val 50000"/>
              </a:avLst>
            </a:prstGeom>
            <a:ln w="304800">
              <a:gradFill>
                <a:gsLst>
                  <a:gs pos="0">
                    <a:srgbClr val="ECA9F1"/>
                  </a:gs>
                  <a:gs pos="51000">
                    <a:srgbClr val="E896EE"/>
                  </a:gs>
                  <a:gs pos="100000">
                    <a:srgbClr val="A91EB4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Скругленный прямоугольник 41"/>
            <p:cNvSpPr/>
            <p:nvPr/>
          </p:nvSpPr>
          <p:spPr>
            <a:xfrm>
              <a:off x="1144559" y="869190"/>
              <a:ext cx="1793883" cy="112948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896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>
                  <a:solidFill>
                    <a:prstClr val="black"/>
                  </a:solidFill>
                </a:rPr>
                <a:t>На 01.01.2028 –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10,0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55593" y="2614596"/>
              <a:ext cx="1663237" cy="1129560"/>
            </a:xfrm>
            <a:prstGeom prst="round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rgbClr val="DA5AE4"/>
                  </a:gs>
                  <a:gs pos="50000">
                    <a:srgbClr val="A91EB4"/>
                  </a:gs>
                  <a:gs pos="100000">
                    <a:srgbClr val="7030A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prstClr val="black"/>
                  </a:solidFill>
                </a:rPr>
                <a:t>Долг по бюджетным кредитам: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0,0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181741" y="2614666"/>
              <a:ext cx="1644940" cy="1129489"/>
            </a:xfrm>
            <a:prstGeom prst="round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rgbClr val="DA5AE4"/>
                  </a:gs>
                  <a:gs pos="50000">
                    <a:srgbClr val="A91EB4"/>
                  </a:gs>
                  <a:gs pos="100000">
                    <a:srgbClr val="7030A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Долг по кредитам кредитных организаций: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10,0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050852" y="3789040"/>
            <a:ext cx="2913636" cy="2600356"/>
            <a:chOff x="155593" y="869190"/>
            <a:chExt cx="3671088" cy="2874966"/>
          </a:xfrm>
        </p:grpSpPr>
        <p:cxnSp>
          <p:nvCxnSpPr>
            <p:cNvPr id="46" name="Скругленная соединительная линия 45"/>
            <p:cNvCxnSpPr/>
            <p:nvPr/>
          </p:nvCxnSpPr>
          <p:spPr>
            <a:xfrm rot="16200000" flipH="1">
              <a:off x="2029313" y="1819693"/>
              <a:ext cx="1126723" cy="1119752"/>
            </a:xfrm>
            <a:prstGeom prst="curvedConnector3">
              <a:avLst>
                <a:gd name="adj1" fmla="val 50000"/>
              </a:avLst>
            </a:prstGeom>
            <a:ln w="304800">
              <a:gradFill>
                <a:gsLst>
                  <a:gs pos="0">
                    <a:srgbClr val="ECA9F1"/>
                  </a:gs>
                  <a:gs pos="51000">
                    <a:srgbClr val="E896EE"/>
                  </a:gs>
                  <a:gs pos="100000">
                    <a:srgbClr val="A91EB4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Скругленная соединительная линия 46"/>
            <p:cNvCxnSpPr/>
            <p:nvPr/>
          </p:nvCxnSpPr>
          <p:spPr>
            <a:xfrm rot="5400000">
              <a:off x="909560" y="1819692"/>
              <a:ext cx="1126723" cy="1119752"/>
            </a:xfrm>
            <a:prstGeom prst="curvedConnector3">
              <a:avLst>
                <a:gd name="adj1" fmla="val 50000"/>
              </a:avLst>
            </a:prstGeom>
            <a:ln w="304800">
              <a:gradFill>
                <a:gsLst>
                  <a:gs pos="0">
                    <a:srgbClr val="ECA9F1"/>
                  </a:gs>
                  <a:gs pos="51000">
                    <a:srgbClr val="E896EE"/>
                  </a:gs>
                  <a:gs pos="100000">
                    <a:srgbClr val="A91EB4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Скругленный прямоугольник 47"/>
            <p:cNvSpPr/>
            <p:nvPr/>
          </p:nvSpPr>
          <p:spPr>
            <a:xfrm>
              <a:off x="1144559" y="869190"/>
              <a:ext cx="1793883" cy="112948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896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>
                  <a:solidFill>
                    <a:prstClr val="black"/>
                  </a:solidFill>
                </a:rPr>
                <a:t>На 01.01.2029 –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11,0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155593" y="2614596"/>
              <a:ext cx="1663237" cy="1129560"/>
            </a:xfrm>
            <a:prstGeom prst="round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rgbClr val="DA5AE4"/>
                  </a:gs>
                  <a:gs pos="50000">
                    <a:srgbClr val="A91EB4"/>
                  </a:gs>
                  <a:gs pos="100000">
                    <a:srgbClr val="7030A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prstClr val="black"/>
                  </a:solidFill>
                </a:rPr>
                <a:t>Долг по бюджетным кредитам: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0,0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2181741" y="2614666"/>
              <a:ext cx="1644940" cy="1129489"/>
            </a:xfrm>
            <a:prstGeom prst="round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rgbClr val="DA5AE4"/>
                  </a:gs>
                  <a:gs pos="50000">
                    <a:srgbClr val="A91EB4"/>
                  </a:gs>
                  <a:gs pos="100000">
                    <a:srgbClr val="7030A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Долг по кредитам кредитных организаций: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11,0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16823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67544" y="-27384"/>
            <a:ext cx="88141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муниципального долга в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13" name="Овал 12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142" y="6017874"/>
            <a:ext cx="8344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Муниципальный долг муниципального округа находится на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экономически безопасном уровне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900208" y="1340768"/>
            <a:ext cx="7344815" cy="3558421"/>
          </a:xfrm>
          <a:prstGeom prst="roundRect">
            <a:avLst/>
          </a:prstGeom>
          <a:solidFill>
            <a:srgbClr val="5D84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конец </a:t>
            </a:r>
            <a:r>
              <a:rPr lang="ru-RU" sz="25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5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муниципальный долг прогнозируется в объеме 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sz="28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25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Отношение </a:t>
            </a:r>
            <a:r>
              <a:rPr lang="ru-RU" sz="25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объема муниципального </a:t>
            </a:r>
            <a:r>
              <a:rPr lang="ru-RU" sz="25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долга к общему годовому объему доходов бюджета городского округа без </a:t>
            </a:r>
            <a:r>
              <a:rPr lang="ru-RU" sz="25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учета безвозмездных </a:t>
            </a:r>
            <a:r>
              <a:rPr lang="ru-RU" sz="25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поступлений и (или) поступлений налоговых доходов по дополнительным нормативам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отчислений составит </a:t>
            </a:r>
            <a:r>
              <a:rPr lang="ru-RU" sz="25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0,0%. </a:t>
            </a:r>
            <a:endParaRPr lang="ru-RU" sz="25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287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 bwMode="auto">
          <a:xfrm>
            <a:off x="6454775" y="15240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charset="0" pitchFamily="34" typeface="Arial"/>
              <a:buNone/>
            </a:pPr>
            <a:endParaRPr b="1" dirty="0" lang="ru-RU">
              <a:solidFill>
                <a:prstClr val="black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7446963" y="523875"/>
            <a:ext cx="827087" cy="38100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600000" lon="600000" rev="0"/>
              </a:camera>
              <a:lightRig dir="t" rig="threePt"/>
            </a:scene3d>
            <a:sp3d extrusionH="57150">
              <a:bevelT h="57150" w="50800"/>
              <a:bevelB h="38100" prst="artDeco" w="69850"/>
            </a:sp3d>
          </a:bodyPr>
          <a:lstStyle>
            <a:lvl1pPr algn="ctr" defTabSz="914400" eaLnBrk="1" hangingPunct="1" indent="0" latinLnBrk="0" marL="0" rtl="0">
              <a:spcBef>
                <a:spcPct val="20000"/>
              </a:spcBef>
              <a:buFont charset="0" pitchFamily="34"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spcBef>
                <a:spcPct val="20000"/>
              </a:spcBef>
              <a:buFont charset="0" pitchFamily="34" typeface="Arial"/>
              <a:buNone/>
              <a:defRPr kern="1200"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spcBef>
                <a:spcPct val="20000"/>
              </a:spcBef>
              <a:buFont charset="0" pitchFamily="34" typeface="Arial"/>
              <a:buNone/>
              <a:defRPr kern="1200"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spcBef>
                <a:spcPct val="20000"/>
              </a:spcBef>
              <a:buFont charset="0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spcBef>
                <a:spcPct val="20000"/>
              </a:spcBef>
              <a:buFont charset="0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spcBef>
                <a:spcPct val="20000"/>
              </a:spcBef>
              <a:buFont charset="0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spcBef>
                <a:spcPct val="20000"/>
              </a:spcBef>
              <a:buFont charset="0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spcBef>
                <a:spcPct val="20000"/>
              </a:spcBef>
              <a:buFont charset="0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spcBef>
                <a:spcPct val="20000"/>
              </a:spcBef>
              <a:buFont charset="0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b="1" dirty="0" lang="ru-RU" sz="1800">
              <a:ln>
                <a:solidFill>
                  <a:srgbClr val="F79646">
                    <a:lumMod val="75000"/>
                  </a:srgbClr>
                </a:solidFill>
              </a:ln>
              <a:solidFill>
                <a:prstClr val="black"/>
              </a:solidFill>
              <a:effectLst>
                <a:glow rad="12700">
                  <a:srgbClr val="EEECE1">
                    <a:lumMod val="50000"/>
                    <a:alpha val="44000"/>
                  </a:srgbClr>
                </a:glow>
              </a:effectLst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 flipV="1">
            <a:off x="4437063" y="3660775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dirty="0" lang="ru-RU">
              <a:solidFill>
                <a:prstClr val="black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956425" y="3221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dirty="0" lang="ru-RU">
              <a:solidFill>
                <a:prstClr val="black"/>
              </a:solidFill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6224598" y="4152904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 lang="ru-RU">
              <a:solidFill>
                <a:prstClr val="black"/>
              </a:solidFill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5948363" y="51657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dirty="0" lang="ru-RU">
              <a:solidFill>
                <a:prstClr val="black"/>
              </a:solidFill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6308725" y="4445000"/>
            <a:ext cx="30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dirty="0" lang="ru-RU">
              <a:solidFill>
                <a:prstClr val="black"/>
              </a:solidFill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6019800" y="44450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 lang="ru-RU">
              <a:solidFill>
                <a:prstClr val="black"/>
              </a:solidFill>
            </a:endParaRP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6237288" y="6029325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dirty="0"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2400"/>
            <a:ext cx="8523998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z="28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Муниципальные внутренние заимствования, млн.рублей</a:t>
            </a:r>
          </a:p>
        </p:txBody>
      </p:sp>
      <p:sp>
        <p:nvSpPr>
          <p:cNvPr id="24" name="Овал 23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71</a:t>
            </a:r>
            <a:endParaRPr b="1" dirty="0" lang="ru-RU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9017"/>
              </p:ext>
            </p:extLst>
          </p:nvPr>
        </p:nvGraphicFramePr>
        <p:xfrm>
          <a:off x="106645" y="1847938"/>
          <a:ext cx="8987860" cy="3440024"/>
        </p:xfrm>
        <a:graphic>
          <a:graphicData uri="http://schemas.openxmlformats.org/drawingml/2006/table">
            <a:tbl>
              <a:tblPr bandRow="1" firstRow="1">
                <a:tableStyleId>{10A1B5D5-9B99-4C35-A422-299274C87663}</a:tableStyleId>
              </a:tblPr>
              <a:tblGrid>
                <a:gridCol w="2684651"/>
                <a:gridCol w="1152128"/>
                <a:gridCol w="1008112"/>
                <a:gridCol w="1152128"/>
                <a:gridCol w="936104"/>
                <a:gridCol w="1080120"/>
                <a:gridCol w="974617"/>
              </a:tblGrid>
              <a:tr h="333735">
                <a:tc rowSpan="2">
                  <a:txBody>
                    <a:bodyPr/>
                    <a:lstStyle/>
                    <a:p>
                      <a:pPr algn="ctr"/>
                      <a:r>
                        <a:rPr dirty="0" lang="ru-RU" smtClean="0" sz="140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dirty="0" lang="ru-RU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dirty="0" lang="ru-RU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dirty="0"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dirty="0" lang="ru-RU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dirty="0"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dirty="0" lang="ru-RU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dirty="0"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1200"/>
                        <a:t>Объем привлечения</a:t>
                      </a:r>
                      <a:endParaRPr dirty="0"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1200"/>
                        <a:t>Объем погашения</a:t>
                      </a:r>
                      <a:endParaRPr dirty="0"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1200"/>
                        <a:t>Объем привлечения</a:t>
                      </a:r>
                      <a:endParaRPr dirty="0"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1200"/>
                        <a:t>Объем погашения</a:t>
                      </a:r>
                      <a:endParaRPr dirty="0"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1200"/>
                        <a:t>Объем привлечения</a:t>
                      </a:r>
                      <a:endParaRPr dirty="0"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1200"/>
                        <a:t>Объем погашения</a:t>
                      </a:r>
                      <a:endParaRPr dirty="0" lang="ru-RU" sz="1200"/>
                    </a:p>
                  </a:txBody>
                  <a:tcPr/>
                </a:tc>
              </a:tr>
              <a:tr h="1392928">
                <a:tc>
                  <a:txBody>
                    <a:bodyPr/>
                    <a:lstStyle/>
                    <a:p>
                      <a:pPr algn="l"/>
                      <a:r>
                        <a:rPr dirty="0" lang="ru-RU" smtClean="0" sz="1800"/>
                        <a:t>Бюджетные кредиты от других бюджетов бюджетной системы Российской Федерации</a:t>
                      </a:r>
                      <a:endParaRPr dirty="0" lang="ru-RU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0,0</a:t>
                      </a:r>
                      <a:endParaRPr dirty="0"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2,0</a:t>
                      </a:r>
                      <a:endParaRPr dirty="0"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0,0</a:t>
                      </a:r>
                      <a:endParaRPr dirty="0"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0,0</a:t>
                      </a:r>
                      <a:endParaRPr dirty="0"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0,0</a:t>
                      </a:r>
                      <a:endParaRPr dirty="0"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0,0</a:t>
                      </a:r>
                      <a:endParaRPr dirty="0" lang="ru-RU"/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pPr algn="l"/>
                      <a:r>
                        <a:rPr dirty="0" lang="ru-RU" smtClean="0" sz="1800"/>
                        <a:t>Кредиты кредитных организаций</a:t>
                      </a:r>
                      <a:endParaRPr dirty="0" lang="ru-RU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0,0</a:t>
                      </a:r>
                      <a:endParaRPr dirty="0"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0,0</a:t>
                      </a:r>
                      <a:endParaRPr dirty="0"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10,0</a:t>
                      </a:r>
                      <a:endParaRPr dirty="0"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0,0</a:t>
                      </a:r>
                      <a:endParaRPr dirty="0"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11,0</a:t>
                      </a:r>
                      <a:endParaRPr dirty="0"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10,0</a:t>
                      </a:r>
                      <a:endParaRPr dirty="0" lang="ru-RU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descr="C:\Users\fu9\Desktop\1674512512_gas-kvas-com-p-uzori-razdelyayushchii-risunok-23.jpg" id="28674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53469" l="5643" r="96286" t="45714">
                        <a14:foregroundMark x1="50000" x2="50000" y1="51020" y2="51020"/>
                        <a14:foregroundMark x1="54286" x2="59143" y1="50612" y2="50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5" t="597"/>
          <a:stretch/>
        </p:blipFill>
        <p:spPr bwMode="auto">
          <a:xfrm>
            <a:off x="1212577" y="5410200"/>
            <a:ext cx="6647929" cy="3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fu9\Desktop\1674512512_gas-kvas-com-p-uzori-razdelyayushchii-risunok-23.jpg" id="19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53469" l="5643" r="96286" t="45714">
                        <a14:foregroundMark x1="50000" x2="50000" y1="51020" y2="51020"/>
                        <a14:foregroundMark x1="54286" x2="59143" y1="50612" y2="50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5" t="597"/>
          <a:stretch/>
        </p:blipFill>
        <p:spPr bwMode="auto">
          <a:xfrm>
            <a:off x="1276610" y="1340768"/>
            <a:ext cx="6647929" cy="3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088569"/>
      </p:ext>
    </p:extLst>
  </p:cSld>
  <p:clrMapOvr>
    <a:masterClrMapping/>
  </p:clrMapOvr>
  <p:transition spd="med">
    <p:cover/>
  </p:transition>
  <p:timing>
    <p:tnLst>
      <p:par>
        <p:cTn dur="indefinite" id="1" nodeType="tmRoot" restart="never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 bwMode="auto">
          <a:xfrm>
            <a:off x="6454775" y="15240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7446963" y="523875"/>
            <a:ext cx="827087" cy="38100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600000" lon="600000" rev="0"/>
              </a:camera>
              <a:lightRig rig="threePt" dir="t"/>
            </a:scene3d>
            <a:sp3d extrusionH="57150">
              <a:bevelT w="50800" h="57150"/>
              <a:bevelB w="69850" h="38100" prst="artDeco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800" b="1" dirty="0">
              <a:ln>
                <a:solidFill>
                  <a:srgbClr val="F79646">
                    <a:lumMod val="75000"/>
                  </a:srgbClr>
                </a:solidFill>
              </a:ln>
              <a:solidFill>
                <a:prstClr val="black"/>
              </a:solidFill>
              <a:effectLst>
                <a:glow rad="12700">
                  <a:srgbClr val="EEECE1">
                    <a:lumMod val="50000"/>
                    <a:alpha val="44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 flipV="1">
            <a:off x="4437063" y="3660775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956425" y="3221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6224598" y="4152904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5948363" y="51657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6308725" y="4445000"/>
            <a:ext cx="30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6019800" y="44450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6237288" y="6029325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005" y="-69439"/>
            <a:ext cx="852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планируемом верхнем пределе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долга, млн.рублей</a:t>
            </a:r>
          </a:p>
        </p:txBody>
      </p:sp>
      <p:sp>
        <p:nvSpPr>
          <p:cNvPr id="24" name="Овал 23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714675" y="289549"/>
            <a:ext cx="7649035" cy="6568451"/>
            <a:chOff x="914250" y="289549"/>
            <a:chExt cx="6394054" cy="6568451"/>
          </a:xfrm>
        </p:grpSpPr>
        <p:pic>
          <p:nvPicPr>
            <p:cNvPr id="28674" name="Picture 2" descr="C:\Users\fu9\Desktop\klipartz.com 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250" y="289549"/>
              <a:ext cx="6394054" cy="6568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2843808" y="2601060"/>
              <a:ext cx="2376264" cy="451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634529" y="1991487"/>
            <a:ext cx="3894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долга</a:t>
            </a:r>
            <a:endParaRPr lang="ru-RU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726203" y="2736592"/>
            <a:ext cx="3443243" cy="2449985"/>
            <a:chOff x="2672421" y="2724156"/>
            <a:chExt cx="3443243" cy="244998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672421" y="2724156"/>
              <a:ext cx="2851999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9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2026</a:t>
              </a:r>
              <a:r>
                <a:rPr lang="ru-RU" sz="3500" b="1" dirty="0" smtClean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500" b="1" dirty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год – </a:t>
              </a:r>
              <a:r>
                <a:rPr lang="ru-RU" sz="3500" b="1" dirty="0" smtClean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0,0</a:t>
              </a:r>
              <a:endParaRPr lang="ru-RU" sz="3500" dirty="0">
                <a:ln w="3175">
                  <a:noFill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892049" y="3621274"/>
              <a:ext cx="3076420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9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2027</a:t>
              </a:r>
              <a:r>
                <a:rPr lang="ru-RU" sz="3500" b="1" dirty="0" smtClean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500" b="1" dirty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год – </a:t>
              </a:r>
              <a:r>
                <a:rPr lang="ru-RU" sz="3500" b="1" dirty="0" smtClean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10,0</a:t>
              </a:r>
              <a:endParaRPr lang="ru-RU" sz="3500" b="1" dirty="0">
                <a:ln w="3175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063995" y="4543199"/>
              <a:ext cx="3051669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9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2028</a:t>
              </a:r>
              <a:r>
                <a:rPr lang="ru-RU" sz="3500" b="1" dirty="0" smtClean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500" b="1" dirty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год – </a:t>
              </a:r>
              <a:r>
                <a:rPr lang="ru-RU" sz="3500" b="1" dirty="0" smtClean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11,0</a:t>
              </a:r>
              <a:endParaRPr lang="ru-RU" sz="3500" b="1" dirty="0">
                <a:ln w="3175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Стрелка вниз 29"/>
            <p:cNvSpPr/>
            <p:nvPr/>
          </p:nvSpPr>
          <p:spPr>
            <a:xfrm>
              <a:off x="4132119" y="3330155"/>
              <a:ext cx="440581" cy="439738"/>
            </a:xfrm>
            <a:prstGeom prst="downArrow">
              <a:avLst/>
            </a:prstGeom>
            <a:solidFill>
              <a:srgbClr val="41A7C3"/>
            </a:solidFill>
            <a:ln>
              <a:noFill/>
            </a:ln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" name="Стрелка вниз 30"/>
            <p:cNvSpPr/>
            <p:nvPr/>
          </p:nvSpPr>
          <p:spPr>
            <a:xfrm>
              <a:off x="4795533" y="4261656"/>
              <a:ext cx="440581" cy="439738"/>
            </a:xfrm>
            <a:prstGeom prst="downArrow">
              <a:avLst/>
            </a:prstGeom>
            <a:solidFill>
              <a:srgbClr val="41A7C3"/>
            </a:solidFill>
            <a:ln>
              <a:noFill/>
            </a:ln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82137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bumper-stickers.ru/43138-thickbox_default/strely.jp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4625" y1="73750" x2="48500" y2="49750"/>
                        <a14:backgroundMark x1="51500" y1="48125" x2="98375" y2="21125"/>
                        <a14:backgroundMark x1="84875" y1="25375" x2="95000" y2="23500"/>
                        <a14:backgroundMark x1="89000" y1="29875" x2="95000" y2="22625"/>
                        <a14:backgroundMark x1="42500" y1="39125" x2="70875" y2="51000"/>
                        <a14:backgroundMark x1="58625" y1="48250" x2="96125" y2="21250"/>
                        <a14:backgroundMark x1="93125" y1="44875" x2="95125" y2="16750"/>
                        <a14:backgroundMark x1="94750" y1="16375" x2="50000" y2="45875"/>
                        <a14:backgroundMark x1="50125" y1="46000" x2="63500" y2="53500"/>
                        <a14:backgroundMark x1="63250" y1="53500" x2="99000" y2="22625"/>
                        <a14:backgroundMark x1="98625" y1="22500" x2="94250" y2="16250"/>
                        <a14:backgroundMark x1="45750" y1="47375" x2="53250" y2="51500"/>
                        <a14:backgroundMark x1="53375" y1="51625" x2="125" y2="83750"/>
                        <a14:backgroundMark x1="375" y1="68250" x2="125" y2="84000"/>
                        <a14:backgroundMark x1="250" y1="68125" x2="45750" y2="47375"/>
                        <a14:backgroundMark x1="46250" y1="45750" x2="56125" y2="51625"/>
                        <a14:backgroundMark x1="46125" y1="45750" x2="99875" y2="13125"/>
                        <a14:backgroundMark x1="55875" y1="51875" x2="99875" y2="25375"/>
                        <a14:backgroundMark x1="99375" y1="25375" x2="99875" y2="1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94721">
            <a:off x="1462741" y="1715153"/>
            <a:ext cx="5948643" cy="59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3"/>
          <p:cNvSpPr txBox="1">
            <a:spLocks/>
          </p:cNvSpPr>
          <p:nvPr/>
        </p:nvSpPr>
        <p:spPr bwMode="auto">
          <a:xfrm>
            <a:off x="6454775" y="15240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7446963" y="523875"/>
            <a:ext cx="827087" cy="38100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600000" lon="600000" rev="0"/>
              </a:camera>
              <a:lightRig rig="threePt" dir="t"/>
            </a:scene3d>
            <a:sp3d extrusionH="57150">
              <a:bevelT w="50800" h="57150"/>
              <a:bevelB w="69850" h="38100" prst="artDeco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800" b="1" dirty="0">
              <a:ln>
                <a:solidFill>
                  <a:srgbClr val="F79646">
                    <a:lumMod val="75000"/>
                  </a:srgbClr>
                </a:solidFill>
              </a:ln>
              <a:solidFill>
                <a:prstClr val="black"/>
              </a:solidFill>
              <a:effectLst>
                <a:glow rad="12700">
                  <a:srgbClr val="EEECE1">
                    <a:lumMod val="50000"/>
                    <a:alpha val="44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 flipV="1">
            <a:off x="4437063" y="3660775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643438" y="457200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803900" y="26447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 rot="-354369">
            <a:off x="5876925" y="2860675"/>
            <a:ext cx="84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956425" y="3221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6224598" y="4152904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5948363" y="51657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6308725" y="4445000"/>
            <a:ext cx="30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6019800" y="44450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6237288" y="6029325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786" y="81150"/>
            <a:ext cx="852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Предельный объем расходов на обслуживание муниципального долга, млн.рублей</a:t>
            </a:r>
          </a:p>
        </p:txBody>
      </p:sp>
      <p:sp>
        <p:nvSpPr>
          <p:cNvPr id="24" name="Овал 23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73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94885" y="2155850"/>
            <a:ext cx="8809222" cy="2054536"/>
            <a:chOff x="194885" y="2609910"/>
            <a:chExt cx="8809222" cy="2054536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194885" y="2609910"/>
              <a:ext cx="8809222" cy="2054536"/>
              <a:chOff x="6709633" y="4318812"/>
              <a:chExt cx="17674367" cy="4248070"/>
            </a:xfrm>
          </p:grpSpPr>
          <p:grpSp>
            <p:nvGrpSpPr>
              <p:cNvPr id="67" name="Группа 66"/>
              <p:cNvGrpSpPr/>
              <p:nvPr/>
            </p:nvGrpSpPr>
            <p:grpSpPr>
              <a:xfrm>
                <a:off x="6709633" y="4319924"/>
                <a:ext cx="4091235" cy="4246958"/>
                <a:chOff x="6709633" y="4319924"/>
                <a:chExt cx="4091235" cy="4246958"/>
              </a:xfrm>
            </p:grpSpPr>
            <p:sp>
              <p:nvSpPr>
                <p:cNvPr id="94" name="Graphic 2"/>
                <p:cNvSpPr/>
                <p:nvPr/>
              </p:nvSpPr>
              <p:spPr>
                <a:xfrm>
                  <a:off x="6709633" y="4319924"/>
                  <a:ext cx="4091235" cy="42469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2" h="21600" extrusionOk="0">
                      <a:moveTo>
                        <a:pt x="19610" y="12284"/>
                      </a:moveTo>
                      <a:cubicBezTo>
                        <a:pt x="19658" y="12555"/>
                        <a:pt x="19894" y="12753"/>
                        <a:pt x="20171" y="12753"/>
                      </a:cubicBezTo>
                      <a:cubicBezTo>
                        <a:pt x="20205" y="12753"/>
                        <a:pt x="20236" y="12750"/>
                        <a:pt x="20270" y="12745"/>
                      </a:cubicBezTo>
                      <a:cubicBezTo>
                        <a:pt x="20581" y="12691"/>
                        <a:pt x="20789" y="12397"/>
                        <a:pt x="20734" y="12092"/>
                      </a:cubicBezTo>
                      <a:cubicBezTo>
                        <a:pt x="21600" y="12004"/>
                        <a:pt x="19746" y="5229"/>
                        <a:pt x="19277" y="3929"/>
                      </a:cubicBezTo>
                      <a:cubicBezTo>
                        <a:pt x="18155" y="2578"/>
                        <a:pt x="16720" y="1518"/>
                        <a:pt x="15097" y="839"/>
                      </a:cubicBezTo>
                      <a:cubicBezTo>
                        <a:pt x="15080" y="831"/>
                        <a:pt x="15062" y="823"/>
                        <a:pt x="15043" y="814"/>
                      </a:cubicBezTo>
                      <a:cubicBezTo>
                        <a:pt x="13872" y="334"/>
                        <a:pt x="12625" y="59"/>
                        <a:pt x="11358" y="8"/>
                      </a:cubicBezTo>
                      <a:lnTo>
                        <a:pt x="11347" y="8"/>
                      </a:lnTo>
                      <a:cubicBezTo>
                        <a:pt x="11304" y="6"/>
                        <a:pt x="11258" y="6"/>
                        <a:pt x="11216" y="3"/>
                      </a:cubicBezTo>
                      <a:lnTo>
                        <a:pt x="11184" y="3"/>
                      </a:lnTo>
                      <a:lnTo>
                        <a:pt x="11065" y="0"/>
                      </a:lnTo>
                      <a:lnTo>
                        <a:pt x="11031" y="0"/>
                      </a:lnTo>
                      <a:cubicBezTo>
                        <a:pt x="10979" y="0"/>
                        <a:pt x="10931" y="0"/>
                        <a:pt x="10880" y="0"/>
                      </a:cubicBezTo>
                      <a:cubicBezTo>
                        <a:pt x="10828" y="0"/>
                        <a:pt x="10789" y="0"/>
                        <a:pt x="10740" y="0"/>
                      </a:cubicBezTo>
                      <a:lnTo>
                        <a:pt x="10715" y="0"/>
                      </a:lnTo>
                      <a:lnTo>
                        <a:pt x="10601" y="3"/>
                      </a:lnTo>
                      <a:lnTo>
                        <a:pt x="10578" y="3"/>
                      </a:lnTo>
                      <a:lnTo>
                        <a:pt x="10458" y="6"/>
                      </a:lnTo>
                      <a:lnTo>
                        <a:pt x="10450" y="6"/>
                      </a:lnTo>
                      <a:cubicBezTo>
                        <a:pt x="7802" y="102"/>
                        <a:pt x="5282" y="1159"/>
                        <a:pt x="3371" y="2979"/>
                      </a:cubicBezTo>
                      <a:lnTo>
                        <a:pt x="3368" y="2982"/>
                      </a:lnTo>
                      <a:cubicBezTo>
                        <a:pt x="3337" y="3010"/>
                        <a:pt x="3309" y="3038"/>
                        <a:pt x="3277" y="3070"/>
                      </a:cubicBezTo>
                      <a:cubicBezTo>
                        <a:pt x="3215" y="3132"/>
                        <a:pt x="3152" y="3191"/>
                        <a:pt x="3089" y="3256"/>
                      </a:cubicBezTo>
                      <a:cubicBezTo>
                        <a:pt x="3061" y="3284"/>
                        <a:pt x="3032" y="3313"/>
                        <a:pt x="3007" y="3341"/>
                      </a:cubicBezTo>
                      <a:lnTo>
                        <a:pt x="3001" y="3347"/>
                      </a:lnTo>
                      <a:cubicBezTo>
                        <a:pt x="1199" y="5212"/>
                        <a:pt x="137" y="7663"/>
                        <a:pt x="11" y="10243"/>
                      </a:cubicBezTo>
                      <a:cubicBezTo>
                        <a:pt x="9" y="10286"/>
                        <a:pt x="9" y="10328"/>
                        <a:pt x="6" y="10368"/>
                      </a:cubicBezTo>
                      <a:cubicBezTo>
                        <a:pt x="6" y="10373"/>
                        <a:pt x="6" y="10379"/>
                        <a:pt x="6" y="10382"/>
                      </a:cubicBezTo>
                      <a:cubicBezTo>
                        <a:pt x="3" y="10418"/>
                        <a:pt x="3" y="10455"/>
                        <a:pt x="3" y="10492"/>
                      </a:cubicBezTo>
                      <a:cubicBezTo>
                        <a:pt x="3" y="10500"/>
                        <a:pt x="3" y="10512"/>
                        <a:pt x="3" y="10520"/>
                      </a:cubicBezTo>
                      <a:lnTo>
                        <a:pt x="0" y="10619"/>
                      </a:lnTo>
                      <a:lnTo>
                        <a:pt x="0" y="10659"/>
                      </a:lnTo>
                      <a:cubicBezTo>
                        <a:pt x="0" y="10698"/>
                        <a:pt x="0" y="10735"/>
                        <a:pt x="0" y="10775"/>
                      </a:cubicBezTo>
                      <a:cubicBezTo>
                        <a:pt x="0" y="10783"/>
                        <a:pt x="0" y="10789"/>
                        <a:pt x="0" y="10797"/>
                      </a:cubicBezTo>
                      <a:cubicBezTo>
                        <a:pt x="0" y="16764"/>
                        <a:pt x="4872" y="21600"/>
                        <a:pt x="10883" y="21600"/>
                      </a:cubicBezTo>
                      <a:cubicBezTo>
                        <a:pt x="14527" y="21600"/>
                        <a:pt x="17756" y="19819"/>
                        <a:pt x="19732" y="17089"/>
                      </a:cubicBezTo>
                      <a:cubicBezTo>
                        <a:pt x="19735" y="15775"/>
                        <a:pt x="20994" y="16953"/>
                        <a:pt x="19163" y="12993"/>
                      </a:cubicBezTo>
                      <a:cubicBezTo>
                        <a:pt x="18955" y="12567"/>
                        <a:pt x="19393" y="12383"/>
                        <a:pt x="19610" y="1228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solidFill>
                    <a:srgbClr val="FFFFFF"/>
                  </a:solidFill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3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raphic 2"/>
                <p:cNvSpPr/>
                <p:nvPr/>
              </p:nvSpPr>
              <p:spPr>
                <a:xfrm>
                  <a:off x="7597148" y="5207994"/>
                  <a:ext cx="2469706" cy="24697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90" extrusionOk="0">
                      <a:moveTo>
                        <a:pt x="10800" y="21590"/>
                      </a:moveTo>
                      <a:cubicBezTo>
                        <a:pt x="4836" y="21590"/>
                        <a:pt x="0" y="16756"/>
                        <a:pt x="0" y="10795"/>
                      </a:cubicBezTo>
                      <a:cubicBezTo>
                        <a:pt x="0" y="4834"/>
                        <a:pt x="4836" y="0"/>
                        <a:pt x="10800" y="0"/>
                      </a:cubicBezTo>
                      <a:cubicBezTo>
                        <a:pt x="16764" y="0"/>
                        <a:pt x="21600" y="4834"/>
                        <a:pt x="21600" y="10795"/>
                      </a:cubicBezTo>
                      <a:cubicBezTo>
                        <a:pt x="21600" y="13657"/>
                        <a:pt x="20463" y="16406"/>
                        <a:pt x="18436" y="18428"/>
                      </a:cubicBezTo>
                      <a:cubicBezTo>
                        <a:pt x="16414" y="20458"/>
                        <a:pt x="13668" y="21600"/>
                        <a:pt x="10800" y="21590"/>
                      </a:cubicBezTo>
                      <a:close/>
                    </a:path>
                  </a:pathLst>
                </a:custGeom>
                <a:gradFill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2089253"/>
                </a:gra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 sz="3600" kern="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grpSp>
            <p:nvGrpSpPr>
              <p:cNvPr id="68" name="Группа 67"/>
              <p:cNvGrpSpPr/>
              <p:nvPr/>
            </p:nvGrpSpPr>
            <p:grpSpPr>
              <a:xfrm>
                <a:off x="10021838" y="4318812"/>
                <a:ext cx="4293085" cy="4247515"/>
                <a:chOff x="10021838" y="4318812"/>
                <a:chExt cx="4293085" cy="4247515"/>
              </a:xfrm>
            </p:grpSpPr>
            <p:sp>
              <p:nvSpPr>
                <p:cNvPr id="89" name="Graphic 2"/>
                <p:cNvSpPr/>
                <p:nvPr/>
              </p:nvSpPr>
              <p:spPr>
                <a:xfrm>
                  <a:off x="10259889" y="4318812"/>
                  <a:ext cx="4055034" cy="4247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9" h="21600" extrusionOk="0">
                      <a:moveTo>
                        <a:pt x="21519" y="10801"/>
                      </a:moveTo>
                      <a:cubicBezTo>
                        <a:pt x="21519" y="4835"/>
                        <a:pt x="16473" y="0"/>
                        <a:pt x="10247" y="0"/>
                      </a:cubicBezTo>
                      <a:cubicBezTo>
                        <a:pt x="6623" y="0"/>
                        <a:pt x="3396" y="1639"/>
                        <a:pt x="1335" y="4188"/>
                      </a:cubicBezTo>
                      <a:cubicBezTo>
                        <a:pt x="1273" y="4112"/>
                        <a:pt x="1208" y="4036"/>
                        <a:pt x="1143" y="3959"/>
                      </a:cubicBezTo>
                      <a:cubicBezTo>
                        <a:pt x="939" y="3714"/>
                        <a:pt x="571" y="3674"/>
                        <a:pt x="314" y="3866"/>
                      </a:cubicBezTo>
                      <a:cubicBezTo>
                        <a:pt x="58" y="4058"/>
                        <a:pt x="16" y="4414"/>
                        <a:pt x="217" y="4660"/>
                      </a:cubicBezTo>
                      <a:cubicBezTo>
                        <a:pt x="223" y="4666"/>
                        <a:pt x="226" y="4672"/>
                        <a:pt x="232" y="4677"/>
                      </a:cubicBezTo>
                      <a:cubicBezTo>
                        <a:pt x="1724" y="6418"/>
                        <a:pt x="2511" y="8535"/>
                        <a:pt x="2511" y="10804"/>
                      </a:cubicBezTo>
                      <a:cubicBezTo>
                        <a:pt x="2511" y="11237"/>
                        <a:pt x="2550" y="11669"/>
                        <a:pt x="2626" y="12096"/>
                      </a:cubicBezTo>
                      <a:cubicBezTo>
                        <a:pt x="2682" y="12404"/>
                        <a:pt x="2467" y="12695"/>
                        <a:pt x="2146" y="12749"/>
                      </a:cubicBezTo>
                      <a:cubicBezTo>
                        <a:pt x="2113" y="12754"/>
                        <a:pt x="2078" y="12757"/>
                        <a:pt x="2042" y="12757"/>
                      </a:cubicBezTo>
                      <a:cubicBezTo>
                        <a:pt x="1756" y="12757"/>
                        <a:pt x="1512" y="12559"/>
                        <a:pt x="1464" y="12291"/>
                      </a:cubicBezTo>
                      <a:cubicBezTo>
                        <a:pt x="1376" y="11799"/>
                        <a:pt x="1332" y="11304"/>
                        <a:pt x="1332" y="10804"/>
                      </a:cubicBezTo>
                      <a:cubicBezTo>
                        <a:pt x="1332" y="10493"/>
                        <a:pt x="1066" y="10239"/>
                        <a:pt x="742" y="10239"/>
                      </a:cubicBezTo>
                      <a:cubicBezTo>
                        <a:pt x="417" y="10239"/>
                        <a:pt x="152" y="10493"/>
                        <a:pt x="152" y="10804"/>
                      </a:cubicBezTo>
                      <a:cubicBezTo>
                        <a:pt x="149" y="12237"/>
                        <a:pt x="479" y="13650"/>
                        <a:pt x="1119" y="14944"/>
                      </a:cubicBezTo>
                      <a:cubicBezTo>
                        <a:pt x="978" y="14665"/>
                        <a:pt x="624" y="14546"/>
                        <a:pt x="332" y="14682"/>
                      </a:cubicBezTo>
                      <a:cubicBezTo>
                        <a:pt x="43" y="14817"/>
                        <a:pt x="-81" y="15148"/>
                        <a:pt x="55" y="15428"/>
                      </a:cubicBezTo>
                      <a:cubicBezTo>
                        <a:pt x="527" y="16380"/>
                        <a:pt x="1143" y="17259"/>
                        <a:pt x="1880" y="18042"/>
                      </a:cubicBezTo>
                      <a:cubicBezTo>
                        <a:pt x="1892" y="18053"/>
                        <a:pt x="1904" y="18067"/>
                        <a:pt x="1916" y="18079"/>
                      </a:cubicBezTo>
                      <a:cubicBezTo>
                        <a:pt x="1939" y="18104"/>
                        <a:pt x="1966" y="18132"/>
                        <a:pt x="1992" y="18158"/>
                      </a:cubicBezTo>
                      <a:cubicBezTo>
                        <a:pt x="2019" y="18183"/>
                        <a:pt x="2048" y="18214"/>
                        <a:pt x="2075" y="18243"/>
                      </a:cubicBezTo>
                      <a:lnTo>
                        <a:pt x="2137" y="18305"/>
                      </a:lnTo>
                      <a:cubicBezTo>
                        <a:pt x="2172" y="18339"/>
                        <a:pt x="2205" y="18373"/>
                        <a:pt x="2240" y="18406"/>
                      </a:cubicBezTo>
                      <a:cubicBezTo>
                        <a:pt x="2252" y="18418"/>
                        <a:pt x="2264" y="18429"/>
                        <a:pt x="2275" y="18440"/>
                      </a:cubicBezTo>
                      <a:lnTo>
                        <a:pt x="2299" y="18463"/>
                      </a:lnTo>
                      <a:lnTo>
                        <a:pt x="2334" y="18494"/>
                      </a:lnTo>
                      <a:cubicBezTo>
                        <a:pt x="2370" y="18528"/>
                        <a:pt x="2405" y="18562"/>
                        <a:pt x="2441" y="18593"/>
                      </a:cubicBezTo>
                      <a:lnTo>
                        <a:pt x="2458" y="18610"/>
                      </a:lnTo>
                      <a:cubicBezTo>
                        <a:pt x="4390" y="20390"/>
                        <a:pt x="6926" y="21445"/>
                        <a:pt x="9604" y="21583"/>
                      </a:cubicBezTo>
                      <a:lnTo>
                        <a:pt x="9628" y="21583"/>
                      </a:lnTo>
                      <a:cubicBezTo>
                        <a:pt x="9755" y="21589"/>
                        <a:pt x="9884" y="21594"/>
                        <a:pt x="10011" y="21597"/>
                      </a:cubicBezTo>
                      <a:lnTo>
                        <a:pt x="10058" y="21597"/>
                      </a:lnTo>
                      <a:cubicBezTo>
                        <a:pt x="10120" y="21597"/>
                        <a:pt x="10182" y="21600"/>
                        <a:pt x="10241" y="21600"/>
                      </a:cubicBezTo>
                      <a:lnTo>
                        <a:pt x="10283" y="21600"/>
                      </a:lnTo>
                      <a:cubicBezTo>
                        <a:pt x="10318" y="21600"/>
                        <a:pt x="10353" y="21600"/>
                        <a:pt x="10389" y="21600"/>
                      </a:cubicBezTo>
                      <a:lnTo>
                        <a:pt x="10436" y="21600"/>
                      </a:lnTo>
                      <a:lnTo>
                        <a:pt x="10536" y="21597"/>
                      </a:lnTo>
                      <a:lnTo>
                        <a:pt x="10572" y="21597"/>
                      </a:lnTo>
                      <a:lnTo>
                        <a:pt x="10684" y="21594"/>
                      </a:lnTo>
                      <a:lnTo>
                        <a:pt x="10701" y="21594"/>
                      </a:lnTo>
                      <a:cubicBezTo>
                        <a:pt x="10743" y="21592"/>
                        <a:pt x="10787" y="21592"/>
                        <a:pt x="10828" y="21589"/>
                      </a:cubicBezTo>
                      <a:lnTo>
                        <a:pt x="10831" y="21589"/>
                      </a:lnTo>
                      <a:cubicBezTo>
                        <a:pt x="13571" y="21462"/>
                        <a:pt x="16166" y="20373"/>
                        <a:pt x="18122" y="18531"/>
                      </a:cubicBezTo>
                      <a:lnTo>
                        <a:pt x="18216" y="18440"/>
                      </a:lnTo>
                      <a:lnTo>
                        <a:pt x="18245" y="18409"/>
                      </a:lnTo>
                      <a:cubicBezTo>
                        <a:pt x="18266" y="18390"/>
                        <a:pt x="18290" y="18367"/>
                        <a:pt x="18310" y="18347"/>
                      </a:cubicBezTo>
                      <a:cubicBezTo>
                        <a:pt x="20266" y="16440"/>
                        <a:pt x="21407" y="13899"/>
                        <a:pt x="21507" y="11225"/>
                      </a:cubicBezTo>
                      <a:cubicBezTo>
                        <a:pt x="21507" y="11223"/>
                        <a:pt x="21507" y="11223"/>
                        <a:pt x="21507" y="11220"/>
                      </a:cubicBezTo>
                      <a:cubicBezTo>
                        <a:pt x="21507" y="11180"/>
                        <a:pt x="21510" y="11138"/>
                        <a:pt x="21510" y="11098"/>
                      </a:cubicBezTo>
                      <a:cubicBezTo>
                        <a:pt x="21510" y="11092"/>
                        <a:pt x="21510" y="11087"/>
                        <a:pt x="21510" y="11081"/>
                      </a:cubicBezTo>
                      <a:cubicBezTo>
                        <a:pt x="21510" y="11042"/>
                        <a:pt x="21513" y="11002"/>
                        <a:pt x="21513" y="10962"/>
                      </a:cubicBezTo>
                      <a:cubicBezTo>
                        <a:pt x="21513" y="10957"/>
                        <a:pt x="21513" y="10951"/>
                        <a:pt x="21513" y="10943"/>
                      </a:cubicBezTo>
                      <a:cubicBezTo>
                        <a:pt x="21513" y="10898"/>
                        <a:pt x="21513" y="10849"/>
                        <a:pt x="21513" y="10804"/>
                      </a:cubicBezTo>
                      <a:lnTo>
                        <a:pt x="21519" y="1080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5400">
                  <a:solidFill>
                    <a:srgbClr val="FFFFFF"/>
                  </a:solidFill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3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raphic 2"/>
                <p:cNvSpPr/>
                <p:nvPr/>
              </p:nvSpPr>
              <p:spPr>
                <a:xfrm>
                  <a:off x="10021838" y="4794525"/>
                  <a:ext cx="222297" cy="222297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3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raphic 2"/>
                <p:cNvSpPr/>
                <p:nvPr/>
              </p:nvSpPr>
              <p:spPr>
                <a:xfrm>
                  <a:off x="10628149" y="6931341"/>
                  <a:ext cx="222297" cy="222296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3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" name="Graphic 2"/>
                <p:cNvSpPr/>
                <p:nvPr/>
              </p:nvSpPr>
              <p:spPr>
                <a:xfrm>
                  <a:off x="10133055" y="5647652"/>
                  <a:ext cx="314769" cy="4614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96" h="20336" extrusionOk="0">
                      <a:moveTo>
                        <a:pt x="14780" y="20127"/>
                      </a:moveTo>
                      <a:cubicBezTo>
                        <a:pt x="18485" y="19368"/>
                        <a:pt x="20617" y="16650"/>
                        <a:pt x="19499" y="14054"/>
                      </a:cubicBezTo>
                      <a:cubicBezTo>
                        <a:pt x="19499" y="14054"/>
                        <a:pt x="19499" y="14054"/>
                        <a:pt x="19499" y="14054"/>
                      </a:cubicBezTo>
                      <a:cubicBezTo>
                        <a:pt x="17856" y="10184"/>
                        <a:pt x="15794" y="6413"/>
                        <a:pt x="13277" y="2764"/>
                      </a:cubicBezTo>
                      <a:cubicBezTo>
                        <a:pt x="11600" y="340"/>
                        <a:pt x="7405" y="-689"/>
                        <a:pt x="3945" y="486"/>
                      </a:cubicBezTo>
                      <a:cubicBezTo>
                        <a:pt x="485" y="1662"/>
                        <a:pt x="-983" y="4601"/>
                        <a:pt x="695" y="7025"/>
                      </a:cubicBezTo>
                      <a:cubicBezTo>
                        <a:pt x="2897" y="10184"/>
                        <a:pt x="4679" y="13442"/>
                        <a:pt x="6112" y="16797"/>
                      </a:cubicBezTo>
                      <a:cubicBezTo>
                        <a:pt x="7196" y="19417"/>
                        <a:pt x="11075" y="20911"/>
                        <a:pt x="14780" y="20127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12700"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3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raphic 2"/>
                <p:cNvSpPr/>
                <p:nvPr/>
              </p:nvSpPr>
              <p:spPr>
                <a:xfrm>
                  <a:off x="10956589" y="5207994"/>
                  <a:ext cx="2469707" cy="24697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0" h="21585" extrusionOk="0">
                      <a:moveTo>
                        <a:pt x="10790" y="21585"/>
                      </a:moveTo>
                      <a:cubicBezTo>
                        <a:pt x="4829" y="21585"/>
                        <a:pt x="-5" y="16752"/>
                        <a:pt x="0" y="10788"/>
                      </a:cubicBezTo>
                      <a:cubicBezTo>
                        <a:pt x="0" y="4828"/>
                        <a:pt x="4834" y="-5"/>
                        <a:pt x="10800" y="0"/>
                      </a:cubicBezTo>
                      <a:cubicBezTo>
                        <a:pt x="16766" y="5"/>
                        <a:pt x="21595" y="4833"/>
                        <a:pt x="21590" y="10797"/>
                      </a:cubicBezTo>
                      <a:cubicBezTo>
                        <a:pt x="21590" y="13658"/>
                        <a:pt x="20453" y="16403"/>
                        <a:pt x="18427" y="18428"/>
                      </a:cubicBezTo>
                      <a:cubicBezTo>
                        <a:pt x="16406" y="20458"/>
                        <a:pt x="13657" y="21595"/>
                        <a:pt x="10790" y="21585"/>
                      </a:cubicBezTo>
                      <a:close/>
                    </a:path>
                  </a:pathLst>
                </a:custGeom>
                <a:gradFill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2089253"/>
                </a:gra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 sz="3600" kern="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grpSp>
            <p:nvGrpSpPr>
              <p:cNvPr id="69" name="Группа 68"/>
              <p:cNvGrpSpPr/>
              <p:nvPr/>
            </p:nvGrpSpPr>
            <p:grpSpPr>
              <a:xfrm>
                <a:off x="13381280" y="4318812"/>
                <a:ext cx="4293087" cy="4246958"/>
                <a:chOff x="13381280" y="4318812"/>
                <a:chExt cx="4293087" cy="4246958"/>
              </a:xfrm>
            </p:grpSpPr>
            <p:grpSp>
              <p:nvGrpSpPr>
                <p:cNvPr id="83" name="Группа 82"/>
                <p:cNvGrpSpPr/>
                <p:nvPr/>
              </p:nvGrpSpPr>
              <p:grpSpPr>
                <a:xfrm>
                  <a:off x="13381280" y="4318812"/>
                  <a:ext cx="4293087" cy="4246958"/>
                  <a:chOff x="13381280" y="4318812"/>
                  <a:chExt cx="4293087" cy="4246958"/>
                </a:xfrm>
              </p:grpSpPr>
              <p:sp>
                <p:nvSpPr>
                  <p:cNvPr id="85" name="Graphic 2"/>
                  <p:cNvSpPr/>
                  <p:nvPr/>
                </p:nvSpPr>
                <p:spPr>
                  <a:xfrm>
                    <a:off x="13618776" y="4318812"/>
                    <a:ext cx="4055591" cy="4246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19" h="21600" extrusionOk="0">
                        <a:moveTo>
                          <a:pt x="21519" y="10803"/>
                        </a:moveTo>
                        <a:cubicBezTo>
                          <a:pt x="21519" y="4836"/>
                          <a:pt x="16474" y="0"/>
                          <a:pt x="10249" y="0"/>
                        </a:cubicBezTo>
                        <a:cubicBezTo>
                          <a:pt x="6625" y="0"/>
                          <a:pt x="3399" y="1639"/>
                          <a:pt x="1337" y="4189"/>
                        </a:cubicBezTo>
                        <a:cubicBezTo>
                          <a:pt x="1275" y="4113"/>
                          <a:pt x="1211" y="4036"/>
                          <a:pt x="1146" y="3960"/>
                        </a:cubicBezTo>
                        <a:cubicBezTo>
                          <a:pt x="942" y="3714"/>
                          <a:pt x="574" y="3674"/>
                          <a:pt x="317" y="3867"/>
                        </a:cubicBezTo>
                        <a:cubicBezTo>
                          <a:pt x="61" y="4059"/>
                          <a:pt x="19" y="4415"/>
                          <a:pt x="220" y="4661"/>
                        </a:cubicBezTo>
                        <a:cubicBezTo>
                          <a:pt x="226" y="4667"/>
                          <a:pt x="229" y="4672"/>
                          <a:pt x="235" y="4678"/>
                        </a:cubicBezTo>
                        <a:cubicBezTo>
                          <a:pt x="1727" y="6419"/>
                          <a:pt x="2514" y="8536"/>
                          <a:pt x="2514" y="10806"/>
                        </a:cubicBezTo>
                        <a:cubicBezTo>
                          <a:pt x="2514" y="11238"/>
                          <a:pt x="2552" y="11671"/>
                          <a:pt x="2629" y="12097"/>
                        </a:cubicBezTo>
                        <a:cubicBezTo>
                          <a:pt x="2685" y="12405"/>
                          <a:pt x="2470" y="12697"/>
                          <a:pt x="2148" y="12750"/>
                        </a:cubicBezTo>
                        <a:cubicBezTo>
                          <a:pt x="2116" y="12756"/>
                          <a:pt x="2080" y="12759"/>
                          <a:pt x="2045" y="12759"/>
                        </a:cubicBezTo>
                        <a:cubicBezTo>
                          <a:pt x="1759" y="12759"/>
                          <a:pt x="1514" y="12561"/>
                          <a:pt x="1464" y="12290"/>
                        </a:cubicBezTo>
                        <a:cubicBezTo>
                          <a:pt x="1376" y="11798"/>
                          <a:pt x="1331" y="11303"/>
                          <a:pt x="1331" y="10803"/>
                        </a:cubicBezTo>
                        <a:cubicBezTo>
                          <a:pt x="1331" y="10492"/>
                          <a:pt x="1066" y="10238"/>
                          <a:pt x="742" y="10238"/>
                        </a:cubicBezTo>
                        <a:cubicBezTo>
                          <a:pt x="417" y="10238"/>
                          <a:pt x="152" y="10492"/>
                          <a:pt x="152" y="10803"/>
                        </a:cubicBezTo>
                        <a:cubicBezTo>
                          <a:pt x="149" y="12236"/>
                          <a:pt x="479" y="13649"/>
                          <a:pt x="1119" y="14944"/>
                        </a:cubicBezTo>
                        <a:cubicBezTo>
                          <a:pt x="978" y="14664"/>
                          <a:pt x="624" y="14545"/>
                          <a:pt x="332" y="14681"/>
                        </a:cubicBezTo>
                        <a:cubicBezTo>
                          <a:pt x="43" y="14816"/>
                          <a:pt x="-81" y="15147"/>
                          <a:pt x="55" y="15427"/>
                        </a:cubicBezTo>
                        <a:cubicBezTo>
                          <a:pt x="526" y="16379"/>
                          <a:pt x="1143" y="17259"/>
                          <a:pt x="1880" y="18041"/>
                        </a:cubicBezTo>
                        <a:cubicBezTo>
                          <a:pt x="1892" y="18053"/>
                          <a:pt x="1904" y="18067"/>
                          <a:pt x="1915" y="18078"/>
                        </a:cubicBezTo>
                        <a:cubicBezTo>
                          <a:pt x="1939" y="18104"/>
                          <a:pt x="1965" y="18132"/>
                          <a:pt x="1992" y="18157"/>
                        </a:cubicBezTo>
                        <a:cubicBezTo>
                          <a:pt x="2019" y="18183"/>
                          <a:pt x="2048" y="18214"/>
                          <a:pt x="2075" y="18242"/>
                        </a:cubicBezTo>
                        <a:lnTo>
                          <a:pt x="2137" y="18304"/>
                        </a:lnTo>
                        <a:cubicBezTo>
                          <a:pt x="2172" y="18338"/>
                          <a:pt x="2204" y="18372"/>
                          <a:pt x="2240" y="18406"/>
                        </a:cubicBezTo>
                        <a:cubicBezTo>
                          <a:pt x="2252" y="18417"/>
                          <a:pt x="2263" y="18429"/>
                          <a:pt x="2275" y="18440"/>
                        </a:cubicBezTo>
                        <a:lnTo>
                          <a:pt x="2299" y="18463"/>
                        </a:lnTo>
                        <a:lnTo>
                          <a:pt x="2334" y="18494"/>
                        </a:lnTo>
                        <a:cubicBezTo>
                          <a:pt x="2369" y="18528"/>
                          <a:pt x="2405" y="18562"/>
                          <a:pt x="2440" y="18593"/>
                        </a:cubicBezTo>
                        <a:lnTo>
                          <a:pt x="2458" y="18610"/>
                        </a:lnTo>
                        <a:cubicBezTo>
                          <a:pt x="4389" y="20390"/>
                          <a:pt x="6925" y="21445"/>
                          <a:pt x="9603" y="21583"/>
                        </a:cubicBezTo>
                        <a:lnTo>
                          <a:pt x="9626" y="21583"/>
                        </a:lnTo>
                        <a:cubicBezTo>
                          <a:pt x="9753" y="21589"/>
                          <a:pt x="9883" y="21594"/>
                          <a:pt x="10010" y="21597"/>
                        </a:cubicBezTo>
                        <a:lnTo>
                          <a:pt x="10057" y="21597"/>
                        </a:lnTo>
                        <a:cubicBezTo>
                          <a:pt x="10119" y="21597"/>
                          <a:pt x="10181" y="21600"/>
                          <a:pt x="10240" y="21600"/>
                        </a:cubicBezTo>
                        <a:lnTo>
                          <a:pt x="10281" y="21600"/>
                        </a:lnTo>
                        <a:cubicBezTo>
                          <a:pt x="10316" y="21600"/>
                          <a:pt x="10352" y="21600"/>
                          <a:pt x="10387" y="21600"/>
                        </a:cubicBezTo>
                        <a:lnTo>
                          <a:pt x="10434" y="21600"/>
                        </a:lnTo>
                        <a:lnTo>
                          <a:pt x="10535" y="21597"/>
                        </a:lnTo>
                        <a:lnTo>
                          <a:pt x="10570" y="21597"/>
                        </a:lnTo>
                        <a:lnTo>
                          <a:pt x="10682" y="21594"/>
                        </a:lnTo>
                        <a:lnTo>
                          <a:pt x="10700" y="21594"/>
                        </a:lnTo>
                        <a:cubicBezTo>
                          <a:pt x="10741" y="21592"/>
                          <a:pt x="10785" y="21592"/>
                          <a:pt x="10827" y="21589"/>
                        </a:cubicBezTo>
                        <a:lnTo>
                          <a:pt x="10830" y="21589"/>
                        </a:lnTo>
                        <a:cubicBezTo>
                          <a:pt x="13569" y="21462"/>
                          <a:pt x="16164" y="20373"/>
                          <a:pt x="18119" y="18530"/>
                        </a:cubicBezTo>
                        <a:lnTo>
                          <a:pt x="18184" y="18468"/>
                        </a:lnTo>
                        <a:lnTo>
                          <a:pt x="18216" y="18440"/>
                        </a:lnTo>
                        <a:lnTo>
                          <a:pt x="18246" y="18409"/>
                        </a:lnTo>
                        <a:cubicBezTo>
                          <a:pt x="18266" y="18389"/>
                          <a:pt x="18290" y="18366"/>
                          <a:pt x="18311" y="18347"/>
                        </a:cubicBezTo>
                        <a:cubicBezTo>
                          <a:pt x="20266" y="16439"/>
                          <a:pt x="21407" y="13898"/>
                          <a:pt x="21507" y="11224"/>
                        </a:cubicBezTo>
                        <a:cubicBezTo>
                          <a:pt x="21507" y="11221"/>
                          <a:pt x="21507" y="11221"/>
                          <a:pt x="21507" y="11218"/>
                        </a:cubicBezTo>
                        <a:cubicBezTo>
                          <a:pt x="21510" y="11179"/>
                          <a:pt x="21510" y="11136"/>
                          <a:pt x="21510" y="11097"/>
                        </a:cubicBezTo>
                        <a:cubicBezTo>
                          <a:pt x="21510" y="11091"/>
                          <a:pt x="21510" y="11085"/>
                          <a:pt x="21510" y="11080"/>
                        </a:cubicBezTo>
                        <a:cubicBezTo>
                          <a:pt x="21510" y="11040"/>
                          <a:pt x="21513" y="11001"/>
                          <a:pt x="21513" y="10961"/>
                        </a:cubicBezTo>
                        <a:cubicBezTo>
                          <a:pt x="21513" y="10955"/>
                          <a:pt x="21513" y="10950"/>
                          <a:pt x="21513" y="10941"/>
                        </a:cubicBezTo>
                        <a:cubicBezTo>
                          <a:pt x="21513" y="10896"/>
                          <a:pt x="21513" y="10848"/>
                          <a:pt x="21513" y="10803"/>
                        </a:cubicBezTo>
                        <a:lnTo>
                          <a:pt x="21519" y="10803"/>
                        </a:lnTo>
                        <a:close/>
                      </a:path>
                    </a:pathLst>
                  </a:custGeom>
                  <a:solidFill>
                    <a:srgbClr val="28A9E2"/>
                  </a:solidFill>
                  <a:ln w="25400">
                    <a:solidFill>
                      <a:srgbClr val="FFFFFF"/>
                    </a:solidFill>
                    <a:miter lim="400000"/>
                  </a:ln>
                </p:spPr>
                <p:txBody>
                  <a:bodyPr tIns="91439" bIns="91439" anchor="ctr"/>
                  <a:lstStyle/>
                  <a:p>
                    <a:pPr algn="ctr" defTabSz="1828800" fontAlgn="auto">
                      <a:spcBef>
                        <a:spcPts val="0"/>
                      </a:spcBef>
                      <a:spcAft>
                        <a:spcPts val="0"/>
                      </a:spcAft>
                      <a:defRPr sz="3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3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" name="Graphic 2"/>
                  <p:cNvSpPr/>
                  <p:nvPr/>
                </p:nvSpPr>
                <p:spPr>
                  <a:xfrm>
                    <a:off x="13381280" y="4794525"/>
                    <a:ext cx="222297" cy="222297"/>
                  </a:xfrm>
                  <a:prstGeom prst="ellipse">
                    <a:avLst/>
                  </a:prstGeom>
                  <a:solidFill>
                    <a:srgbClr val="28A9E2"/>
                  </a:solidFill>
                  <a:ln w="12700">
                    <a:miter lim="400000"/>
                  </a:ln>
                </p:spPr>
                <p:txBody>
                  <a:bodyPr tIns="91439" bIns="91439" anchor="ctr"/>
                  <a:lstStyle/>
                  <a:p>
                    <a:pPr algn="ctr" defTabSz="1828800" fontAlgn="auto">
                      <a:spcBef>
                        <a:spcPts val="0"/>
                      </a:spcBef>
                      <a:spcAft>
                        <a:spcPts val="0"/>
                      </a:spcAft>
                      <a:defRPr sz="3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3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raphic 2"/>
                  <p:cNvSpPr/>
                  <p:nvPr/>
                </p:nvSpPr>
                <p:spPr>
                  <a:xfrm>
                    <a:off x="13987036" y="6931341"/>
                    <a:ext cx="222296" cy="222296"/>
                  </a:xfrm>
                  <a:prstGeom prst="ellipse">
                    <a:avLst/>
                  </a:prstGeom>
                  <a:solidFill>
                    <a:srgbClr val="FFC000"/>
                  </a:solidFill>
                  <a:ln w="12700">
                    <a:miter lim="400000"/>
                  </a:ln>
                </p:spPr>
                <p:txBody>
                  <a:bodyPr tIns="91439" bIns="91439" anchor="ctr"/>
                  <a:lstStyle/>
                  <a:p>
                    <a:pPr algn="ctr" defTabSz="1828800" fontAlgn="auto">
                      <a:spcBef>
                        <a:spcPts val="0"/>
                      </a:spcBef>
                      <a:spcAft>
                        <a:spcPts val="0"/>
                      </a:spcAft>
                      <a:defRPr sz="3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3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raphic 2"/>
                  <p:cNvSpPr/>
                  <p:nvPr/>
                </p:nvSpPr>
                <p:spPr>
                  <a:xfrm>
                    <a:off x="13491940" y="5647652"/>
                    <a:ext cx="314771" cy="4614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96" h="20336" extrusionOk="0">
                        <a:moveTo>
                          <a:pt x="14780" y="20127"/>
                        </a:moveTo>
                        <a:cubicBezTo>
                          <a:pt x="18485" y="19368"/>
                          <a:pt x="20617" y="16650"/>
                          <a:pt x="19499" y="14054"/>
                        </a:cubicBezTo>
                        <a:cubicBezTo>
                          <a:pt x="19499" y="14054"/>
                          <a:pt x="19499" y="14054"/>
                          <a:pt x="19499" y="14054"/>
                        </a:cubicBezTo>
                        <a:cubicBezTo>
                          <a:pt x="17891" y="10184"/>
                          <a:pt x="15794" y="6413"/>
                          <a:pt x="13277" y="2764"/>
                        </a:cubicBezTo>
                        <a:cubicBezTo>
                          <a:pt x="11599" y="340"/>
                          <a:pt x="7405" y="-689"/>
                          <a:pt x="3945" y="486"/>
                        </a:cubicBezTo>
                        <a:cubicBezTo>
                          <a:pt x="485" y="1662"/>
                          <a:pt x="-983" y="4601"/>
                          <a:pt x="695" y="7025"/>
                        </a:cubicBezTo>
                        <a:cubicBezTo>
                          <a:pt x="2862" y="10184"/>
                          <a:pt x="4679" y="13442"/>
                          <a:pt x="6077" y="16797"/>
                        </a:cubicBezTo>
                        <a:cubicBezTo>
                          <a:pt x="7196" y="19417"/>
                          <a:pt x="11075" y="20911"/>
                          <a:pt x="14780" y="20127"/>
                        </a:cubicBezTo>
                        <a:close/>
                      </a:path>
                    </a:pathLst>
                  </a:custGeom>
                  <a:solidFill>
                    <a:srgbClr val="28A9E2"/>
                  </a:solidFill>
                  <a:ln w="12700">
                    <a:miter lim="400000"/>
                  </a:ln>
                </p:spPr>
                <p:txBody>
                  <a:bodyPr tIns="91439" bIns="91439" anchor="ctr"/>
                  <a:lstStyle/>
                  <a:p>
                    <a:pPr algn="ctr" defTabSz="1828800" fontAlgn="auto">
                      <a:spcBef>
                        <a:spcPts val="0"/>
                      </a:spcBef>
                      <a:spcAft>
                        <a:spcPts val="0"/>
                      </a:spcAft>
                      <a:defRPr sz="3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3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4" name="Graphic 2"/>
                <p:cNvSpPr/>
                <p:nvPr/>
              </p:nvSpPr>
              <p:spPr>
                <a:xfrm>
                  <a:off x="14315476" y="5207994"/>
                  <a:ext cx="2469706" cy="24697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90" extrusionOk="0">
                      <a:moveTo>
                        <a:pt x="10800" y="21590"/>
                      </a:moveTo>
                      <a:cubicBezTo>
                        <a:pt x="4836" y="21590"/>
                        <a:pt x="0" y="16756"/>
                        <a:pt x="0" y="10795"/>
                      </a:cubicBezTo>
                      <a:cubicBezTo>
                        <a:pt x="0" y="4834"/>
                        <a:pt x="4836" y="0"/>
                        <a:pt x="10800" y="0"/>
                      </a:cubicBezTo>
                      <a:cubicBezTo>
                        <a:pt x="16764" y="0"/>
                        <a:pt x="21600" y="4834"/>
                        <a:pt x="21600" y="10795"/>
                      </a:cubicBezTo>
                      <a:cubicBezTo>
                        <a:pt x="21600" y="13657"/>
                        <a:pt x="20463" y="16402"/>
                        <a:pt x="18436" y="18428"/>
                      </a:cubicBezTo>
                      <a:cubicBezTo>
                        <a:pt x="16414" y="20458"/>
                        <a:pt x="13663" y="21600"/>
                        <a:pt x="10800" y="21590"/>
                      </a:cubicBezTo>
                      <a:close/>
                    </a:path>
                  </a:pathLst>
                </a:custGeom>
                <a:gradFill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2089253"/>
                </a:gra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 sz="3600" kern="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grpSp>
            <p:nvGrpSpPr>
              <p:cNvPr id="70" name="Группа 69"/>
              <p:cNvGrpSpPr/>
              <p:nvPr/>
            </p:nvGrpSpPr>
            <p:grpSpPr>
              <a:xfrm>
                <a:off x="16674522" y="4319924"/>
                <a:ext cx="4269275" cy="4246958"/>
                <a:chOff x="16780199" y="4521989"/>
                <a:chExt cx="4269275" cy="4246958"/>
              </a:xfrm>
            </p:grpSpPr>
            <p:grpSp>
              <p:nvGrpSpPr>
                <p:cNvPr id="77" name="Группа 76"/>
                <p:cNvGrpSpPr/>
                <p:nvPr/>
              </p:nvGrpSpPr>
              <p:grpSpPr>
                <a:xfrm>
                  <a:off x="16780199" y="4521989"/>
                  <a:ext cx="4269275" cy="4246958"/>
                  <a:chOff x="16780199" y="4521989"/>
                  <a:chExt cx="4269275" cy="4246958"/>
                </a:xfrm>
              </p:grpSpPr>
              <p:sp>
                <p:nvSpPr>
                  <p:cNvPr id="79" name="Graphic 2"/>
                  <p:cNvSpPr/>
                  <p:nvPr/>
                </p:nvSpPr>
                <p:spPr>
                  <a:xfrm>
                    <a:off x="16993883" y="4521989"/>
                    <a:ext cx="4055591" cy="4246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19" h="21600" extrusionOk="0">
                        <a:moveTo>
                          <a:pt x="21519" y="10803"/>
                        </a:moveTo>
                        <a:cubicBezTo>
                          <a:pt x="21519" y="4836"/>
                          <a:pt x="16474" y="0"/>
                          <a:pt x="10249" y="0"/>
                        </a:cubicBezTo>
                        <a:cubicBezTo>
                          <a:pt x="6625" y="0"/>
                          <a:pt x="3399" y="1639"/>
                          <a:pt x="1337" y="4189"/>
                        </a:cubicBezTo>
                        <a:cubicBezTo>
                          <a:pt x="1275" y="4113"/>
                          <a:pt x="1211" y="4036"/>
                          <a:pt x="1146" y="3960"/>
                        </a:cubicBezTo>
                        <a:cubicBezTo>
                          <a:pt x="942" y="3714"/>
                          <a:pt x="574" y="3674"/>
                          <a:pt x="317" y="3867"/>
                        </a:cubicBezTo>
                        <a:cubicBezTo>
                          <a:pt x="61" y="4059"/>
                          <a:pt x="19" y="4415"/>
                          <a:pt x="220" y="4661"/>
                        </a:cubicBezTo>
                        <a:cubicBezTo>
                          <a:pt x="226" y="4667"/>
                          <a:pt x="229" y="4672"/>
                          <a:pt x="235" y="4678"/>
                        </a:cubicBezTo>
                        <a:cubicBezTo>
                          <a:pt x="1727" y="6419"/>
                          <a:pt x="2514" y="8536"/>
                          <a:pt x="2514" y="10806"/>
                        </a:cubicBezTo>
                        <a:cubicBezTo>
                          <a:pt x="2514" y="11238"/>
                          <a:pt x="2552" y="11671"/>
                          <a:pt x="2629" y="12097"/>
                        </a:cubicBezTo>
                        <a:cubicBezTo>
                          <a:pt x="2685" y="12405"/>
                          <a:pt x="2470" y="12697"/>
                          <a:pt x="2148" y="12750"/>
                        </a:cubicBezTo>
                        <a:cubicBezTo>
                          <a:pt x="2116" y="12756"/>
                          <a:pt x="2080" y="12759"/>
                          <a:pt x="2045" y="12759"/>
                        </a:cubicBezTo>
                        <a:cubicBezTo>
                          <a:pt x="1759" y="12759"/>
                          <a:pt x="1514" y="12561"/>
                          <a:pt x="1464" y="12290"/>
                        </a:cubicBezTo>
                        <a:cubicBezTo>
                          <a:pt x="1376" y="11798"/>
                          <a:pt x="1331" y="11303"/>
                          <a:pt x="1331" y="10803"/>
                        </a:cubicBezTo>
                        <a:cubicBezTo>
                          <a:pt x="1331" y="10492"/>
                          <a:pt x="1066" y="10238"/>
                          <a:pt x="742" y="10238"/>
                        </a:cubicBezTo>
                        <a:cubicBezTo>
                          <a:pt x="417" y="10238"/>
                          <a:pt x="152" y="10492"/>
                          <a:pt x="152" y="10803"/>
                        </a:cubicBezTo>
                        <a:cubicBezTo>
                          <a:pt x="149" y="12236"/>
                          <a:pt x="479" y="13649"/>
                          <a:pt x="1119" y="14944"/>
                        </a:cubicBezTo>
                        <a:cubicBezTo>
                          <a:pt x="978" y="14664"/>
                          <a:pt x="624" y="14545"/>
                          <a:pt x="332" y="14681"/>
                        </a:cubicBezTo>
                        <a:cubicBezTo>
                          <a:pt x="43" y="14816"/>
                          <a:pt x="-81" y="15147"/>
                          <a:pt x="55" y="15427"/>
                        </a:cubicBezTo>
                        <a:cubicBezTo>
                          <a:pt x="526" y="16379"/>
                          <a:pt x="1143" y="17259"/>
                          <a:pt x="1880" y="18041"/>
                        </a:cubicBezTo>
                        <a:cubicBezTo>
                          <a:pt x="1892" y="18053"/>
                          <a:pt x="1904" y="18067"/>
                          <a:pt x="1915" y="18078"/>
                        </a:cubicBezTo>
                        <a:cubicBezTo>
                          <a:pt x="1939" y="18104"/>
                          <a:pt x="1965" y="18132"/>
                          <a:pt x="1992" y="18157"/>
                        </a:cubicBezTo>
                        <a:cubicBezTo>
                          <a:pt x="2019" y="18183"/>
                          <a:pt x="2048" y="18214"/>
                          <a:pt x="2075" y="18242"/>
                        </a:cubicBezTo>
                        <a:lnTo>
                          <a:pt x="2137" y="18304"/>
                        </a:lnTo>
                        <a:cubicBezTo>
                          <a:pt x="2172" y="18338"/>
                          <a:pt x="2204" y="18372"/>
                          <a:pt x="2240" y="18406"/>
                        </a:cubicBezTo>
                        <a:cubicBezTo>
                          <a:pt x="2252" y="18417"/>
                          <a:pt x="2263" y="18429"/>
                          <a:pt x="2275" y="18440"/>
                        </a:cubicBezTo>
                        <a:lnTo>
                          <a:pt x="2299" y="18463"/>
                        </a:lnTo>
                        <a:lnTo>
                          <a:pt x="2334" y="18494"/>
                        </a:lnTo>
                        <a:cubicBezTo>
                          <a:pt x="2369" y="18528"/>
                          <a:pt x="2405" y="18562"/>
                          <a:pt x="2440" y="18593"/>
                        </a:cubicBezTo>
                        <a:lnTo>
                          <a:pt x="2458" y="18610"/>
                        </a:lnTo>
                        <a:cubicBezTo>
                          <a:pt x="4389" y="20390"/>
                          <a:pt x="6925" y="21445"/>
                          <a:pt x="9603" y="21583"/>
                        </a:cubicBezTo>
                        <a:lnTo>
                          <a:pt x="9626" y="21583"/>
                        </a:lnTo>
                        <a:cubicBezTo>
                          <a:pt x="9753" y="21589"/>
                          <a:pt x="9883" y="21594"/>
                          <a:pt x="10010" y="21597"/>
                        </a:cubicBezTo>
                        <a:lnTo>
                          <a:pt x="10057" y="21597"/>
                        </a:lnTo>
                        <a:cubicBezTo>
                          <a:pt x="10119" y="21597"/>
                          <a:pt x="10181" y="21600"/>
                          <a:pt x="10240" y="21600"/>
                        </a:cubicBezTo>
                        <a:lnTo>
                          <a:pt x="10281" y="21600"/>
                        </a:lnTo>
                        <a:cubicBezTo>
                          <a:pt x="10316" y="21600"/>
                          <a:pt x="10352" y="21600"/>
                          <a:pt x="10387" y="21600"/>
                        </a:cubicBezTo>
                        <a:lnTo>
                          <a:pt x="10434" y="21600"/>
                        </a:lnTo>
                        <a:lnTo>
                          <a:pt x="10535" y="21597"/>
                        </a:lnTo>
                        <a:lnTo>
                          <a:pt x="10570" y="21597"/>
                        </a:lnTo>
                        <a:lnTo>
                          <a:pt x="10682" y="21594"/>
                        </a:lnTo>
                        <a:lnTo>
                          <a:pt x="10700" y="21594"/>
                        </a:lnTo>
                        <a:cubicBezTo>
                          <a:pt x="10741" y="21592"/>
                          <a:pt x="10785" y="21592"/>
                          <a:pt x="10827" y="21589"/>
                        </a:cubicBezTo>
                        <a:lnTo>
                          <a:pt x="10830" y="21589"/>
                        </a:lnTo>
                        <a:cubicBezTo>
                          <a:pt x="13569" y="21462"/>
                          <a:pt x="16164" y="20373"/>
                          <a:pt x="18119" y="18530"/>
                        </a:cubicBezTo>
                        <a:lnTo>
                          <a:pt x="18184" y="18468"/>
                        </a:lnTo>
                        <a:lnTo>
                          <a:pt x="18216" y="18440"/>
                        </a:lnTo>
                        <a:lnTo>
                          <a:pt x="18246" y="18409"/>
                        </a:lnTo>
                        <a:cubicBezTo>
                          <a:pt x="18266" y="18389"/>
                          <a:pt x="18290" y="18366"/>
                          <a:pt x="18311" y="18347"/>
                        </a:cubicBezTo>
                        <a:cubicBezTo>
                          <a:pt x="20266" y="16439"/>
                          <a:pt x="21407" y="13898"/>
                          <a:pt x="21507" y="11224"/>
                        </a:cubicBezTo>
                        <a:cubicBezTo>
                          <a:pt x="21507" y="11221"/>
                          <a:pt x="21507" y="11221"/>
                          <a:pt x="21507" y="11218"/>
                        </a:cubicBezTo>
                        <a:cubicBezTo>
                          <a:pt x="21510" y="11179"/>
                          <a:pt x="21510" y="11136"/>
                          <a:pt x="21510" y="11097"/>
                        </a:cubicBezTo>
                        <a:cubicBezTo>
                          <a:pt x="21510" y="11091"/>
                          <a:pt x="21510" y="11085"/>
                          <a:pt x="21510" y="11080"/>
                        </a:cubicBezTo>
                        <a:cubicBezTo>
                          <a:pt x="21510" y="11040"/>
                          <a:pt x="21513" y="11001"/>
                          <a:pt x="21513" y="10961"/>
                        </a:cubicBezTo>
                        <a:cubicBezTo>
                          <a:pt x="21513" y="10955"/>
                          <a:pt x="21513" y="10950"/>
                          <a:pt x="21513" y="10941"/>
                        </a:cubicBezTo>
                        <a:cubicBezTo>
                          <a:pt x="21513" y="10896"/>
                          <a:pt x="21513" y="10848"/>
                          <a:pt x="21513" y="10803"/>
                        </a:cubicBezTo>
                        <a:lnTo>
                          <a:pt x="21519" y="10803"/>
                        </a:lnTo>
                        <a:close/>
                      </a:path>
                    </a:pathLst>
                  </a:custGeom>
                  <a:solidFill>
                    <a:srgbClr val="7030A0"/>
                  </a:solidFill>
                  <a:ln w="25400">
                    <a:solidFill>
                      <a:srgbClr val="FFFFFF"/>
                    </a:solidFill>
                    <a:miter lim="400000"/>
                  </a:ln>
                </p:spPr>
                <p:txBody>
                  <a:bodyPr tIns="91439" bIns="91439" anchor="ctr"/>
                  <a:lstStyle/>
                  <a:p>
                    <a:pPr algn="ctr" defTabSz="1828800" fontAlgn="auto">
                      <a:spcBef>
                        <a:spcPts val="0"/>
                      </a:spcBef>
                      <a:spcAft>
                        <a:spcPts val="0"/>
                      </a:spcAft>
                      <a:defRPr sz="3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3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raphic 2"/>
                  <p:cNvSpPr/>
                  <p:nvPr/>
                </p:nvSpPr>
                <p:spPr>
                  <a:xfrm>
                    <a:off x="16780199" y="4976959"/>
                    <a:ext cx="222297" cy="222297"/>
                  </a:xfrm>
                  <a:prstGeom prst="ellipse">
                    <a:avLst/>
                  </a:prstGeom>
                  <a:solidFill>
                    <a:srgbClr val="7030A0"/>
                  </a:solidFill>
                  <a:ln w="12700">
                    <a:miter lim="400000"/>
                  </a:ln>
                </p:spPr>
                <p:txBody>
                  <a:bodyPr tIns="91439" bIns="91439" anchor="ctr"/>
                  <a:lstStyle/>
                  <a:p>
                    <a:pPr algn="ctr" defTabSz="1828800" fontAlgn="auto">
                      <a:spcBef>
                        <a:spcPts val="0"/>
                      </a:spcBef>
                      <a:spcAft>
                        <a:spcPts val="0"/>
                      </a:spcAft>
                      <a:defRPr sz="3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3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raphic 2"/>
                  <p:cNvSpPr/>
                  <p:nvPr/>
                </p:nvSpPr>
                <p:spPr>
                  <a:xfrm>
                    <a:off x="16890859" y="5830086"/>
                    <a:ext cx="314771" cy="4614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96" h="20336" extrusionOk="0">
                        <a:moveTo>
                          <a:pt x="14780" y="20127"/>
                        </a:moveTo>
                        <a:cubicBezTo>
                          <a:pt x="18485" y="19368"/>
                          <a:pt x="20617" y="16650"/>
                          <a:pt x="19499" y="14054"/>
                        </a:cubicBezTo>
                        <a:cubicBezTo>
                          <a:pt x="19499" y="14054"/>
                          <a:pt x="19499" y="14054"/>
                          <a:pt x="19499" y="14054"/>
                        </a:cubicBezTo>
                        <a:cubicBezTo>
                          <a:pt x="17891" y="10184"/>
                          <a:pt x="15794" y="6413"/>
                          <a:pt x="13277" y="2764"/>
                        </a:cubicBezTo>
                        <a:cubicBezTo>
                          <a:pt x="11599" y="340"/>
                          <a:pt x="7405" y="-689"/>
                          <a:pt x="3945" y="486"/>
                        </a:cubicBezTo>
                        <a:cubicBezTo>
                          <a:pt x="485" y="1662"/>
                          <a:pt x="-983" y="4601"/>
                          <a:pt x="695" y="7025"/>
                        </a:cubicBezTo>
                        <a:cubicBezTo>
                          <a:pt x="2862" y="10184"/>
                          <a:pt x="4679" y="13442"/>
                          <a:pt x="6077" y="16797"/>
                        </a:cubicBezTo>
                        <a:cubicBezTo>
                          <a:pt x="7196" y="19417"/>
                          <a:pt x="11075" y="20911"/>
                          <a:pt x="14780" y="20127"/>
                        </a:cubicBezTo>
                        <a:close/>
                      </a:path>
                    </a:pathLst>
                  </a:custGeom>
                  <a:solidFill>
                    <a:srgbClr val="7030A0"/>
                  </a:solidFill>
                  <a:ln w="12700">
                    <a:miter lim="400000"/>
                  </a:ln>
                </p:spPr>
                <p:txBody>
                  <a:bodyPr tIns="91439" bIns="91439" anchor="ctr"/>
                  <a:lstStyle/>
                  <a:p>
                    <a:pPr algn="ctr" defTabSz="1828800" fontAlgn="auto">
                      <a:spcBef>
                        <a:spcPts val="0"/>
                      </a:spcBef>
                      <a:spcAft>
                        <a:spcPts val="0"/>
                      </a:spcAft>
                      <a:defRPr sz="3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3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" name="Graphic 2"/>
                  <p:cNvSpPr/>
                  <p:nvPr/>
                </p:nvSpPr>
                <p:spPr>
                  <a:xfrm>
                    <a:off x="17365118" y="7154816"/>
                    <a:ext cx="222296" cy="222296"/>
                  </a:xfrm>
                  <a:prstGeom prst="ellipse">
                    <a:avLst/>
                  </a:prstGeom>
                  <a:solidFill>
                    <a:srgbClr val="00B0F0"/>
                  </a:solidFill>
                  <a:ln w="12700">
                    <a:miter lim="400000"/>
                  </a:ln>
                </p:spPr>
                <p:txBody>
                  <a:bodyPr tIns="91439" bIns="91439" anchor="ctr"/>
                  <a:lstStyle/>
                  <a:p>
                    <a:pPr algn="ctr" defTabSz="1828800" fontAlgn="auto">
                      <a:spcBef>
                        <a:spcPts val="0"/>
                      </a:spcBef>
                      <a:spcAft>
                        <a:spcPts val="0"/>
                      </a:spcAft>
                      <a:defRPr sz="3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3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8" name="Graphic 2"/>
                <p:cNvSpPr/>
                <p:nvPr/>
              </p:nvSpPr>
              <p:spPr>
                <a:xfrm>
                  <a:off x="17674367" y="5360394"/>
                  <a:ext cx="2469706" cy="24697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90" extrusionOk="0">
                      <a:moveTo>
                        <a:pt x="10800" y="21590"/>
                      </a:moveTo>
                      <a:cubicBezTo>
                        <a:pt x="4836" y="21590"/>
                        <a:pt x="0" y="16756"/>
                        <a:pt x="0" y="10795"/>
                      </a:cubicBezTo>
                      <a:cubicBezTo>
                        <a:pt x="0" y="4834"/>
                        <a:pt x="4836" y="0"/>
                        <a:pt x="10800" y="0"/>
                      </a:cubicBezTo>
                      <a:cubicBezTo>
                        <a:pt x="16764" y="0"/>
                        <a:pt x="21600" y="4834"/>
                        <a:pt x="21600" y="10795"/>
                      </a:cubicBezTo>
                      <a:cubicBezTo>
                        <a:pt x="21600" y="13657"/>
                        <a:pt x="20463" y="16402"/>
                        <a:pt x="18436" y="18428"/>
                      </a:cubicBezTo>
                      <a:cubicBezTo>
                        <a:pt x="16414" y="20458"/>
                        <a:pt x="13663" y="21600"/>
                        <a:pt x="10800" y="21590"/>
                      </a:cubicBezTo>
                      <a:close/>
                    </a:path>
                  </a:pathLst>
                </a:custGeom>
                <a:gradFill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2089253"/>
                </a:gra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 sz="3600" kern="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grpSp>
            <p:nvGrpSpPr>
              <p:cNvPr id="71" name="Группа 70"/>
              <p:cNvGrpSpPr/>
              <p:nvPr/>
            </p:nvGrpSpPr>
            <p:grpSpPr>
              <a:xfrm>
                <a:off x="20035335" y="4319924"/>
                <a:ext cx="4348665" cy="4246958"/>
                <a:chOff x="20035335" y="4674389"/>
                <a:chExt cx="4348665" cy="4246958"/>
              </a:xfrm>
            </p:grpSpPr>
            <p:sp>
              <p:nvSpPr>
                <p:cNvPr id="72" name="Graphic 2"/>
                <p:cNvSpPr/>
                <p:nvPr/>
              </p:nvSpPr>
              <p:spPr>
                <a:xfrm>
                  <a:off x="20328409" y="4674389"/>
                  <a:ext cx="4055591" cy="42469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9" h="21600" extrusionOk="0">
                      <a:moveTo>
                        <a:pt x="21519" y="10803"/>
                      </a:moveTo>
                      <a:cubicBezTo>
                        <a:pt x="21519" y="4836"/>
                        <a:pt x="16474" y="0"/>
                        <a:pt x="10249" y="0"/>
                      </a:cubicBezTo>
                      <a:cubicBezTo>
                        <a:pt x="6625" y="0"/>
                        <a:pt x="3399" y="1639"/>
                        <a:pt x="1337" y="4189"/>
                      </a:cubicBezTo>
                      <a:cubicBezTo>
                        <a:pt x="1275" y="4113"/>
                        <a:pt x="1211" y="4036"/>
                        <a:pt x="1146" y="3960"/>
                      </a:cubicBezTo>
                      <a:cubicBezTo>
                        <a:pt x="942" y="3714"/>
                        <a:pt x="574" y="3674"/>
                        <a:pt x="317" y="3867"/>
                      </a:cubicBezTo>
                      <a:cubicBezTo>
                        <a:pt x="61" y="4059"/>
                        <a:pt x="19" y="4415"/>
                        <a:pt x="220" y="4661"/>
                      </a:cubicBezTo>
                      <a:cubicBezTo>
                        <a:pt x="226" y="4667"/>
                        <a:pt x="229" y="4672"/>
                        <a:pt x="235" y="4678"/>
                      </a:cubicBezTo>
                      <a:cubicBezTo>
                        <a:pt x="1727" y="6419"/>
                        <a:pt x="2514" y="8536"/>
                        <a:pt x="2514" y="10806"/>
                      </a:cubicBezTo>
                      <a:cubicBezTo>
                        <a:pt x="2514" y="11238"/>
                        <a:pt x="2552" y="11671"/>
                        <a:pt x="2629" y="12097"/>
                      </a:cubicBezTo>
                      <a:cubicBezTo>
                        <a:pt x="2685" y="12405"/>
                        <a:pt x="2470" y="12697"/>
                        <a:pt x="2148" y="12750"/>
                      </a:cubicBezTo>
                      <a:cubicBezTo>
                        <a:pt x="2116" y="12756"/>
                        <a:pt x="2080" y="12759"/>
                        <a:pt x="2045" y="12759"/>
                      </a:cubicBezTo>
                      <a:cubicBezTo>
                        <a:pt x="1759" y="12759"/>
                        <a:pt x="1514" y="12561"/>
                        <a:pt x="1464" y="12290"/>
                      </a:cubicBezTo>
                      <a:cubicBezTo>
                        <a:pt x="1376" y="11798"/>
                        <a:pt x="1331" y="11303"/>
                        <a:pt x="1331" y="10803"/>
                      </a:cubicBezTo>
                      <a:cubicBezTo>
                        <a:pt x="1331" y="10492"/>
                        <a:pt x="1066" y="10238"/>
                        <a:pt x="742" y="10238"/>
                      </a:cubicBezTo>
                      <a:cubicBezTo>
                        <a:pt x="417" y="10238"/>
                        <a:pt x="152" y="10492"/>
                        <a:pt x="152" y="10803"/>
                      </a:cubicBezTo>
                      <a:cubicBezTo>
                        <a:pt x="149" y="12236"/>
                        <a:pt x="479" y="13649"/>
                        <a:pt x="1119" y="14944"/>
                      </a:cubicBezTo>
                      <a:cubicBezTo>
                        <a:pt x="978" y="14664"/>
                        <a:pt x="624" y="14545"/>
                        <a:pt x="332" y="14681"/>
                      </a:cubicBezTo>
                      <a:cubicBezTo>
                        <a:pt x="43" y="14816"/>
                        <a:pt x="-81" y="15147"/>
                        <a:pt x="55" y="15427"/>
                      </a:cubicBezTo>
                      <a:cubicBezTo>
                        <a:pt x="526" y="16379"/>
                        <a:pt x="1143" y="17259"/>
                        <a:pt x="1880" y="18041"/>
                      </a:cubicBezTo>
                      <a:cubicBezTo>
                        <a:pt x="1892" y="18053"/>
                        <a:pt x="1904" y="18067"/>
                        <a:pt x="1915" y="18078"/>
                      </a:cubicBezTo>
                      <a:cubicBezTo>
                        <a:pt x="1939" y="18104"/>
                        <a:pt x="1965" y="18132"/>
                        <a:pt x="1992" y="18157"/>
                      </a:cubicBezTo>
                      <a:cubicBezTo>
                        <a:pt x="2019" y="18183"/>
                        <a:pt x="2048" y="18214"/>
                        <a:pt x="2075" y="18242"/>
                      </a:cubicBezTo>
                      <a:lnTo>
                        <a:pt x="2137" y="18304"/>
                      </a:lnTo>
                      <a:cubicBezTo>
                        <a:pt x="2172" y="18338"/>
                        <a:pt x="2204" y="18372"/>
                        <a:pt x="2240" y="18406"/>
                      </a:cubicBezTo>
                      <a:cubicBezTo>
                        <a:pt x="2252" y="18417"/>
                        <a:pt x="2263" y="18429"/>
                        <a:pt x="2275" y="18440"/>
                      </a:cubicBezTo>
                      <a:lnTo>
                        <a:pt x="2299" y="18463"/>
                      </a:lnTo>
                      <a:lnTo>
                        <a:pt x="2334" y="18494"/>
                      </a:lnTo>
                      <a:cubicBezTo>
                        <a:pt x="2369" y="18528"/>
                        <a:pt x="2405" y="18562"/>
                        <a:pt x="2440" y="18593"/>
                      </a:cubicBezTo>
                      <a:lnTo>
                        <a:pt x="2458" y="18610"/>
                      </a:lnTo>
                      <a:cubicBezTo>
                        <a:pt x="4389" y="20390"/>
                        <a:pt x="6925" y="21445"/>
                        <a:pt x="9603" y="21583"/>
                      </a:cubicBezTo>
                      <a:lnTo>
                        <a:pt x="9626" y="21583"/>
                      </a:lnTo>
                      <a:cubicBezTo>
                        <a:pt x="9753" y="21589"/>
                        <a:pt x="9883" y="21594"/>
                        <a:pt x="10010" y="21597"/>
                      </a:cubicBezTo>
                      <a:lnTo>
                        <a:pt x="10057" y="21597"/>
                      </a:lnTo>
                      <a:cubicBezTo>
                        <a:pt x="10119" y="21597"/>
                        <a:pt x="10181" y="21600"/>
                        <a:pt x="10240" y="21600"/>
                      </a:cubicBezTo>
                      <a:lnTo>
                        <a:pt x="10281" y="21600"/>
                      </a:lnTo>
                      <a:cubicBezTo>
                        <a:pt x="10316" y="21600"/>
                        <a:pt x="10352" y="21600"/>
                        <a:pt x="10387" y="21600"/>
                      </a:cubicBezTo>
                      <a:lnTo>
                        <a:pt x="10434" y="21600"/>
                      </a:lnTo>
                      <a:lnTo>
                        <a:pt x="10535" y="21597"/>
                      </a:lnTo>
                      <a:lnTo>
                        <a:pt x="10570" y="21597"/>
                      </a:lnTo>
                      <a:lnTo>
                        <a:pt x="10682" y="21594"/>
                      </a:lnTo>
                      <a:lnTo>
                        <a:pt x="10700" y="21594"/>
                      </a:lnTo>
                      <a:cubicBezTo>
                        <a:pt x="10741" y="21592"/>
                        <a:pt x="10785" y="21592"/>
                        <a:pt x="10827" y="21589"/>
                      </a:cubicBezTo>
                      <a:lnTo>
                        <a:pt x="10830" y="21589"/>
                      </a:lnTo>
                      <a:cubicBezTo>
                        <a:pt x="13569" y="21462"/>
                        <a:pt x="16164" y="20373"/>
                        <a:pt x="18119" y="18530"/>
                      </a:cubicBezTo>
                      <a:lnTo>
                        <a:pt x="18184" y="18468"/>
                      </a:lnTo>
                      <a:lnTo>
                        <a:pt x="18216" y="18440"/>
                      </a:lnTo>
                      <a:lnTo>
                        <a:pt x="18246" y="18409"/>
                      </a:lnTo>
                      <a:cubicBezTo>
                        <a:pt x="18266" y="18389"/>
                        <a:pt x="18290" y="18366"/>
                        <a:pt x="18311" y="18347"/>
                      </a:cubicBezTo>
                      <a:cubicBezTo>
                        <a:pt x="20266" y="16439"/>
                        <a:pt x="21407" y="13898"/>
                        <a:pt x="21507" y="11224"/>
                      </a:cubicBezTo>
                      <a:cubicBezTo>
                        <a:pt x="21507" y="11221"/>
                        <a:pt x="21507" y="11221"/>
                        <a:pt x="21507" y="11218"/>
                      </a:cubicBezTo>
                      <a:cubicBezTo>
                        <a:pt x="21510" y="11179"/>
                        <a:pt x="21510" y="11136"/>
                        <a:pt x="21510" y="11097"/>
                      </a:cubicBezTo>
                      <a:cubicBezTo>
                        <a:pt x="21510" y="11091"/>
                        <a:pt x="21510" y="11085"/>
                        <a:pt x="21510" y="11080"/>
                      </a:cubicBezTo>
                      <a:cubicBezTo>
                        <a:pt x="21510" y="11040"/>
                        <a:pt x="21513" y="11001"/>
                        <a:pt x="21513" y="10961"/>
                      </a:cubicBezTo>
                      <a:cubicBezTo>
                        <a:pt x="21513" y="10955"/>
                        <a:pt x="21513" y="10950"/>
                        <a:pt x="21513" y="10941"/>
                      </a:cubicBezTo>
                      <a:cubicBezTo>
                        <a:pt x="21513" y="10896"/>
                        <a:pt x="21513" y="10848"/>
                        <a:pt x="21513" y="10803"/>
                      </a:cubicBezTo>
                      <a:lnTo>
                        <a:pt x="21519" y="10803"/>
                      </a:lnTo>
                      <a:close/>
                    </a:path>
                  </a:pathLst>
                </a:custGeom>
                <a:solidFill>
                  <a:srgbClr val="61D836">
                    <a:lumMod val="75000"/>
                  </a:srgbClr>
                </a:solidFill>
                <a:ln w="25400">
                  <a:solidFill>
                    <a:srgbClr val="FFFFFF"/>
                  </a:solidFill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3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raphic 2"/>
                <p:cNvSpPr/>
                <p:nvPr/>
              </p:nvSpPr>
              <p:spPr>
                <a:xfrm>
                  <a:off x="20035335" y="5141296"/>
                  <a:ext cx="222297" cy="222297"/>
                </a:xfrm>
                <a:prstGeom prst="ellipse">
                  <a:avLst/>
                </a:prstGeom>
                <a:solidFill>
                  <a:srgbClr val="61D836">
                    <a:lumMod val="75000"/>
                  </a:srgbClr>
                </a:solidFill>
                <a:ln w="12700"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3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raphic 2"/>
                <p:cNvSpPr/>
                <p:nvPr/>
              </p:nvSpPr>
              <p:spPr>
                <a:xfrm>
                  <a:off x="20145995" y="5994423"/>
                  <a:ext cx="314771" cy="4614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96" h="20336" extrusionOk="0">
                      <a:moveTo>
                        <a:pt x="14780" y="20127"/>
                      </a:moveTo>
                      <a:cubicBezTo>
                        <a:pt x="18485" y="19368"/>
                        <a:pt x="20617" y="16650"/>
                        <a:pt x="19499" y="14054"/>
                      </a:cubicBezTo>
                      <a:cubicBezTo>
                        <a:pt x="19499" y="14054"/>
                        <a:pt x="19499" y="14054"/>
                        <a:pt x="19499" y="14054"/>
                      </a:cubicBezTo>
                      <a:cubicBezTo>
                        <a:pt x="17891" y="10184"/>
                        <a:pt x="15794" y="6413"/>
                        <a:pt x="13277" y="2764"/>
                      </a:cubicBezTo>
                      <a:cubicBezTo>
                        <a:pt x="11599" y="340"/>
                        <a:pt x="7405" y="-689"/>
                        <a:pt x="3945" y="486"/>
                      </a:cubicBezTo>
                      <a:cubicBezTo>
                        <a:pt x="485" y="1662"/>
                        <a:pt x="-983" y="4601"/>
                        <a:pt x="695" y="7025"/>
                      </a:cubicBezTo>
                      <a:cubicBezTo>
                        <a:pt x="2862" y="10184"/>
                        <a:pt x="4679" y="13442"/>
                        <a:pt x="6077" y="16797"/>
                      </a:cubicBezTo>
                      <a:cubicBezTo>
                        <a:pt x="7196" y="19417"/>
                        <a:pt x="11075" y="20911"/>
                        <a:pt x="14780" y="20127"/>
                      </a:cubicBezTo>
                      <a:close/>
                    </a:path>
                  </a:pathLst>
                </a:custGeom>
                <a:solidFill>
                  <a:srgbClr val="61D836">
                    <a:lumMod val="75000"/>
                  </a:srgbClr>
                </a:solidFill>
                <a:ln w="12700"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3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raphic 2"/>
                <p:cNvSpPr/>
                <p:nvPr/>
              </p:nvSpPr>
              <p:spPr>
                <a:xfrm>
                  <a:off x="20699644" y="7288891"/>
                  <a:ext cx="222296" cy="222296"/>
                </a:xfrm>
                <a:prstGeom prst="ellipse">
                  <a:avLst/>
                </a:prstGeom>
                <a:solidFill>
                  <a:srgbClr val="7030A0"/>
                </a:solidFill>
                <a:ln w="12700"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3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raphic 2"/>
                <p:cNvSpPr/>
                <p:nvPr/>
              </p:nvSpPr>
              <p:spPr>
                <a:xfrm>
                  <a:off x="21121351" y="5512794"/>
                  <a:ext cx="2469706" cy="24697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90" extrusionOk="0">
                      <a:moveTo>
                        <a:pt x="10800" y="21590"/>
                      </a:moveTo>
                      <a:cubicBezTo>
                        <a:pt x="4836" y="21590"/>
                        <a:pt x="0" y="16756"/>
                        <a:pt x="0" y="10795"/>
                      </a:cubicBezTo>
                      <a:cubicBezTo>
                        <a:pt x="0" y="4834"/>
                        <a:pt x="4836" y="0"/>
                        <a:pt x="10800" y="0"/>
                      </a:cubicBezTo>
                      <a:cubicBezTo>
                        <a:pt x="16764" y="0"/>
                        <a:pt x="21600" y="4834"/>
                        <a:pt x="21600" y="10795"/>
                      </a:cubicBezTo>
                      <a:cubicBezTo>
                        <a:pt x="21600" y="13657"/>
                        <a:pt x="20463" y="16402"/>
                        <a:pt x="18436" y="18428"/>
                      </a:cubicBezTo>
                      <a:cubicBezTo>
                        <a:pt x="16414" y="20458"/>
                        <a:pt x="13663" y="21600"/>
                        <a:pt x="10800" y="21590"/>
                      </a:cubicBezTo>
                      <a:close/>
                    </a:path>
                  </a:pathLst>
                </a:custGeom>
                <a:gradFill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2089253"/>
                </a:gra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 sz="3600" kern="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</p:grpSp>
        <p:sp>
          <p:nvSpPr>
            <p:cNvPr id="96" name="Прямоугольник 95"/>
            <p:cNvSpPr/>
            <p:nvPr/>
          </p:nvSpPr>
          <p:spPr>
            <a:xfrm>
              <a:off x="617218" y="3243096"/>
              <a:ext cx="1327451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2024 год</a:t>
              </a:r>
            </a:p>
            <a:p>
              <a:pPr algn="ctr"/>
              <a:r>
                <a:rPr lang="ru-RU" sz="3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0,2</a:t>
              </a:r>
              <a:endParaRPr 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277260" y="3255377"/>
              <a:ext cx="1327451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2025 год</a:t>
              </a:r>
            </a:p>
            <a:p>
              <a:pPr algn="ctr"/>
              <a:r>
                <a:rPr lang="ru-RU" sz="3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0,1</a:t>
              </a:r>
              <a:endParaRPr 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946036" y="3277784"/>
              <a:ext cx="1327451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2026 год</a:t>
              </a:r>
            </a:p>
            <a:p>
              <a:pPr algn="ctr"/>
              <a:r>
                <a:rPr lang="ru-RU" sz="3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0,1</a:t>
              </a:r>
              <a:endParaRPr 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5584477" y="3302877"/>
              <a:ext cx="1327451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2027 год</a:t>
              </a:r>
            </a:p>
            <a:p>
              <a:pPr algn="ctr"/>
              <a:r>
                <a:rPr lang="ru-RU" sz="3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0,0</a:t>
              </a:r>
              <a:endParaRPr 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7380312" y="3301534"/>
              <a:ext cx="1327451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2028 год</a:t>
              </a:r>
            </a:p>
            <a:p>
              <a:pPr algn="ctr"/>
              <a:r>
                <a:rPr lang="ru-RU" sz="3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0,0</a:t>
              </a:r>
              <a:endParaRPr 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62051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Овал 52"/>
          <p:cNvSpPr/>
          <p:nvPr/>
        </p:nvSpPr>
        <p:spPr>
          <a:xfrm>
            <a:off x="845414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74</a:t>
            </a:r>
            <a:endParaRPr b="1" dirty="0" lang="ru-RU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1711198" y="173862"/>
            <a:ext cx="6461202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ru-RU"/>
            </a:defPPr>
            <a:lvl1pPr algn="ctr">
              <a:defRPr b="1" sz="28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defRPr>
            </a:lvl1pPr>
          </a:lstStyle>
          <a:p>
            <a:r>
              <a:rPr dirty="0" lang="ru-RU"/>
              <a:t>Качество управления муниципальными финансами, баллы</a:t>
            </a:r>
          </a:p>
        </p:txBody>
      </p:sp>
      <p:pic>
        <p:nvPicPr>
          <p:cNvPr id="21" name="object 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xmlns="" id="{FE3D096B-FF88-9DCF-DBE3-8EA59F852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570812"/>
              </p:ext>
            </p:extLst>
          </p:nvPr>
        </p:nvGraphicFramePr>
        <p:xfrm>
          <a:off x="155575" y="1397000"/>
          <a:ext cx="8804951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 Box 12">
            <a:extLst>
              <a:ext uri="{FF2B5EF4-FFF2-40B4-BE49-F238E27FC236}">
                <a16:creationId xmlns:a16="http://schemas.microsoft.com/office/drawing/2014/main" xmlns="" id="{FEF7C641-3ED6-B9FC-3E2A-76508ECDF82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4398415" y="3276600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l" fontAlgn="base" rtl="0">
              <a:spcBef>
                <a:spcPct val="0"/>
              </a:spcBef>
              <a:spcAft>
                <a:spcPct val="0"/>
              </a:spcAft>
            </a:pPr>
            <a:endParaRPr dirty="0" kern="1200" lang="ru-RU">
              <a:solidFill>
                <a:prstClr val="black"/>
              </a:solidFill>
              <a:latin charset="0" typeface="Arial"/>
              <a:ea typeface="+mn-ea"/>
              <a:cs charset="0" typeface="Arial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E7856F2A-A740-2189-BA50-D1699D343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9" y="4241978"/>
            <a:ext cx="1193627" cy="1193627"/>
          </a:xfrm>
          <a:prstGeom prst="ellipse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D5FDB47-8826-D2E6-E182-0B4DFC8BE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5" y="4273718"/>
            <a:ext cx="1219713" cy="1205779"/>
          </a:xfrm>
          <a:prstGeom prst="ellipse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78517A7-736A-8747-3055-61CEC2C058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93" y="4229826"/>
            <a:ext cx="1205779" cy="1205779"/>
          </a:xfrm>
          <a:prstGeom prst="ellipse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836F9B02-F212-6066-4B53-956EC8A01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71" y="4251772"/>
            <a:ext cx="1219713" cy="1205779"/>
          </a:xfrm>
          <a:prstGeom prst="ellipse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6FBD2CD3-0FA7-A7B2-7C58-8EB675D9AA21}"/>
              </a:ext>
            </a:extLst>
          </p:cNvPr>
          <p:cNvGrpSpPr/>
          <p:nvPr/>
        </p:nvGrpSpPr>
        <p:grpSpPr>
          <a:xfrm>
            <a:off x="5052207" y="4302743"/>
            <a:ext cx="1235222" cy="1886399"/>
            <a:chOff x="5031480" y="4686918"/>
            <a:chExt cx="1235222" cy="1886399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xmlns="" id="{8175E085-FDC7-5564-B0CE-427B977337FE}"/>
                </a:ext>
              </a:extLst>
            </p:cNvPr>
            <p:cNvGrpSpPr/>
            <p:nvPr/>
          </p:nvGrpSpPr>
          <p:grpSpPr>
            <a:xfrm>
              <a:off x="5031480" y="4686918"/>
              <a:ext cx="1235222" cy="1886399"/>
              <a:chOff x="6607892" y="4475612"/>
              <a:chExt cx="1235222" cy="1886399"/>
            </a:xfrm>
          </p:grpSpPr>
          <p:pic>
            <p:nvPicPr>
              <p:cNvPr descr="Ribbon Award, Achievement, copyright, electric Blue, prize png | PNGWing" id="40" name="Picture 9">
                <a:extLst>
                  <a:ext uri="{FF2B5EF4-FFF2-40B4-BE49-F238E27FC236}">
                    <a16:creationId xmlns:a16="http://schemas.microsoft.com/office/drawing/2014/main" xmlns="" id="{38225E6B-EA92-2BB6-A0CC-CD5A9754F0B5}"/>
                  </a:ext>
                </a:extLst>
              </p:cNvPr>
              <p:cNvPicPr>
                <a:picLocks noChangeArrowheads="1" noChangeAspect="1"/>
              </p:cNvPicPr>
              <p:nvPr/>
            </p:nvPicPr>
            <p:blipFill>
              <a:blip cstate="print"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b="100000" l="0" r="100000" t="0">
                            <a14:backgroundMark x1="6413" x2="35978" y1="91530" y2="63559"/>
                            <a14:backgroundMark x1="70543" x2="77174" y1="93665" y2="57082"/>
                            <a14:backgroundMark x1="22065" x2="49130" y1="59786" y2="64626"/>
                            <a14:backgroundMark x1="68043" x2="77174" y1="61922" y2="549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7892" y="4475612"/>
                <a:ext cx="1235222" cy="1886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Медали на заказ: купить медали в Москве: изготовление медалей с  гравировкой: медаль с надписью на заказ" id="41" name="Picture 11">
                <a:extLst>
                  <a:ext uri="{FF2B5EF4-FFF2-40B4-BE49-F238E27FC236}">
                    <a16:creationId xmlns:a16="http://schemas.microsoft.com/office/drawing/2014/main" xmlns="" id="{733C3FBC-0D9C-9310-E5FC-324DE05CA273}"/>
                  </a:ext>
                </a:extLst>
              </p:cNvPr>
              <p:cNvPicPr>
                <a:picLocks noChangeArrowheads="1" noChangeAspect="1"/>
              </p:cNvPicPr>
              <p:nvPr/>
            </p:nvPicPr>
            <p:blipFill rotWithShape="1">
              <a:blip cstate="print"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b="90000" l="2000" r="97333" 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6" l="180" r="388" t="94"/>
              <a:stretch/>
            </p:blipFill>
            <p:spPr bwMode="auto">
              <a:xfrm>
                <a:off x="6750094" y="4487470"/>
                <a:ext cx="918922" cy="1080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31A31A2-C4A0-D2B6-ABDB-D37774B94763}"/>
                </a:ext>
              </a:extLst>
            </p:cNvPr>
            <p:cNvSpPr txBox="1"/>
            <p:nvPr/>
          </p:nvSpPr>
          <p:spPr>
            <a:xfrm>
              <a:off x="5362346" y="4876061"/>
              <a:ext cx="498855" cy="76944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fontAlgn="base" rtl="0">
                <a:spcBef>
                  <a:spcPct val="0"/>
                </a:spcBef>
                <a:spcAft>
                  <a:spcPct val="0"/>
                </a:spcAft>
              </a:pPr>
              <a:r>
                <a:rPr dirty="0" kern="1200" lang="ru-RU" sz="4400">
                  <a:solidFill>
                    <a:srgbClr val="0038A8"/>
                  </a:solidFill>
                  <a:latin charset="0" typeface="Arial"/>
                  <a:ea typeface="+mn-ea"/>
                  <a:cs charset="0" typeface="Arial"/>
                </a:rPr>
                <a:t>4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C3454878-D7F2-D4DB-32F7-EDC18FD3EA24}"/>
              </a:ext>
            </a:extLst>
          </p:cNvPr>
          <p:cNvGrpSpPr/>
          <p:nvPr/>
        </p:nvGrpSpPr>
        <p:grpSpPr>
          <a:xfrm>
            <a:off x="6153656" y="4314601"/>
            <a:ext cx="1235222" cy="1886399"/>
            <a:chOff x="5803900" y="4638945"/>
            <a:chExt cx="1235222" cy="1886399"/>
          </a:xfrm>
        </p:grpSpPr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xmlns="" id="{83B5E6BD-17F1-2B30-5AAB-DE442CCF7736}"/>
                </a:ext>
              </a:extLst>
            </p:cNvPr>
            <p:cNvGrpSpPr/>
            <p:nvPr/>
          </p:nvGrpSpPr>
          <p:grpSpPr>
            <a:xfrm>
              <a:off x="5803900" y="4638945"/>
              <a:ext cx="1235222" cy="1886399"/>
              <a:chOff x="7380312" y="4427639"/>
              <a:chExt cx="1235222" cy="1886399"/>
            </a:xfrm>
          </p:grpSpPr>
          <p:pic>
            <p:nvPicPr>
              <p:cNvPr descr="Ribbon Award, Achievement, copyright, electric Blue, prize png | PNGWing" id="45" name="Picture 9">
                <a:extLst>
                  <a:ext uri="{FF2B5EF4-FFF2-40B4-BE49-F238E27FC236}">
                    <a16:creationId xmlns:a16="http://schemas.microsoft.com/office/drawing/2014/main" xmlns="" id="{204F5ABE-209A-51FB-5FDE-AE9ACF05221C}"/>
                  </a:ext>
                </a:extLst>
              </p:cNvPr>
              <p:cNvPicPr>
                <a:picLocks noChangeArrowheads="1" noChangeAspect="1"/>
              </p:cNvPicPr>
              <p:nvPr/>
            </p:nvPicPr>
            <p:blipFill>
              <a:blip cstate="print"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b="100000" l="0" r="100000" t="0">
                            <a14:backgroundMark x1="6413" x2="35978" y1="91530" y2="63559"/>
                            <a14:backgroundMark x1="70543" x2="77174" y1="93665" y2="57082"/>
                            <a14:backgroundMark x1="22065" x2="49130" y1="59786" y2="64626"/>
                            <a14:backgroundMark x1="68043" x2="77174" y1="61922" y2="549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0312" y="4427639"/>
                <a:ext cx="1235222" cy="1886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Медали на заказ: купить медали в Москве: изготовление медалей с  гравировкой: медаль с надписью на заказ" id="46" name="Picture 11">
                <a:extLst>
                  <a:ext uri="{FF2B5EF4-FFF2-40B4-BE49-F238E27FC236}">
                    <a16:creationId xmlns:a16="http://schemas.microsoft.com/office/drawing/2014/main" xmlns="" id="{55D999D3-864F-9F78-2148-656601091AB0}"/>
                  </a:ext>
                </a:extLst>
              </p:cNvPr>
              <p:cNvPicPr>
                <a:picLocks noChangeArrowheads="1" noChangeAspect="1"/>
              </p:cNvPicPr>
              <p:nvPr/>
            </p:nvPicPr>
            <p:blipFill rotWithShape="1">
              <a:blip cstate="print"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b="90000" l="2000" r="97333" 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6" l="180" r="388" t="94"/>
              <a:stretch/>
            </p:blipFill>
            <p:spPr bwMode="auto">
              <a:xfrm>
                <a:off x="7524634" y="4437113"/>
                <a:ext cx="918922" cy="1080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AF22A65B-E420-4745-C4A1-B7BA6ACB3CE9}"/>
                </a:ext>
              </a:extLst>
            </p:cNvPr>
            <p:cNvSpPr txBox="1"/>
            <p:nvPr/>
          </p:nvSpPr>
          <p:spPr>
            <a:xfrm>
              <a:off x="6133506" y="4803758"/>
              <a:ext cx="498855" cy="76944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fontAlgn="base" rtl="0">
                <a:spcBef>
                  <a:spcPct val="0"/>
                </a:spcBef>
                <a:spcAft>
                  <a:spcPct val="0"/>
                </a:spcAft>
              </a:pPr>
              <a:r>
                <a:rPr dirty="0" kern="1200" lang="ru-RU" sz="4400">
                  <a:solidFill>
                    <a:srgbClr val="0038A8"/>
                  </a:solidFill>
                  <a:latin charset="0" typeface="Arial"/>
                  <a:ea typeface="+mn-ea"/>
                  <a:cs charset="0" typeface="Arial"/>
                </a:rPr>
                <a:t>4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79F7AD83-872C-27E6-A9B0-F0AE3D10D482}"/>
              </a:ext>
            </a:extLst>
          </p:cNvPr>
          <p:cNvGrpSpPr/>
          <p:nvPr/>
        </p:nvGrpSpPr>
        <p:grpSpPr>
          <a:xfrm>
            <a:off x="7263859" y="4311678"/>
            <a:ext cx="1235222" cy="1886399"/>
            <a:chOff x="5803900" y="4638945"/>
            <a:chExt cx="1235222" cy="1886399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xmlns="" id="{CE218314-CDAB-9ED4-0EB3-4C6760719C9D}"/>
                </a:ext>
              </a:extLst>
            </p:cNvPr>
            <p:cNvGrpSpPr/>
            <p:nvPr/>
          </p:nvGrpSpPr>
          <p:grpSpPr>
            <a:xfrm>
              <a:off x="5803900" y="4638945"/>
              <a:ext cx="1235222" cy="1886399"/>
              <a:chOff x="7380312" y="4427639"/>
              <a:chExt cx="1235222" cy="1886399"/>
            </a:xfrm>
          </p:grpSpPr>
          <p:pic>
            <p:nvPicPr>
              <p:cNvPr descr="Ribbon Award, Achievement, copyright, electric Blue, prize png | PNGWing" id="55" name="Picture 9">
                <a:extLst>
                  <a:ext uri="{FF2B5EF4-FFF2-40B4-BE49-F238E27FC236}">
                    <a16:creationId xmlns:a16="http://schemas.microsoft.com/office/drawing/2014/main" xmlns="" id="{EEA7BB57-5009-4E7D-C7B8-B8B4D3641B8A}"/>
                  </a:ext>
                </a:extLst>
              </p:cNvPr>
              <p:cNvPicPr>
                <a:picLocks noChangeArrowheads="1" noChangeAspect="1"/>
              </p:cNvPicPr>
              <p:nvPr/>
            </p:nvPicPr>
            <p:blipFill>
              <a:blip cstate="print"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b="100000" l="0" r="100000" t="0">
                            <a14:backgroundMark x1="6413" x2="35978" y1="91530" y2="63559"/>
                            <a14:backgroundMark x1="70543" x2="77174" y1="93665" y2="57082"/>
                            <a14:backgroundMark x1="22065" x2="49130" y1="59786" y2="64626"/>
                            <a14:backgroundMark x1="68043" x2="77174" y1="61922" y2="549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0312" y="4427639"/>
                <a:ext cx="1235222" cy="1886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Медали на заказ: купить медали в Москве: изготовление медалей с  гравировкой: медаль с надписью на заказ" id="56" name="Picture 11">
                <a:extLst>
                  <a:ext uri="{FF2B5EF4-FFF2-40B4-BE49-F238E27FC236}">
                    <a16:creationId xmlns:a16="http://schemas.microsoft.com/office/drawing/2014/main" xmlns="" id="{417B993B-EA55-70F9-E130-22874A09EE2C}"/>
                  </a:ext>
                </a:extLst>
              </p:cNvPr>
              <p:cNvPicPr>
                <a:picLocks noChangeArrowheads="1" noChangeAspect="1"/>
              </p:cNvPicPr>
              <p:nvPr/>
            </p:nvPicPr>
            <p:blipFill rotWithShape="1">
              <a:blip cstate="print"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b="90000" l="2000" r="97333" 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6" l="180" r="388" t="94"/>
              <a:stretch/>
            </p:blipFill>
            <p:spPr bwMode="auto">
              <a:xfrm>
                <a:off x="7524634" y="4437113"/>
                <a:ext cx="918922" cy="1080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657747AC-38F9-E262-499E-E695E872071A}"/>
                </a:ext>
              </a:extLst>
            </p:cNvPr>
            <p:cNvSpPr txBox="1"/>
            <p:nvPr/>
          </p:nvSpPr>
          <p:spPr>
            <a:xfrm>
              <a:off x="5979773" y="4893959"/>
              <a:ext cx="854721" cy="60016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base" rtl="0">
                <a:spcBef>
                  <a:spcPct val="0"/>
                </a:spcBef>
                <a:spcAft>
                  <a:spcPct val="0"/>
                </a:spcAft>
              </a:pPr>
              <a:r>
                <a:rPr b="1" dirty="0" kern="1200" lang="ru-RU" sz="1100">
                  <a:solidFill>
                    <a:schemeClr val="tx2">
                      <a:lumMod val="50000"/>
                    </a:schemeClr>
                  </a:solidFill>
                  <a:latin charset="0" typeface="Arial"/>
                  <a:ea typeface="+mn-ea"/>
                  <a:cs charset="0" typeface="Arial"/>
                </a:rPr>
                <a:t>Высокий </a:t>
              </a:r>
            </a:p>
            <a:p>
              <a:pPr algn="ctr" fontAlgn="base" rtl="0">
                <a:spcBef>
                  <a:spcPct val="0"/>
                </a:spcBef>
                <a:spcAft>
                  <a:spcPct val="0"/>
                </a:spcAft>
              </a:pPr>
              <a:r>
                <a:rPr b="1" dirty="0" kern="1200" lang="ru-RU" sz="1100">
                  <a:solidFill>
                    <a:schemeClr val="tx2">
                      <a:lumMod val="50000"/>
                    </a:schemeClr>
                  </a:solidFill>
                  <a:latin charset="0" typeface="Arial"/>
                  <a:ea typeface="+mn-ea"/>
                  <a:cs charset="0" typeface="Arial"/>
                </a:rPr>
                <a:t>Уровень</a:t>
              </a:r>
            </a:p>
            <a:p>
              <a:pPr algn="ctr" fontAlgn="base" rtl="0">
                <a:spcBef>
                  <a:spcPct val="0"/>
                </a:spcBef>
                <a:spcAft>
                  <a:spcPct val="0"/>
                </a:spcAft>
              </a:pPr>
              <a:r>
                <a:rPr b="1" dirty="0" kern="1200" lang="ru-RU" sz="1100">
                  <a:solidFill>
                    <a:schemeClr val="tx2">
                      <a:lumMod val="50000"/>
                    </a:schemeClr>
                  </a:solidFill>
                  <a:latin charset="0" typeface="Arial"/>
                  <a:ea typeface="+mn-ea"/>
                  <a:cs charset="0" typeface="Arial"/>
                </a:rPr>
                <a:t> качества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4807126"/>
      </p:ext>
    </p:extLst>
  </p:cSld>
  <p:clrMapOvr>
    <a:masterClrMapping/>
  </p:clrMapOvr>
  <p:transition spd="med">
    <p:cover/>
  </p:transition>
  <p:timing>
    <p:tnLst>
      <p:par>
        <p:cTn dur="indefinite" id="1" nodeType="tmRoot" restart="never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8428609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sp>
        <p:nvSpPr>
          <p:cNvPr id="51" name="object 15"/>
          <p:cNvSpPr txBox="1">
            <a:spLocks/>
          </p:cNvSpPr>
          <p:nvPr/>
        </p:nvSpPr>
        <p:spPr>
          <a:xfrm>
            <a:off x="1278382" y="523443"/>
            <a:ext cx="696468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620" marR="0" lvl="0" indent="0" algn="ctr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РЕЙТИНГ</a:t>
            </a:r>
            <a:endParaRPr kumimoji="0" lang="ru-RU" sz="2800" b="1" i="0" u="none" strike="noStrike" kern="0" cap="none" spc="0" normalizeH="0" baseline="0" noProof="0" smtClean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по</a:t>
            </a:r>
            <a:r>
              <a:rPr kumimoji="0" lang="ru-RU" sz="2800" b="1" i="0" u="none" strike="noStrike" kern="0" cap="none" spc="-7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уровню</a:t>
            </a:r>
            <a:r>
              <a:rPr kumimoji="0" lang="ru-RU" sz="2800" b="1" i="0" u="none" strike="noStrike" kern="0" cap="none" spc="-10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открытости</a:t>
            </a:r>
            <a:r>
              <a:rPr kumimoji="0" lang="ru-RU" sz="2800" b="1" i="0" u="none" strike="noStrike" kern="0" cap="none" spc="-12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бюджетных</a:t>
            </a:r>
            <a:r>
              <a:rPr kumimoji="0" lang="ru-RU" sz="2800" b="1" i="0" u="none" strike="noStrike" kern="0" cap="none" spc="-9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данных</a:t>
            </a:r>
            <a:endParaRPr kumimoji="0" lang="ru-RU" sz="2800" b="1" i="0" u="none" strike="noStrike" kern="0" cap="none" spc="0" normalizeH="0" baseline="0" noProof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2D1E7579-83C6-862C-7E22-BDFBFB2B2852}"/>
              </a:ext>
            </a:extLst>
          </p:cNvPr>
          <p:cNvGrpSpPr/>
          <p:nvPr/>
        </p:nvGrpSpPr>
        <p:grpSpPr>
          <a:xfrm>
            <a:off x="-149092" y="2209800"/>
            <a:ext cx="9442183" cy="2716912"/>
            <a:chOff x="-127816" y="2630423"/>
            <a:chExt cx="9442183" cy="2716912"/>
          </a:xfrm>
        </p:grpSpPr>
        <p:sp>
          <p:nvSpPr>
            <p:cNvPr id="53" name="object 5"/>
            <p:cNvSpPr txBox="1"/>
            <p:nvPr/>
          </p:nvSpPr>
          <p:spPr>
            <a:xfrm>
              <a:off x="50428" y="5040884"/>
              <a:ext cx="1163955" cy="2705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За</a:t>
              </a:r>
              <a:r>
                <a:rPr sz="1600" b="1" spc="-40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2018</a:t>
              </a:r>
              <a:r>
                <a:rPr sz="1600" b="1" spc="-1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spc="-25" dirty="0">
                  <a:solidFill>
                    <a:srgbClr val="001F5F"/>
                  </a:solidFill>
                  <a:latin typeface="Arial"/>
                  <a:cs typeface="Arial"/>
                </a:rPr>
                <a:t>год</a:t>
              </a:r>
              <a:endParaRPr sz="1600" dirty="0">
                <a:latin typeface="Arial"/>
                <a:cs typeface="Arial"/>
              </a:endParaRPr>
            </a:p>
          </p:txBody>
        </p:sp>
        <p:pic>
          <p:nvPicPr>
            <p:cNvPr id="54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27816" y="2676143"/>
              <a:ext cx="1648968" cy="2279904"/>
            </a:xfrm>
            <a:prstGeom prst="rect">
              <a:avLst/>
            </a:prstGeom>
          </p:spPr>
        </p:pic>
        <p:pic>
          <p:nvPicPr>
            <p:cNvPr id="55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2549" y="2630423"/>
              <a:ext cx="1773936" cy="2371344"/>
            </a:xfrm>
            <a:prstGeom prst="rect">
              <a:avLst/>
            </a:prstGeom>
          </p:spPr>
        </p:pic>
        <p:pic>
          <p:nvPicPr>
            <p:cNvPr id="56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0636" y="2633471"/>
              <a:ext cx="2694431" cy="2371344"/>
            </a:xfrm>
            <a:prstGeom prst="rect">
              <a:avLst/>
            </a:prstGeom>
          </p:spPr>
        </p:pic>
        <p:pic>
          <p:nvPicPr>
            <p:cNvPr id="57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797" y="2630423"/>
              <a:ext cx="2694431" cy="2371344"/>
            </a:xfrm>
            <a:prstGeom prst="rect">
              <a:avLst/>
            </a:prstGeom>
          </p:spPr>
        </p:pic>
        <p:sp>
          <p:nvSpPr>
            <p:cNvPr id="58" name="object 11"/>
            <p:cNvSpPr txBox="1"/>
            <p:nvPr/>
          </p:nvSpPr>
          <p:spPr>
            <a:xfrm>
              <a:off x="1346557" y="5045151"/>
              <a:ext cx="1166495" cy="27114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За</a:t>
              </a:r>
              <a:r>
                <a:rPr sz="1600" b="1" spc="-3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2019</a:t>
              </a:r>
              <a:r>
                <a:rPr sz="1600" b="1" spc="-1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spc="-25" dirty="0">
                  <a:solidFill>
                    <a:srgbClr val="001F5F"/>
                  </a:solidFill>
                  <a:latin typeface="Arial"/>
                  <a:cs typeface="Arial"/>
                </a:rPr>
                <a:t>год</a:t>
              </a:r>
              <a:endParaRPr sz="1600" dirty="0">
                <a:latin typeface="Arial"/>
                <a:cs typeface="Arial"/>
              </a:endParaRPr>
            </a:p>
          </p:txBody>
        </p:sp>
        <p:sp>
          <p:nvSpPr>
            <p:cNvPr id="59" name="object 13"/>
            <p:cNvSpPr txBox="1"/>
            <p:nvPr/>
          </p:nvSpPr>
          <p:spPr>
            <a:xfrm>
              <a:off x="2652776" y="5053660"/>
              <a:ext cx="1163955" cy="27114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За</a:t>
              </a:r>
              <a:r>
                <a:rPr sz="1600" b="1" spc="-4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2020</a:t>
              </a:r>
              <a:r>
                <a:rPr sz="1600" b="1" spc="-1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spc="-25" dirty="0">
                  <a:solidFill>
                    <a:srgbClr val="001F5F"/>
                  </a:solidFill>
                  <a:latin typeface="Arial"/>
                  <a:cs typeface="Arial"/>
                </a:rPr>
                <a:t>год</a:t>
              </a:r>
              <a:endParaRPr sz="1600" dirty="0">
                <a:latin typeface="Arial"/>
                <a:cs typeface="Arial"/>
              </a:endParaRPr>
            </a:p>
          </p:txBody>
        </p:sp>
        <p:sp>
          <p:nvSpPr>
            <p:cNvPr id="60" name="object 14"/>
            <p:cNvSpPr txBox="1"/>
            <p:nvPr/>
          </p:nvSpPr>
          <p:spPr>
            <a:xfrm>
              <a:off x="3941445" y="5045151"/>
              <a:ext cx="1163955" cy="27114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За</a:t>
              </a:r>
              <a:r>
                <a:rPr sz="1600" b="1" spc="-4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2021</a:t>
              </a:r>
              <a:r>
                <a:rPr sz="1600" b="1" spc="-1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spc="-25" dirty="0">
                  <a:solidFill>
                    <a:srgbClr val="001F5F"/>
                  </a:solidFill>
                  <a:latin typeface="Arial"/>
                  <a:cs typeface="Arial"/>
                </a:rPr>
                <a:t>год</a:t>
              </a:r>
              <a:endParaRPr sz="1600" dirty="0">
                <a:latin typeface="Arial"/>
                <a:cs typeface="Arial"/>
              </a:endParaRPr>
            </a:p>
          </p:txBody>
        </p:sp>
        <p:pic>
          <p:nvPicPr>
            <p:cNvPr id="61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50962" y="2657855"/>
              <a:ext cx="2697480" cy="2371344"/>
            </a:xfrm>
            <a:prstGeom prst="rect">
              <a:avLst/>
            </a:prstGeom>
          </p:spPr>
        </p:pic>
        <p:sp>
          <p:nvSpPr>
            <p:cNvPr id="62" name="object 17"/>
            <p:cNvSpPr txBox="1"/>
            <p:nvPr/>
          </p:nvSpPr>
          <p:spPr>
            <a:xfrm>
              <a:off x="5326962" y="5056708"/>
              <a:ext cx="1163955" cy="27114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За</a:t>
              </a:r>
              <a:r>
                <a:rPr sz="1600" b="1" spc="-4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2022</a:t>
              </a:r>
              <a:r>
                <a:rPr sz="1600" b="1" spc="-1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spc="-25" dirty="0">
                  <a:solidFill>
                    <a:srgbClr val="001F5F"/>
                  </a:solidFill>
                  <a:latin typeface="Arial"/>
                  <a:cs typeface="Arial"/>
                </a:rPr>
                <a:t>год</a:t>
              </a:r>
              <a:endParaRPr sz="1600" dirty="0">
                <a:latin typeface="Arial"/>
                <a:cs typeface="Arial"/>
              </a:endParaRPr>
            </a:p>
          </p:txBody>
        </p:sp>
        <p:pic>
          <p:nvPicPr>
            <p:cNvPr id="63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4451" y="2676144"/>
              <a:ext cx="2148840" cy="2371343"/>
            </a:xfrm>
            <a:prstGeom prst="rect">
              <a:avLst/>
            </a:prstGeom>
          </p:spPr>
        </p:pic>
        <p:sp>
          <p:nvSpPr>
            <p:cNvPr id="64" name="object 19"/>
            <p:cNvSpPr txBox="1"/>
            <p:nvPr/>
          </p:nvSpPr>
          <p:spPr>
            <a:xfrm>
              <a:off x="6581458" y="5076825"/>
              <a:ext cx="1163955" cy="2705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За</a:t>
              </a:r>
              <a:r>
                <a:rPr sz="1600" b="1" spc="-40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2023</a:t>
              </a:r>
              <a:r>
                <a:rPr sz="1600" b="1" spc="-1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spc="-25" dirty="0">
                  <a:solidFill>
                    <a:srgbClr val="001F5F"/>
                  </a:solidFill>
                  <a:latin typeface="Arial"/>
                  <a:cs typeface="Arial"/>
                </a:rPr>
                <a:t>год</a:t>
              </a:r>
              <a:endParaRPr sz="1600" dirty="0">
                <a:latin typeface="Arial"/>
                <a:cs typeface="Arial"/>
              </a:endParaRPr>
            </a:p>
          </p:txBody>
        </p:sp>
        <p:pic>
          <p:nvPicPr>
            <p:cNvPr id="65" name="object 18">
              <a:extLst>
                <a:ext uri="{FF2B5EF4-FFF2-40B4-BE49-F238E27FC236}">
                  <a16:creationId xmlns="" xmlns:a16="http://schemas.microsoft.com/office/drawing/2014/main" id="{2CCBE632-6E3C-8889-060F-1F747B8A597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5527" y="2673593"/>
              <a:ext cx="2148840" cy="2371343"/>
            </a:xfrm>
            <a:prstGeom prst="rect">
              <a:avLst/>
            </a:prstGeom>
          </p:spPr>
        </p:pic>
        <p:sp>
          <p:nvSpPr>
            <p:cNvPr id="66" name="object 19">
              <a:extLst>
                <a:ext uri="{FF2B5EF4-FFF2-40B4-BE49-F238E27FC236}">
                  <a16:creationId xmlns="" xmlns:a16="http://schemas.microsoft.com/office/drawing/2014/main" id="{CD6AF606-D792-8CE0-A6AC-E364A1FFFDD0}"/>
                </a:ext>
              </a:extLst>
            </p:cNvPr>
            <p:cNvSpPr txBox="1"/>
            <p:nvPr/>
          </p:nvSpPr>
          <p:spPr>
            <a:xfrm>
              <a:off x="7867908" y="5076825"/>
              <a:ext cx="1163955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600" b="1" dirty="0" err="1">
                  <a:solidFill>
                    <a:srgbClr val="001F5F"/>
                  </a:solidFill>
                  <a:latin typeface="Arial"/>
                  <a:cs typeface="Arial"/>
                </a:rPr>
                <a:t>За</a:t>
              </a:r>
              <a:r>
                <a:rPr sz="1600" b="1" spc="-40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202</a:t>
              </a:r>
              <a:r>
                <a:rPr lang="ru-RU" sz="1600" b="1" dirty="0">
                  <a:solidFill>
                    <a:srgbClr val="001F5F"/>
                  </a:solidFill>
                  <a:latin typeface="Arial"/>
                  <a:cs typeface="Arial"/>
                </a:rPr>
                <a:t>4</a:t>
              </a:r>
              <a:r>
                <a:rPr sz="1600" b="1" spc="-1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spc="-25" dirty="0">
                  <a:solidFill>
                    <a:srgbClr val="001F5F"/>
                  </a:solidFill>
                  <a:latin typeface="Arial"/>
                  <a:cs typeface="Arial"/>
                </a:rPr>
                <a:t>год</a:t>
              </a:r>
              <a:endParaRPr sz="16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75783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utoShape 4"/>
          <p:cNvSpPr>
            <a:spLocks noChangeArrowheads="1"/>
          </p:cNvSpPr>
          <p:nvPr/>
        </p:nvSpPr>
        <p:spPr bwMode="gray">
          <a:xfrm>
            <a:off x="1986102" y="5277803"/>
            <a:ext cx="7090856" cy="887501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E1E8FF"/>
              </a:gs>
              <a:gs pos="0">
                <a:srgbClr val="AFC2FF"/>
              </a:gs>
              <a:gs pos="100000">
                <a:srgbClr val="AFC2FF"/>
              </a:gs>
            </a:gsLst>
            <a:lin ang="0" scaled="1"/>
          </a:gradFill>
          <a:ln w="28575" algn="ctr">
            <a:solidFill>
              <a:srgbClr val="003B76">
                <a:lumMod val="75000"/>
              </a:srgb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AutoShape 6"/>
          <p:cNvSpPr>
            <a:spLocks noChangeArrowheads="1"/>
          </p:cNvSpPr>
          <p:nvPr/>
        </p:nvSpPr>
        <p:spPr bwMode="gray">
          <a:xfrm>
            <a:off x="2699792" y="2346530"/>
            <a:ext cx="6377165" cy="650422"/>
          </a:xfrm>
          <a:prstGeom prst="roundRect">
            <a:avLst>
              <a:gd name="adj" fmla="val 50000"/>
            </a:avLst>
          </a:prstGeom>
          <a:gradFill rotWithShape="1">
            <a:gsLst>
              <a:gs pos="50000">
                <a:srgbClr val="F3FAFF"/>
              </a:gs>
              <a:gs pos="0">
                <a:srgbClr val="BDDEFF"/>
              </a:gs>
              <a:gs pos="100000">
                <a:srgbClr val="AFE4FF"/>
              </a:gs>
            </a:gsLst>
            <a:lin ang="0" scaled="1"/>
          </a:gradFill>
          <a:ln w="28575" algn="ctr">
            <a:solidFill>
              <a:srgbClr val="00B0F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76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485800" y="93384"/>
            <a:ext cx="8550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3000" dirty="0">
                <a:solidFill>
                  <a:srgbClr val="002060"/>
                </a:solidFill>
              </a:rPr>
              <a:t>Определения используемых терминов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-2628800" y="1052736"/>
            <a:ext cx="5383362" cy="5129215"/>
            <a:chOff x="-2395538" y="1295400"/>
            <a:chExt cx="5062538" cy="5129215"/>
          </a:xfrm>
        </p:grpSpPr>
        <p:sp>
          <p:nvSpPr>
            <p:cNvPr id="14" name="AutoShape 2"/>
            <p:cNvSpPr>
              <a:spLocks noChangeArrowheads="1"/>
            </p:cNvSpPr>
            <p:nvPr/>
          </p:nvSpPr>
          <p:spPr bwMode="ltGray">
            <a:xfrm rot="5400000">
              <a:off x="-2428877" y="1328739"/>
              <a:ext cx="5129215" cy="50625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rgbClr val="9119C1">
                <a:lumMod val="75000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3"/>
            <p:cNvSpPr>
              <a:spLocks noChangeArrowheads="1"/>
            </p:cNvSpPr>
            <p:nvPr/>
          </p:nvSpPr>
          <p:spPr bwMode="ltGray">
            <a:xfrm rot="5400000" flipH="1">
              <a:off x="-2129439" y="1603370"/>
              <a:ext cx="4445012" cy="4435476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3"/>
                    <a:pt x="10855" y="10769"/>
                    <a:pt x="1085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9119C1">
                <a:lumMod val="60000"/>
                <a:lumOff val="40000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25" b="100000" l="0" r="100000">
                          <a14:foregroundMark x1="85417" y1="45313" x2="75833" y2="49063"/>
                          <a14:foregroundMark x1="69167" y1="49375" x2="59583" y2="55000"/>
                          <a14:foregroundMark x1="47083" y1="28125" x2="43750" y2="26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60889" y="2367365"/>
              <a:ext cx="2209271" cy="2985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AutoShape 8"/>
          <p:cNvSpPr>
            <a:spLocks noChangeArrowheads="1"/>
          </p:cNvSpPr>
          <p:nvPr/>
        </p:nvSpPr>
        <p:spPr bwMode="gray">
          <a:xfrm>
            <a:off x="1619672" y="1052736"/>
            <a:ext cx="7457286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42900">
                <a:srgbClr val="FFFFDD"/>
              </a:gs>
              <a:gs pos="0">
                <a:srgbClr val="FFFFA3"/>
              </a:gs>
              <a:gs pos="100000">
                <a:srgbClr val="FFFFAB"/>
              </a:gs>
            </a:gsLst>
            <a:lin ang="0" scaled="1"/>
          </a:gradFill>
          <a:ln w="28575" algn="ctr">
            <a:solidFill>
              <a:srgbClr val="DAD5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3648" y="1068668"/>
            <a:ext cx="744965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БЮДЖЕТ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13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</a:t>
            </a:r>
            <a:r>
              <a:rPr kumimoji="0" lang="ru-RU" sz="13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финансового </a:t>
            </a:r>
            <a:r>
              <a:rPr kumimoji="0" lang="ru-RU" sz="13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обеспечения задач и функций государства и местного самоуправления </a:t>
            </a:r>
          </a:p>
        </p:txBody>
      </p: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1403648" y="1124744"/>
            <a:ext cx="385587" cy="381000"/>
            <a:chOff x="2078" y="1680"/>
            <a:chExt cx="1615" cy="1615"/>
          </a:xfrm>
        </p:grpSpPr>
        <p:sp>
          <p:nvSpPr>
            <p:cNvPr id="1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tint val="0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shade val="54118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7" name="AutoShape 7"/>
          <p:cNvSpPr>
            <a:spLocks noChangeArrowheads="1"/>
          </p:cNvSpPr>
          <p:nvPr/>
        </p:nvSpPr>
        <p:spPr bwMode="gray">
          <a:xfrm>
            <a:off x="2372907" y="1700808"/>
            <a:ext cx="6702299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0000">
                <a:srgbClr val="F0FEF5"/>
              </a:gs>
              <a:gs pos="0">
                <a:srgbClr val="B7FFB7"/>
              </a:gs>
              <a:gs pos="100000">
                <a:srgbClr val="B9FFB9"/>
              </a:gs>
            </a:gsLst>
            <a:lin ang="0" scaled="1"/>
          </a:gradFill>
          <a:ln w="28575" algn="ctr">
            <a:solidFill>
              <a:srgbClr val="00D66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75860" y="1700808"/>
            <a:ext cx="6623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ДОХОДЫ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БЮДЖЕТА  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13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 </a:t>
            </a:r>
          </a:p>
        </p:txBody>
      </p:sp>
      <p:grpSp>
        <p:nvGrpSpPr>
          <p:cNvPr id="27" name="Group 16"/>
          <p:cNvGrpSpPr>
            <a:grpSpLocks/>
          </p:cNvGrpSpPr>
          <p:nvPr/>
        </p:nvGrpSpPr>
        <p:grpSpPr bwMode="auto">
          <a:xfrm>
            <a:off x="2051720" y="1700808"/>
            <a:ext cx="383192" cy="381000"/>
            <a:chOff x="2078" y="1680"/>
            <a:chExt cx="1615" cy="1615"/>
          </a:xfrm>
        </p:grpSpPr>
        <p:sp>
          <p:nvSpPr>
            <p:cNvPr id="28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tint val="0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shade val="54118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416016" y="2363888"/>
            <a:ext cx="6620480" cy="705072"/>
            <a:chOff x="2555776" y="2903984"/>
            <a:chExt cx="6580530" cy="705072"/>
          </a:xfrm>
        </p:grpSpPr>
        <p:sp>
          <p:nvSpPr>
            <p:cNvPr id="58" name="TextBox 57"/>
            <p:cNvSpPr txBox="1"/>
            <p:nvPr/>
          </p:nvSpPr>
          <p:spPr>
            <a:xfrm>
              <a:off x="2791282" y="2916559"/>
              <a:ext cx="6345024" cy="6924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    РАСХОДЫ </a:t>
              </a: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БЮДЖЕТА </a:t>
              </a: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kumimoji="0" lang="ru-RU" sz="13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выплачиваемые из бюджета денежные средства, </a:t>
              </a:r>
              <a:r>
                <a:rPr kumimoji="0" lang="ru-RU" sz="13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за        исключением </a:t>
              </a:r>
              <a:r>
                <a:rPr kumimoji="0" lang="ru-RU" sz="13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средств, являющихся источниками финансирования </a:t>
              </a:r>
              <a:r>
                <a:rPr kumimoji="0" lang="ru-RU" sz="13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дефицита бюджета </a:t>
              </a:r>
              <a:endParaRPr kumimoji="0" lang="ru-RU" sz="13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9" name="Group 23"/>
            <p:cNvGrpSpPr>
              <a:grpSpLocks/>
            </p:cNvGrpSpPr>
            <p:nvPr/>
          </p:nvGrpSpPr>
          <p:grpSpPr bwMode="auto">
            <a:xfrm>
              <a:off x="2555776" y="2903984"/>
              <a:ext cx="381000" cy="381000"/>
              <a:chOff x="2078" y="1680"/>
              <a:chExt cx="1615" cy="1615"/>
            </a:xfrm>
          </p:grpSpPr>
          <p:sp>
            <p:nvSpPr>
              <p:cNvPr id="50" name="Oval 2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Oval 2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Oval 2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66C5F4">
                      <a:gamma/>
                      <a:tint val="0"/>
                      <a:invGamma/>
                    </a:srgbClr>
                  </a:gs>
                  <a:gs pos="50000">
                    <a:srgbClr val="66C5F4"/>
                  </a:gs>
                  <a:gs pos="100000">
                    <a:srgbClr val="66C5F4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Oval 27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Oval 2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66C5F4">
                      <a:gamma/>
                      <a:shade val="54118"/>
                      <a:invGamma/>
                    </a:srgbClr>
                  </a:gs>
                  <a:gs pos="50000">
                    <a:srgbClr val="66C5F4"/>
                  </a:gs>
                  <a:gs pos="100000">
                    <a:srgbClr val="66C5F4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Oval 29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6" name="AutoShape 5"/>
          <p:cNvSpPr>
            <a:spLocks noChangeArrowheads="1"/>
          </p:cNvSpPr>
          <p:nvPr/>
        </p:nvSpPr>
        <p:spPr bwMode="gray">
          <a:xfrm>
            <a:off x="2843808" y="3140968"/>
            <a:ext cx="6233149" cy="5080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F2E5FF"/>
              </a:gs>
              <a:gs pos="0">
                <a:srgbClr val="D9B3FF"/>
              </a:gs>
              <a:gs pos="100000">
                <a:srgbClr val="D9B3FF"/>
              </a:gs>
            </a:gsLst>
            <a:lin ang="0" scaled="1"/>
          </a:gradFill>
          <a:ln w="28575" algn="ctr">
            <a:solidFill>
              <a:srgbClr val="9119C1">
                <a:lumMod val="75000"/>
              </a:srgb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9" name="Group 30"/>
          <p:cNvGrpSpPr>
            <a:grpSpLocks/>
          </p:cNvGrpSpPr>
          <p:nvPr/>
        </p:nvGrpSpPr>
        <p:grpSpPr bwMode="auto">
          <a:xfrm>
            <a:off x="2678832" y="3120008"/>
            <a:ext cx="381000" cy="381000"/>
            <a:chOff x="2078" y="1680"/>
            <a:chExt cx="1615" cy="1615"/>
          </a:xfrm>
        </p:grpSpPr>
        <p:sp>
          <p:nvSpPr>
            <p:cNvPr id="60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tint val="0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shade val="54118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7" name="Rectangle 13"/>
          <p:cNvSpPr txBox="1">
            <a:spLocks noChangeArrowheads="1"/>
          </p:cNvSpPr>
          <p:nvPr/>
        </p:nvSpPr>
        <p:spPr bwMode="auto">
          <a:xfrm>
            <a:off x="2832062" y="3210495"/>
            <a:ext cx="57150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 </a:t>
            </a:r>
            <a:endParaRPr lang="ru-RU" sz="1400" i="1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AutoShape 4"/>
          <p:cNvSpPr>
            <a:spLocks noChangeArrowheads="1"/>
          </p:cNvSpPr>
          <p:nvPr/>
        </p:nvSpPr>
        <p:spPr bwMode="gray">
          <a:xfrm>
            <a:off x="2805098" y="3789040"/>
            <a:ext cx="6271860" cy="5080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FFE8D9"/>
              </a:gs>
              <a:gs pos="0">
                <a:srgbClr val="FFA669"/>
              </a:gs>
              <a:gs pos="100000">
                <a:srgbClr val="FF9953"/>
              </a:gs>
            </a:gsLst>
            <a:lin ang="0" scaled="1"/>
          </a:gradFill>
          <a:ln w="28575" algn="ctr">
            <a:solidFill>
              <a:srgbClr val="FDE0AA">
                <a:lumMod val="50000"/>
              </a:srgb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37"/>
          <p:cNvGrpSpPr>
            <a:grpSpLocks/>
          </p:cNvGrpSpPr>
          <p:nvPr/>
        </p:nvGrpSpPr>
        <p:grpSpPr bwMode="auto">
          <a:xfrm>
            <a:off x="2632224" y="3789040"/>
            <a:ext cx="427608" cy="381000"/>
            <a:chOff x="2078" y="1680"/>
            <a:chExt cx="1615" cy="1615"/>
          </a:xfrm>
        </p:grpSpPr>
        <p:sp>
          <p:nvSpPr>
            <p:cNvPr id="69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tint val="0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shade val="54118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118412" y="3875334"/>
            <a:ext cx="530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 </a:t>
            </a:r>
          </a:p>
        </p:txBody>
      </p:sp>
      <p:sp>
        <p:nvSpPr>
          <p:cNvPr id="84" name="AutoShape 7"/>
          <p:cNvSpPr>
            <a:spLocks noChangeArrowheads="1"/>
          </p:cNvSpPr>
          <p:nvPr/>
        </p:nvSpPr>
        <p:spPr bwMode="gray">
          <a:xfrm>
            <a:off x="2576134" y="4437112"/>
            <a:ext cx="6500823" cy="627248"/>
          </a:xfrm>
          <a:prstGeom prst="roundRect">
            <a:avLst>
              <a:gd name="adj" fmla="val 50000"/>
            </a:avLst>
          </a:prstGeom>
          <a:gradFill rotWithShape="1">
            <a:gsLst>
              <a:gs pos="50000">
                <a:srgbClr val="FFD9D9"/>
              </a:gs>
              <a:gs pos="0">
                <a:srgbClr val="FF2970"/>
              </a:gs>
              <a:gs pos="100000">
                <a:srgbClr val="FF2970"/>
              </a:gs>
            </a:gsLst>
            <a:lin ang="0" scaled="1"/>
          </a:gradFill>
          <a:ln w="28575" algn="ctr">
            <a:solidFill>
              <a:srgbClr val="990033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7" name="Group 9"/>
          <p:cNvGrpSpPr>
            <a:grpSpLocks/>
          </p:cNvGrpSpPr>
          <p:nvPr/>
        </p:nvGrpSpPr>
        <p:grpSpPr bwMode="auto">
          <a:xfrm>
            <a:off x="2462808" y="4437112"/>
            <a:ext cx="381000" cy="359532"/>
            <a:chOff x="2078" y="1680"/>
            <a:chExt cx="1615" cy="1615"/>
          </a:xfrm>
        </p:grpSpPr>
        <p:sp>
          <p:nvSpPr>
            <p:cNvPr id="7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tint val="0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shade val="54118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800000"/>
            </a:solidFill>
            <a:ln w="38100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699616" y="4424747"/>
            <a:ext cx="63074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МЕЖБЮДЖЕТНЫЕ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ТРАНСФЕРТЫ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 </a:t>
            </a:r>
          </a:p>
        </p:txBody>
      </p:sp>
      <p:grpSp>
        <p:nvGrpSpPr>
          <p:cNvPr id="86" name="Group 9"/>
          <p:cNvGrpSpPr>
            <a:grpSpLocks/>
          </p:cNvGrpSpPr>
          <p:nvPr/>
        </p:nvGrpSpPr>
        <p:grpSpPr bwMode="auto">
          <a:xfrm>
            <a:off x="1992222" y="5157192"/>
            <a:ext cx="381000" cy="381000"/>
            <a:chOff x="2078" y="1680"/>
            <a:chExt cx="1615" cy="1615"/>
          </a:xfrm>
        </p:grpSpPr>
        <p:sp>
          <p:nvSpPr>
            <p:cNvPr id="8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tint val="0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shade val="54118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003B76">
                <a:lumMod val="75000"/>
              </a:srgbClr>
            </a:solidFill>
            <a:ln w="38100" algn="ctr">
              <a:solidFill>
                <a:srgbClr val="00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896515" y="5303530"/>
            <a:ext cx="7270030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МУНИЦИПАЛЬНЫЕ 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ПРОГРАММЫ-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 стратегического планирования,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содержащий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субъекта Российской Федерации </a:t>
            </a:r>
          </a:p>
        </p:txBody>
      </p:sp>
    </p:spTree>
    <p:extLst>
      <p:ext uri="{BB962C8B-B14F-4D97-AF65-F5344CB8AC3E}">
        <p14:creationId xmlns:p14="http://schemas.microsoft.com/office/powerpoint/2010/main" val="2883949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77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09145" y="173341"/>
            <a:ext cx="8550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Контактная информация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12474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муниципального округа город Первомайск Нижегородской области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0464" y="172490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главы администрации по экономике и финансам,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22958" y="24928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Логинова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Евгения Николаевна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3896" y="3139227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8(83139)-2-27-65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04951" y="3550657"/>
            <a:ext cx="1884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913324"/>
            <a:ext cx="5116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Понедельник-пятница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8-00 до 17-00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Обеденный перерыв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12-00 до 13-00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Суббота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воскресенье – выходные дни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Часы приема граждан: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пятница с 9-00 до 12-00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113653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Адрес: 607760, Нижегородская область, г.Первомайск, пл.Ульянова, д.2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5494872"/>
            <a:ext cx="5121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e-mail:fo@1maysk.ru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://1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maysk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nobl.ru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2230929"/>
            <a:ext cx="2718048" cy="1811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299257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2453" cy="779597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10379" y="24844"/>
            <a:ext cx="7444747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Структура семейного бюджета</a:t>
            </a:r>
          </a:p>
        </p:txBody>
      </p:sp>
      <p:sp>
        <p:nvSpPr>
          <p:cNvPr id="5" name="Овал 4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AutoShape 2" descr="https://arenda-otzyvy.ru/data/uploads/sdaets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" name="AutoShape 4" descr="https://arenda-otzyvy.ru/data/uploads/sdaets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0" name="object 4"/>
          <p:cNvSpPr txBox="1"/>
          <p:nvPr/>
        </p:nvSpPr>
        <p:spPr>
          <a:xfrm>
            <a:off x="683463" y="932764"/>
            <a:ext cx="807847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Семейный</a:t>
            </a:r>
            <a:r>
              <a:rPr sz="2400" b="1" spc="-1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бюджет</a:t>
            </a:r>
            <a:r>
              <a:rPr sz="24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это</a:t>
            </a:r>
            <a:r>
              <a:rPr sz="18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доходы</a:t>
            </a:r>
            <a:r>
              <a:rPr sz="18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расходы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семьи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определенный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период</a:t>
            </a:r>
            <a:r>
              <a:rPr sz="18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времени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(неделя,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месяц,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год)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1" name="object 8"/>
          <p:cNvGrpSpPr/>
          <p:nvPr/>
        </p:nvGrpSpPr>
        <p:grpSpPr>
          <a:xfrm>
            <a:off x="4236529" y="1831657"/>
            <a:ext cx="4652010" cy="4575810"/>
            <a:chOff x="4236529" y="1831657"/>
            <a:chExt cx="4652010" cy="4575810"/>
          </a:xfrm>
        </p:grpSpPr>
        <p:sp>
          <p:nvSpPr>
            <p:cNvPr id="82" name="object 9"/>
            <p:cNvSpPr/>
            <p:nvPr/>
          </p:nvSpPr>
          <p:spPr>
            <a:xfrm>
              <a:off x="5632703" y="1859280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688" y="0"/>
                  </a:lnTo>
                  <a:lnTo>
                    <a:pt x="0" y="748284"/>
                  </a:lnTo>
                  <a:lnTo>
                    <a:pt x="432688" y="1496568"/>
                  </a:lnTo>
                  <a:lnTo>
                    <a:pt x="1444878" y="1496568"/>
                  </a:lnTo>
                  <a:lnTo>
                    <a:pt x="1877568" y="748284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8987" y="1836420"/>
              <a:ext cx="1877567" cy="1496567"/>
            </a:xfrm>
            <a:prstGeom prst="rect">
              <a:avLst/>
            </a:prstGeom>
          </p:spPr>
        </p:pic>
        <p:sp>
          <p:nvSpPr>
            <p:cNvPr id="86" name="object 11"/>
            <p:cNvSpPr/>
            <p:nvPr/>
          </p:nvSpPr>
          <p:spPr>
            <a:xfrm>
              <a:off x="5618987" y="1836420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0" y="748283"/>
                  </a:moveTo>
                  <a:lnTo>
                    <a:pt x="432688" y="0"/>
                  </a:lnTo>
                  <a:lnTo>
                    <a:pt x="1444879" y="0"/>
                  </a:lnTo>
                  <a:lnTo>
                    <a:pt x="1877567" y="748283"/>
                  </a:lnTo>
                  <a:lnTo>
                    <a:pt x="1444879" y="1496567"/>
                  </a:lnTo>
                  <a:lnTo>
                    <a:pt x="432688" y="1496567"/>
                  </a:lnTo>
                  <a:lnTo>
                    <a:pt x="0" y="748283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8715" y="1924812"/>
              <a:ext cx="1648967" cy="1316736"/>
            </a:xfrm>
            <a:prstGeom prst="rect">
              <a:avLst/>
            </a:prstGeom>
          </p:spPr>
        </p:pic>
        <p:sp>
          <p:nvSpPr>
            <p:cNvPr id="95" name="object 13"/>
            <p:cNvSpPr/>
            <p:nvPr/>
          </p:nvSpPr>
          <p:spPr>
            <a:xfrm>
              <a:off x="5728715" y="1924812"/>
              <a:ext cx="1649095" cy="1316990"/>
            </a:xfrm>
            <a:custGeom>
              <a:avLst/>
              <a:gdLst/>
              <a:ahLst/>
              <a:cxnLst/>
              <a:rect l="l" t="t" r="r" b="b"/>
              <a:pathLst>
                <a:path w="1649095" h="1316989">
                  <a:moveTo>
                    <a:pt x="0" y="658367"/>
                  </a:moveTo>
                  <a:lnTo>
                    <a:pt x="380492" y="0"/>
                  </a:lnTo>
                  <a:lnTo>
                    <a:pt x="1268476" y="0"/>
                  </a:lnTo>
                  <a:lnTo>
                    <a:pt x="1648967" y="658367"/>
                  </a:lnTo>
                  <a:lnTo>
                    <a:pt x="1268476" y="1316736"/>
                  </a:lnTo>
                  <a:lnTo>
                    <a:pt x="380492" y="1316736"/>
                  </a:lnTo>
                  <a:lnTo>
                    <a:pt x="0" y="6583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14"/>
            <p:cNvSpPr/>
            <p:nvPr/>
          </p:nvSpPr>
          <p:spPr>
            <a:xfrm>
              <a:off x="4255007" y="2618232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688" y="0"/>
                  </a:lnTo>
                  <a:lnTo>
                    <a:pt x="0" y="748283"/>
                  </a:lnTo>
                  <a:lnTo>
                    <a:pt x="432688" y="1496567"/>
                  </a:lnTo>
                  <a:lnTo>
                    <a:pt x="1444878" y="1496567"/>
                  </a:lnTo>
                  <a:lnTo>
                    <a:pt x="1877567" y="748283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1291" y="2595372"/>
              <a:ext cx="1877568" cy="1496567"/>
            </a:xfrm>
            <a:prstGeom prst="rect">
              <a:avLst/>
            </a:prstGeom>
          </p:spPr>
        </p:pic>
        <p:sp>
          <p:nvSpPr>
            <p:cNvPr id="107" name="object 16"/>
            <p:cNvSpPr/>
            <p:nvPr/>
          </p:nvSpPr>
          <p:spPr>
            <a:xfrm>
              <a:off x="4241291" y="2595372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0" y="748283"/>
                  </a:moveTo>
                  <a:lnTo>
                    <a:pt x="432688" y="0"/>
                  </a:lnTo>
                  <a:lnTo>
                    <a:pt x="1444879" y="0"/>
                  </a:lnTo>
                  <a:lnTo>
                    <a:pt x="1877568" y="748283"/>
                  </a:lnTo>
                  <a:lnTo>
                    <a:pt x="1444879" y="1496567"/>
                  </a:lnTo>
                  <a:lnTo>
                    <a:pt x="432688" y="1496567"/>
                  </a:lnTo>
                  <a:lnTo>
                    <a:pt x="0" y="748283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1019" y="2683764"/>
              <a:ext cx="1652015" cy="1316736"/>
            </a:xfrm>
            <a:prstGeom prst="rect">
              <a:avLst/>
            </a:prstGeom>
          </p:spPr>
        </p:pic>
        <p:sp>
          <p:nvSpPr>
            <p:cNvPr id="109" name="object 18"/>
            <p:cNvSpPr/>
            <p:nvPr/>
          </p:nvSpPr>
          <p:spPr>
            <a:xfrm>
              <a:off x="4351019" y="2683764"/>
              <a:ext cx="1652270" cy="1316990"/>
            </a:xfrm>
            <a:custGeom>
              <a:avLst/>
              <a:gdLst/>
              <a:ahLst/>
              <a:cxnLst/>
              <a:rect l="l" t="t" r="r" b="b"/>
              <a:pathLst>
                <a:path w="1652270" h="1316989">
                  <a:moveTo>
                    <a:pt x="0" y="658368"/>
                  </a:moveTo>
                  <a:lnTo>
                    <a:pt x="380491" y="0"/>
                  </a:lnTo>
                  <a:lnTo>
                    <a:pt x="1271524" y="0"/>
                  </a:lnTo>
                  <a:lnTo>
                    <a:pt x="1652015" y="658368"/>
                  </a:lnTo>
                  <a:lnTo>
                    <a:pt x="1271524" y="1316736"/>
                  </a:lnTo>
                  <a:lnTo>
                    <a:pt x="380491" y="1316736"/>
                  </a:lnTo>
                  <a:lnTo>
                    <a:pt x="0" y="6583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9"/>
            <p:cNvSpPr/>
            <p:nvPr/>
          </p:nvSpPr>
          <p:spPr>
            <a:xfrm>
              <a:off x="5632703" y="3383280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688" y="0"/>
                  </a:lnTo>
                  <a:lnTo>
                    <a:pt x="0" y="748284"/>
                  </a:lnTo>
                  <a:lnTo>
                    <a:pt x="432688" y="1496568"/>
                  </a:lnTo>
                  <a:lnTo>
                    <a:pt x="1444878" y="1496568"/>
                  </a:lnTo>
                  <a:lnTo>
                    <a:pt x="1877568" y="748284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18987" y="3357372"/>
              <a:ext cx="1877567" cy="1496567"/>
            </a:xfrm>
            <a:prstGeom prst="rect">
              <a:avLst/>
            </a:prstGeom>
          </p:spPr>
        </p:pic>
        <p:sp>
          <p:nvSpPr>
            <p:cNvPr id="125" name="object 21"/>
            <p:cNvSpPr/>
            <p:nvPr/>
          </p:nvSpPr>
          <p:spPr>
            <a:xfrm>
              <a:off x="5618987" y="3357372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0" y="748283"/>
                  </a:moveTo>
                  <a:lnTo>
                    <a:pt x="432688" y="0"/>
                  </a:lnTo>
                  <a:lnTo>
                    <a:pt x="1444879" y="0"/>
                  </a:lnTo>
                  <a:lnTo>
                    <a:pt x="1877567" y="748283"/>
                  </a:lnTo>
                  <a:lnTo>
                    <a:pt x="1444879" y="1496567"/>
                  </a:lnTo>
                  <a:lnTo>
                    <a:pt x="432688" y="1496567"/>
                  </a:lnTo>
                  <a:lnTo>
                    <a:pt x="0" y="748283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28715" y="3448812"/>
              <a:ext cx="1648967" cy="1316736"/>
            </a:xfrm>
            <a:prstGeom prst="rect">
              <a:avLst/>
            </a:prstGeom>
          </p:spPr>
        </p:pic>
        <p:sp>
          <p:nvSpPr>
            <p:cNvPr id="127" name="object 23"/>
            <p:cNvSpPr/>
            <p:nvPr/>
          </p:nvSpPr>
          <p:spPr>
            <a:xfrm>
              <a:off x="5728715" y="3448812"/>
              <a:ext cx="1649095" cy="1316990"/>
            </a:xfrm>
            <a:custGeom>
              <a:avLst/>
              <a:gdLst/>
              <a:ahLst/>
              <a:cxnLst/>
              <a:rect l="l" t="t" r="r" b="b"/>
              <a:pathLst>
                <a:path w="1649095" h="1316989">
                  <a:moveTo>
                    <a:pt x="0" y="658368"/>
                  </a:moveTo>
                  <a:lnTo>
                    <a:pt x="380492" y="0"/>
                  </a:lnTo>
                  <a:lnTo>
                    <a:pt x="1268476" y="0"/>
                  </a:lnTo>
                  <a:lnTo>
                    <a:pt x="1648967" y="658368"/>
                  </a:lnTo>
                  <a:lnTo>
                    <a:pt x="1268476" y="1316736"/>
                  </a:lnTo>
                  <a:lnTo>
                    <a:pt x="380492" y="1316736"/>
                  </a:lnTo>
                  <a:lnTo>
                    <a:pt x="0" y="6583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24"/>
            <p:cNvSpPr/>
            <p:nvPr/>
          </p:nvSpPr>
          <p:spPr>
            <a:xfrm>
              <a:off x="7010399" y="2618232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689" y="0"/>
                  </a:lnTo>
                  <a:lnTo>
                    <a:pt x="0" y="748283"/>
                  </a:lnTo>
                  <a:lnTo>
                    <a:pt x="432689" y="1496567"/>
                  </a:lnTo>
                  <a:lnTo>
                    <a:pt x="1444878" y="1496567"/>
                  </a:lnTo>
                  <a:lnTo>
                    <a:pt x="1877568" y="748283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96683" y="2595372"/>
              <a:ext cx="1877568" cy="1496567"/>
            </a:xfrm>
            <a:prstGeom prst="rect">
              <a:avLst/>
            </a:prstGeom>
          </p:spPr>
        </p:pic>
        <p:sp>
          <p:nvSpPr>
            <p:cNvPr id="130" name="object 26"/>
            <p:cNvSpPr/>
            <p:nvPr/>
          </p:nvSpPr>
          <p:spPr>
            <a:xfrm>
              <a:off x="6996683" y="2595372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0" y="748283"/>
                  </a:moveTo>
                  <a:lnTo>
                    <a:pt x="432689" y="0"/>
                  </a:lnTo>
                  <a:lnTo>
                    <a:pt x="1444879" y="0"/>
                  </a:lnTo>
                  <a:lnTo>
                    <a:pt x="1877568" y="748283"/>
                  </a:lnTo>
                  <a:lnTo>
                    <a:pt x="1444879" y="1496567"/>
                  </a:lnTo>
                  <a:lnTo>
                    <a:pt x="432689" y="1496567"/>
                  </a:lnTo>
                  <a:lnTo>
                    <a:pt x="0" y="748283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6411" y="2683764"/>
              <a:ext cx="1648968" cy="1316736"/>
            </a:xfrm>
            <a:prstGeom prst="rect">
              <a:avLst/>
            </a:prstGeom>
          </p:spPr>
        </p:pic>
        <p:sp>
          <p:nvSpPr>
            <p:cNvPr id="132" name="object 28"/>
            <p:cNvSpPr/>
            <p:nvPr/>
          </p:nvSpPr>
          <p:spPr>
            <a:xfrm>
              <a:off x="7106411" y="2683764"/>
              <a:ext cx="1649095" cy="1316990"/>
            </a:xfrm>
            <a:custGeom>
              <a:avLst/>
              <a:gdLst/>
              <a:ahLst/>
              <a:cxnLst/>
              <a:rect l="l" t="t" r="r" b="b"/>
              <a:pathLst>
                <a:path w="1649095" h="1316989">
                  <a:moveTo>
                    <a:pt x="0" y="658368"/>
                  </a:moveTo>
                  <a:lnTo>
                    <a:pt x="380492" y="0"/>
                  </a:lnTo>
                  <a:lnTo>
                    <a:pt x="1268476" y="0"/>
                  </a:lnTo>
                  <a:lnTo>
                    <a:pt x="1648968" y="658368"/>
                  </a:lnTo>
                  <a:lnTo>
                    <a:pt x="1268476" y="1316736"/>
                  </a:lnTo>
                  <a:lnTo>
                    <a:pt x="380492" y="1316736"/>
                  </a:lnTo>
                  <a:lnTo>
                    <a:pt x="0" y="6583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9"/>
            <p:cNvSpPr/>
            <p:nvPr/>
          </p:nvSpPr>
          <p:spPr>
            <a:xfrm>
              <a:off x="7010399" y="4145280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689" y="0"/>
                  </a:lnTo>
                  <a:lnTo>
                    <a:pt x="0" y="748284"/>
                  </a:lnTo>
                  <a:lnTo>
                    <a:pt x="432689" y="1496568"/>
                  </a:lnTo>
                  <a:lnTo>
                    <a:pt x="1444878" y="1496568"/>
                  </a:lnTo>
                  <a:lnTo>
                    <a:pt x="1877568" y="748284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96683" y="4122420"/>
              <a:ext cx="1877568" cy="1496568"/>
            </a:xfrm>
            <a:prstGeom prst="rect">
              <a:avLst/>
            </a:prstGeom>
          </p:spPr>
        </p:pic>
        <p:sp>
          <p:nvSpPr>
            <p:cNvPr id="135" name="object 31"/>
            <p:cNvSpPr/>
            <p:nvPr/>
          </p:nvSpPr>
          <p:spPr>
            <a:xfrm>
              <a:off x="6996683" y="4122420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0" y="748283"/>
                  </a:moveTo>
                  <a:lnTo>
                    <a:pt x="432689" y="0"/>
                  </a:lnTo>
                  <a:lnTo>
                    <a:pt x="1444879" y="0"/>
                  </a:lnTo>
                  <a:lnTo>
                    <a:pt x="1877568" y="748283"/>
                  </a:lnTo>
                  <a:lnTo>
                    <a:pt x="1444879" y="1496567"/>
                  </a:lnTo>
                  <a:lnTo>
                    <a:pt x="432689" y="1496567"/>
                  </a:lnTo>
                  <a:lnTo>
                    <a:pt x="0" y="748283"/>
                  </a:lnTo>
                  <a:close/>
                </a:path>
              </a:pathLst>
            </a:custGeom>
            <a:ln w="9143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06411" y="4210812"/>
              <a:ext cx="1648968" cy="1316736"/>
            </a:xfrm>
            <a:prstGeom prst="rect">
              <a:avLst/>
            </a:prstGeom>
          </p:spPr>
        </p:pic>
        <p:sp>
          <p:nvSpPr>
            <p:cNvPr id="137" name="object 33"/>
            <p:cNvSpPr/>
            <p:nvPr/>
          </p:nvSpPr>
          <p:spPr>
            <a:xfrm>
              <a:off x="7106411" y="4210812"/>
              <a:ext cx="1649095" cy="1316990"/>
            </a:xfrm>
            <a:custGeom>
              <a:avLst/>
              <a:gdLst/>
              <a:ahLst/>
              <a:cxnLst/>
              <a:rect l="l" t="t" r="r" b="b"/>
              <a:pathLst>
                <a:path w="1649095" h="1316989">
                  <a:moveTo>
                    <a:pt x="0" y="658368"/>
                  </a:moveTo>
                  <a:lnTo>
                    <a:pt x="380492" y="0"/>
                  </a:lnTo>
                  <a:lnTo>
                    <a:pt x="1268476" y="0"/>
                  </a:lnTo>
                  <a:lnTo>
                    <a:pt x="1648968" y="658368"/>
                  </a:lnTo>
                  <a:lnTo>
                    <a:pt x="1268476" y="1316736"/>
                  </a:lnTo>
                  <a:lnTo>
                    <a:pt x="380492" y="1316736"/>
                  </a:lnTo>
                  <a:lnTo>
                    <a:pt x="0" y="6583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34"/>
            <p:cNvSpPr/>
            <p:nvPr/>
          </p:nvSpPr>
          <p:spPr>
            <a:xfrm>
              <a:off x="4255007" y="4145280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688" y="0"/>
                  </a:lnTo>
                  <a:lnTo>
                    <a:pt x="0" y="748284"/>
                  </a:lnTo>
                  <a:lnTo>
                    <a:pt x="432688" y="1496568"/>
                  </a:lnTo>
                  <a:lnTo>
                    <a:pt x="1444878" y="1496568"/>
                  </a:lnTo>
                  <a:lnTo>
                    <a:pt x="1877567" y="748284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41291" y="4122420"/>
              <a:ext cx="1877568" cy="1496568"/>
            </a:xfrm>
            <a:prstGeom prst="rect">
              <a:avLst/>
            </a:prstGeom>
          </p:spPr>
        </p:pic>
        <p:sp>
          <p:nvSpPr>
            <p:cNvPr id="140" name="object 36"/>
            <p:cNvSpPr/>
            <p:nvPr/>
          </p:nvSpPr>
          <p:spPr>
            <a:xfrm>
              <a:off x="4241291" y="4122420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0" y="748283"/>
                  </a:moveTo>
                  <a:lnTo>
                    <a:pt x="432688" y="0"/>
                  </a:lnTo>
                  <a:lnTo>
                    <a:pt x="1444879" y="0"/>
                  </a:lnTo>
                  <a:lnTo>
                    <a:pt x="1877568" y="748283"/>
                  </a:lnTo>
                  <a:lnTo>
                    <a:pt x="1444879" y="1496567"/>
                  </a:lnTo>
                  <a:lnTo>
                    <a:pt x="432688" y="1496567"/>
                  </a:lnTo>
                  <a:lnTo>
                    <a:pt x="0" y="748283"/>
                  </a:lnTo>
                  <a:close/>
                </a:path>
              </a:pathLst>
            </a:custGeom>
            <a:ln w="9143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51019" y="4210812"/>
              <a:ext cx="1652015" cy="1316736"/>
            </a:xfrm>
            <a:prstGeom prst="rect">
              <a:avLst/>
            </a:prstGeom>
          </p:spPr>
        </p:pic>
        <p:sp>
          <p:nvSpPr>
            <p:cNvPr id="142" name="object 38"/>
            <p:cNvSpPr/>
            <p:nvPr/>
          </p:nvSpPr>
          <p:spPr>
            <a:xfrm>
              <a:off x="4351019" y="4210812"/>
              <a:ext cx="1652270" cy="1316990"/>
            </a:xfrm>
            <a:custGeom>
              <a:avLst/>
              <a:gdLst/>
              <a:ahLst/>
              <a:cxnLst/>
              <a:rect l="l" t="t" r="r" b="b"/>
              <a:pathLst>
                <a:path w="1652270" h="1316989">
                  <a:moveTo>
                    <a:pt x="0" y="658368"/>
                  </a:moveTo>
                  <a:lnTo>
                    <a:pt x="380491" y="0"/>
                  </a:lnTo>
                  <a:lnTo>
                    <a:pt x="1271524" y="0"/>
                  </a:lnTo>
                  <a:lnTo>
                    <a:pt x="1652015" y="658368"/>
                  </a:lnTo>
                  <a:lnTo>
                    <a:pt x="1271524" y="1316736"/>
                  </a:lnTo>
                  <a:lnTo>
                    <a:pt x="380491" y="1316736"/>
                  </a:lnTo>
                  <a:lnTo>
                    <a:pt x="0" y="6583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39"/>
            <p:cNvSpPr/>
            <p:nvPr/>
          </p:nvSpPr>
          <p:spPr>
            <a:xfrm>
              <a:off x="5632703" y="4910327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688" y="0"/>
                  </a:lnTo>
                  <a:lnTo>
                    <a:pt x="0" y="748284"/>
                  </a:lnTo>
                  <a:lnTo>
                    <a:pt x="432688" y="1496568"/>
                  </a:lnTo>
                  <a:lnTo>
                    <a:pt x="1444878" y="1496568"/>
                  </a:lnTo>
                  <a:lnTo>
                    <a:pt x="1877568" y="748284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18987" y="4884420"/>
              <a:ext cx="1877567" cy="1496568"/>
            </a:xfrm>
            <a:prstGeom prst="rect">
              <a:avLst/>
            </a:prstGeom>
          </p:spPr>
        </p:pic>
        <p:sp>
          <p:nvSpPr>
            <p:cNvPr id="145" name="object 41"/>
            <p:cNvSpPr/>
            <p:nvPr/>
          </p:nvSpPr>
          <p:spPr>
            <a:xfrm>
              <a:off x="5618987" y="4884420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0" y="748283"/>
                  </a:moveTo>
                  <a:lnTo>
                    <a:pt x="432688" y="0"/>
                  </a:lnTo>
                  <a:lnTo>
                    <a:pt x="1444879" y="0"/>
                  </a:lnTo>
                  <a:lnTo>
                    <a:pt x="1877567" y="748283"/>
                  </a:lnTo>
                  <a:lnTo>
                    <a:pt x="1444879" y="1496567"/>
                  </a:lnTo>
                  <a:lnTo>
                    <a:pt x="432688" y="1496567"/>
                  </a:lnTo>
                  <a:lnTo>
                    <a:pt x="0" y="748283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28715" y="4975860"/>
              <a:ext cx="1648967" cy="1316735"/>
            </a:xfrm>
            <a:prstGeom prst="rect">
              <a:avLst/>
            </a:prstGeom>
          </p:spPr>
        </p:pic>
        <p:sp>
          <p:nvSpPr>
            <p:cNvPr id="147" name="object 43"/>
            <p:cNvSpPr/>
            <p:nvPr/>
          </p:nvSpPr>
          <p:spPr>
            <a:xfrm>
              <a:off x="5728715" y="4975860"/>
              <a:ext cx="1649095" cy="1316990"/>
            </a:xfrm>
            <a:custGeom>
              <a:avLst/>
              <a:gdLst/>
              <a:ahLst/>
              <a:cxnLst/>
              <a:rect l="l" t="t" r="r" b="b"/>
              <a:pathLst>
                <a:path w="1649095" h="1316989">
                  <a:moveTo>
                    <a:pt x="0" y="658367"/>
                  </a:moveTo>
                  <a:lnTo>
                    <a:pt x="380492" y="0"/>
                  </a:lnTo>
                  <a:lnTo>
                    <a:pt x="1268476" y="0"/>
                  </a:lnTo>
                  <a:lnTo>
                    <a:pt x="1648967" y="658367"/>
                  </a:lnTo>
                  <a:lnTo>
                    <a:pt x="1268476" y="1316735"/>
                  </a:lnTo>
                  <a:lnTo>
                    <a:pt x="380492" y="1316735"/>
                  </a:lnTo>
                  <a:lnTo>
                    <a:pt x="0" y="6583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44"/>
          <p:cNvSpPr txBox="1"/>
          <p:nvPr/>
        </p:nvSpPr>
        <p:spPr>
          <a:xfrm>
            <a:off x="5921755" y="3649802"/>
            <a:ext cx="128778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Расходы</a:t>
            </a:r>
            <a:r>
              <a:rPr sz="22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9" name="object 45"/>
          <p:cNvSpPr txBox="1"/>
          <p:nvPr/>
        </p:nvSpPr>
        <p:spPr>
          <a:xfrm>
            <a:off x="5799582" y="3991178"/>
            <a:ext cx="1532890" cy="4851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"/>
              </a:spcBef>
            </a:pP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затраты</a:t>
            </a:r>
            <a:r>
              <a:rPr sz="15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денежных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средств</a:t>
            </a:r>
            <a:r>
              <a:rPr sz="15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семьи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50" name="object 46"/>
          <p:cNvGrpSpPr/>
          <p:nvPr/>
        </p:nvGrpSpPr>
        <p:grpSpPr>
          <a:xfrm>
            <a:off x="6211823" y="1972055"/>
            <a:ext cx="2036445" cy="3011805"/>
            <a:chOff x="6211823" y="1972055"/>
            <a:chExt cx="2036445" cy="3011805"/>
          </a:xfrm>
        </p:grpSpPr>
        <p:pic>
          <p:nvPicPr>
            <p:cNvPr id="151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11823" y="1972055"/>
              <a:ext cx="688848" cy="676656"/>
            </a:xfrm>
            <a:prstGeom prst="rect">
              <a:avLst/>
            </a:prstGeom>
          </p:spPr>
        </p:pic>
        <p:pic>
          <p:nvPicPr>
            <p:cNvPr id="152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10855" y="2776727"/>
              <a:ext cx="630935" cy="563879"/>
            </a:xfrm>
            <a:prstGeom prst="rect">
              <a:avLst/>
            </a:prstGeom>
          </p:spPr>
        </p:pic>
        <p:pic>
          <p:nvPicPr>
            <p:cNvPr id="153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83423" y="4279391"/>
              <a:ext cx="664464" cy="704088"/>
            </a:xfrm>
            <a:prstGeom prst="rect">
              <a:avLst/>
            </a:prstGeom>
          </p:spPr>
        </p:pic>
      </p:grpSp>
      <p:sp>
        <p:nvSpPr>
          <p:cNvPr id="154" name="object 50"/>
          <p:cNvSpPr txBox="1"/>
          <p:nvPr/>
        </p:nvSpPr>
        <p:spPr>
          <a:xfrm>
            <a:off x="6252209" y="2797809"/>
            <a:ext cx="655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Питание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5" name="object 51"/>
          <p:cNvSpPr txBox="1"/>
          <p:nvPr/>
        </p:nvSpPr>
        <p:spPr>
          <a:xfrm>
            <a:off x="7369809" y="3398342"/>
            <a:ext cx="1161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Обязательные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коммунальные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платежи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6" name="object 52"/>
          <p:cNvSpPr txBox="1"/>
          <p:nvPr/>
        </p:nvSpPr>
        <p:spPr>
          <a:xfrm>
            <a:off x="7313168" y="5016754"/>
            <a:ext cx="1243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Одежда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обувь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7" name="object 5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254496" y="5001767"/>
            <a:ext cx="609600" cy="655319"/>
          </a:xfrm>
          <a:prstGeom prst="rect">
            <a:avLst/>
          </a:prstGeom>
        </p:spPr>
      </p:pic>
      <p:sp>
        <p:nvSpPr>
          <p:cNvPr id="158" name="object 54"/>
          <p:cNvSpPr txBox="1"/>
          <p:nvPr/>
        </p:nvSpPr>
        <p:spPr>
          <a:xfrm>
            <a:off x="5819647" y="5628233"/>
            <a:ext cx="152336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Налоги,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страхование, допобразование, доплечение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59" name="object 55"/>
          <p:cNvGrpSpPr/>
          <p:nvPr/>
        </p:nvGrpSpPr>
        <p:grpSpPr>
          <a:xfrm>
            <a:off x="4809744" y="2697479"/>
            <a:ext cx="698500" cy="2185670"/>
            <a:chOff x="4809744" y="2697479"/>
            <a:chExt cx="698500" cy="2185670"/>
          </a:xfrm>
        </p:grpSpPr>
        <p:pic>
          <p:nvPicPr>
            <p:cNvPr id="160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43272" y="4242815"/>
              <a:ext cx="664463" cy="640079"/>
            </a:xfrm>
            <a:prstGeom prst="rect">
              <a:avLst/>
            </a:prstGeom>
          </p:spPr>
        </p:pic>
        <p:pic>
          <p:nvPicPr>
            <p:cNvPr id="161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09744" y="2697479"/>
              <a:ext cx="676655" cy="664463"/>
            </a:xfrm>
            <a:prstGeom prst="rect">
              <a:avLst/>
            </a:prstGeom>
          </p:spPr>
        </p:pic>
      </p:grpSp>
      <p:sp>
        <p:nvSpPr>
          <p:cNvPr id="162" name="object 58"/>
          <p:cNvSpPr txBox="1"/>
          <p:nvPr/>
        </p:nvSpPr>
        <p:spPr>
          <a:xfrm>
            <a:off x="4516373" y="4922265"/>
            <a:ext cx="1360170" cy="507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55"/>
              </a:lnSpc>
              <a:spcBef>
                <a:spcPts val="105"/>
              </a:spcBef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Непродовольствен-</a:t>
            </a:r>
            <a:endParaRPr sz="1050">
              <a:latin typeface="Arial"/>
              <a:cs typeface="Arial"/>
            </a:endParaRPr>
          </a:p>
          <a:p>
            <a:pPr marL="635" algn="ctr">
              <a:lnSpc>
                <a:spcPts val="1255"/>
              </a:lnSpc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ные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товары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3" name="object 59"/>
          <p:cNvSpPr txBox="1"/>
          <p:nvPr/>
        </p:nvSpPr>
        <p:spPr>
          <a:xfrm>
            <a:off x="4527930" y="3330321"/>
            <a:ext cx="1336040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just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Культурно-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бытовые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услуги,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путешествия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 err="1">
                <a:solidFill>
                  <a:srgbClr val="FFFFFF"/>
                </a:solidFill>
                <a:latin typeface="Arial"/>
                <a:cs typeface="Arial"/>
              </a:rPr>
              <a:t>прочие</a:t>
            </a: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расходы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164" name="object 60"/>
          <p:cNvGrpSpPr/>
          <p:nvPr/>
        </p:nvGrpSpPr>
        <p:grpSpPr>
          <a:xfrm>
            <a:off x="469201" y="1822513"/>
            <a:ext cx="3274060" cy="4575810"/>
            <a:chOff x="469201" y="1822513"/>
            <a:chExt cx="3274060" cy="4575810"/>
          </a:xfrm>
        </p:grpSpPr>
        <p:sp>
          <p:nvSpPr>
            <p:cNvPr id="165" name="object 61"/>
            <p:cNvSpPr/>
            <p:nvPr/>
          </p:nvSpPr>
          <p:spPr>
            <a:xfrm>
              <a:off x="487679" y="1853184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752" y="0"/>
                  </a:lnTo>
                  <a:lnTo>
                    <a:pt x="0" y="748283"/>
                  </a:lnTo>
                  <a:lnTo>
                    <a:pt x="432752" y="1496567"/>
                  </a:lnTo>
                  <a:lnTo>
                    <a:pt x="1444878" y="1496567"/>
                  </a:lnTo>
                  <a:lnTo>
                    <a:pt x="1877568" y="748283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6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3963" y="1827276"/>
              <a:ext cx="1874520" cy="1496568"/>
            </a:xfrm>
            <a:prstGeom prst="rect">
              <a:avLst/>
            </a:prstGeom>
          </p:spPr>
        </p:pic>
        <p:sp>
          <p:nvSpPr>
            <p:cNvPr id="167" name="object 63"/>
            <p:cNvSpPr/>
            <p:nvPr/>
          </p:nvSpPr>
          <p:spPr>
            <a:xfrm>
              <a:off x="473963" y="1827276"/>
              <a:ext cx="1874520" cy="1496695"/>
            </a:xfrm>
            <a:custGeom>
              <a:avLst/>
              <a:gdLst/>
              <a:ahLst/>
              <a:cxnLst/>
              <a:rect l="l" t="t" r="r" b="b"/>
              <a:pathLst>
                <a:path w="1874520" h="1496695">
                  <a:moveTo>
                    <a:pt x="0" y="748284"/>
                  </a:moveTo>
                  <a:lnTo>
                    <a:pt x="432752" y="0"/>
                  </a:lnTo>
                  <a:lnTo>
                    <a:pt x="1441831" y="0"/>
                  </a:lnTo>
                  <a:lnTo>
                    <a:pt x="1874520" y="748284"/>
                  </a:lnTo>
                  <a:lnTo>
                    <a:pt x="1441831" y="1496568"/>
                  </a:lnTo>
                  <a:lnTo>
                    <a:pt x="432752" y="1496568"/>
                  </a:lnTo>
                  <a:lnTo>
                    <a:pt x="0" y="748284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6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3692" y="1918716"/>
              <a:ext cx="1648968" cy="1316736"/>
            </a:xfrm>
            <a:prstGeom prst="rect">
              <a:avLst/>
            </a:prstGeom>
          </p:spPr>
        </p:pic>
        <p:sp>
          <p:nvSpPr>
            <p:cNvPr id="169" name="object 65"/>
            <p:cNvSpPr/>
            <p:nvPr/>
          </p:nvSpPr>
          <p:spPr>
            <a:xfrm>
              <a:off x="583692" y="1918716"/>
              <a:ext cx="1649095" cy="1316990"/>
            </a:xfrm>
            <a:custGeom>
              <a:avLst/>
              <a:gdLst/>
              <a:ahLst/>
              <a:cxnLst/>
              <a:rect l="l" t="t" r="r" b="b"/>
              <a:pathLst>
                <a:path w="1649095" h="1316989">
                  <a:moveTo>
                    <a:pt x="0" y="658368"/>
                  </a:moveTo>
                  <a:lnTo>
                    <a:pt x="380479" y="0"/>
                  </a:lnTo>
                  <a:lnTo>
                    <a:pt x="1268476" y="0"/>
                  </a:lnTo>
                  <a:lnTo>
                    <a:pt x="1648968" y="658368"/>
                  </a:lnTo>
                  <a:lnTo>
                    <a:pt x="1268476" y="1316736"/>
                  </a:lnTo>
                  <a:lnTo>
                    <a:pt x="380479" y="1316736"/>
                  </a:lnTo>
                  <a:lnTo>
                    <a:pt x="0" y="6583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66"/>
            <p:cNvSpPr/>
            <p:nvPr/>
          </p:nvSpPr>
          <p:spPr>
            <a:xfrm>
              <a:off x="487679" y="3374136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752" y="0"/>
                  </a:lnTo>
                  <a:lnTo>
                    <a:pt x="0" y="748283"/>
                  </a:lnTo>
                  <a:lnTo>
                    <a:pt x="432752" y="1496568"/>
                  </a:lnTo>
                  <a:lnTo>
                    <a:pt x="1444878" y="1496568"/>
                  </a:lnTo>
                  <a:lnTo>
                    <a:pt x="1877568" y="748283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6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3963" y="3351276"/>
              <a:ext cx="1874520" cy="1496568"/>
            </a:xfrm>
            <a:prstGeom prst="rect">
              <a:avLst/>
            </a:prstGeom>
          </p:spPr>
        </p:pic>
        <p:sp>
          <p:nvSpPr>
            <p:cNvPr id="172" name="object 68"/>
            <p:cNvSpPr/>
            <p:nvPr/>
          </p:nvSpPr>
          <p:spPr>
            <a:xfrm>
              <a:off x="473963" y="3351276"/>
              <a:ext cx="1874520" cy="1496695"/>
            </a:xfrm>
            <a:custGeom>
              <a:avLst/>
              <a:gdLst/>
              <a:ahLst/>
              <a:cxnLst/>
              <a:rect l="l" t="t" r="r" b="b"/>
              <a:pathLst>
                <a:path w="1874520" h="1496695">
                  <a:moveTo>
                    <a:pt x="0" y="748284"/>
                  </a:moveTo>
                  <a:lnTo>
                    <a:pt x="432752" y="0"/>
                  </a:lnTo>
                  <a:lnTo>
                    <a:pt x="1441831" y="0"/>
                  </a:lnTo>
                  <a:lnTo>
                    <a:pt x="1874520" y="748284"/>
                  </a:lnTo>
                  <a:lnTo>
                    <a:pt x="1441831" y="1496568"/>
                  </a:lnTo>
                  <a:lnTo>
                    <a:pt x="432752" y="1496568"/>
                  </a:lnTo>
                  <a:lnTo>
                    <a:pt x="0" y="748284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3692" y="3439668"/>
              <a:ext cx="1648968" cy="1316736"/>
            </a:xfrm>
            <a:prstGeom prst="rect">
              <a:avLst/>
            </a:prstGeom>
          </p:spPr>
        </p:pic>
        <p:sp>
          <p:nvSpPr>
            <p:cNvPr id="174" name="object 70"/>
            <p:cNvSpPr/>
            <p:nvPr/>
          </p:nvSpPr>
          <p:spPr>
            <a:xfrm>
              <a:off x="583692" y="3439668"/>
              <a:ext cx="1649095" cy="1316990"/>
            </a:xfrm>
            <a:custGeom>
              <a:avLst/>
              <a:gdLst/>
              <a:ahLst/>
              <a:cxnLst/>
              <a:rect l="l" t="t" r="r" b="b"/>
              <a:pathLst>
                <a:path w="1649095" h="1316989">
                  <a:moveTo>
                    <a:pt x="0" y="658368"/>
                  </a:moveTo>
                  <a:lnTo>
                    <a:pt x="380479" y="0"/>
                  </a:lnTo>
                  <a:lnTo>
                    <a:pt x="1268476" y="0"/>
                  </a:lnTo>
                  <a:lnTo>
                    <a:pt x="1648968" y="658368"/>
                  </a:lnTo>
                  <a:lnTo>
                    <a:pt x="1268476" y="1316736"/>
                  </a:lnTo>
                  <a:lnTo>
                    <a:pt x="380479" y="1316736"/>
                  </a:lnTo>
                  <a:lnTo>
                    <a:pt x="0" y="6583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71"/>
            <p:cNvSpPr/>
            <p:nvPr/>
          </p:nvSpPr>
          <p:spPr>
            <a:xfrm>
              <a:off x="1865375" y="2612136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688" y="0"/>
                  </a:lnTo>
                  <a:lnTo>
                    <a:pt x="0" y="748284"/>
                  </a:lnTo>
                  <a:lnTo>
                    <a:pt x="432688" y="1496568"/>
                  </a:lnTo>
                  <a:lnTo>
                    <a:pt x="1444878" y="1496568"/>
                  </a:lnTo>
                  <a:lnTo>
                    <a:pt x="1877568" y="748284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48611" y="2586228"/>
              <a:ext cx="1877567" cy="1496568"/>
            </a:xfrm>
            <a:prstGeom prst="rect">
              <a:avLst/>
            </a:prstGeom>
          </p:spPr>
        </p:pic>
        <p:sp>
          <p:nvSpPr>
            <p:cNvPr id="177" name="object 73"/>
            <p:cNvSpPr/>
            <p:nvPr/>
          </p:nvSpPr>
          <p:spPr>
            <a:xfrm>
              <a:off x="1848611" y="2586228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0" y="748284"/>
                  </a:moveTo>
                  <a:lnTo>
                    <a:pt x="432688" y="0"/>
                  </a:lnTo>
                  <a:lnTo>
                    <a:pt x="1444878" y="0"/>
                  </a:lnTo>
                  <a:lnTo>
                    <a:pt x="1877567" y="748284"/>
                  </a:lnTo>
                  <a:lnTo>
                    <a:pt x="1444878" y="1496568"/>
                  </a:lnTo>
                  <a:lnTo>
                    <a:pt x="432688" y="1496568"/>
                  </a:lnTo>
                  <a:lnTo>
                    <a:pt x="0" y="748284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7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58339" y="2677668"/>
              <a:ext cx="1652015" cy="1316736"/>
            </a:xfrm>
            <a:prstGeom prst="rect">
              <a:avLst/>
            </a:prstGeom>
          </p:spPr>
        </p:pic>
        <p:sp>
          <p:nvSpPr>
            <p:cNvPr id="179" name="object 75"/>
            <p:cNvSpPr/>
            <p:nvPr/>
          </p:nvSpPr>
          <p:spPr>
            <a:xfrm>
              <a:off x="1958339" y="2677668"/>
              <a:ext cx="1652270" cy="1316990"/>
            </a:xfrm>
            <a:custGeom>
              <a:avLst/>
              <a:gdLst/>
              <a:ahLst/>
              <a:cxnLst/>
              <a:rect l="l" t="t" r="r" b="b"/>
              <a:pathLst>
                <a:path w="1652270" h="1316989">
                  <a:moveTo>
                    <a:pt x="0" y="658368"/>
                  </a:moveTo>
                  <a:lnTo>
                    <a:pt x="380492" y="0"/>
                  </a:lnTo>
                  <a:lnTo>
                    <a:pt x="1271524" y="0"/>
                  </a:lnTo>
                  <a:lnTo>
                    <a:pt x="1652015" y="658368"/>
                  </a:lnTo>
                  <a:lnTo>
                    <a:pt x="1271524" y="1316736"/>
                  </a:lnTo>
                  <a:lnTo>
                    <a:pt x="380492" y="1316736"/>
                  </a:lnTo>
                  <a:lnTo>
                    <a:pt x="0" y="6583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76"/>
            <p:cNvSpPr/>
            <p:nvPr/>
          </p:nvSpPr>
          <p:spPr>
            <a:xfrm>
              <a:off x="1865375" y="4139183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688" y="0"/>
                  </a:lnTo>
                  <a:lnTo>
                    <a:pt x="0" y="748284"/>
                  </a:lnTo>
                  <a:lnTo>
                    <a:pt x="432688" y="1496568"/>
                  </a:lnTo>
                  <a:lnTo>
                    <a:pt x="1444878" y="1496568"/>
                  </a:lnTo>
                  <a:lnTo>
                    <a:pt x="1877568" y="748284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7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48611" y="4113276"/>
              <a:ext cx="1877567" cy="1496568"/>
            </a:xfrm>
            <a:prstGeom prst="rect">
              <a:avLst/>
            </a:prstGeom>
          </p:spPr>
        </p:pic>
        <p:sp>
          <p:nvSpPr>
            <p:cNvPr id="182" name="object 78"/>
            <p:cNvSpPr/>
            <p:nvPr/>
          </p:nvSpPr>
          <p:spPr>
            <a:xfrm>
              <a:off x="1848611" y="4113276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0" y="748284"/>
                  </a:moveTo>
                  <a:lnTo>
                    <a:pt x="432688" y="0"/>
                  </a:lnTo>
                  <a:lnTo>
                    <a:pt x="1444878" y="0"/>
                  </a:lnTo>
                  <a:lnTo>
                    <a:pt x="1877567" y="748284"/>
                  </a:lnTo>
                  <a:lnTo>
                    <a:pt x="1444878" y="1496568"/>
                  </a:lnTo>
                  <a:lnTo>
                    <a:pt x="432688" y="1496568"/>
                  </a:lnTo>
                  <a:lnTo>
                    <a:pt x="0" y="748284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7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58339" y="4204716"/>
              <a:ext cx="1652015" cy="1316736"/>
            </a:xfrm>
            <a:prstGeom prst="rect">
              <a:avLst/>
            </a:prstGeom>
          </p:spPr>
        </p:pic>
        <p:sp>
          <p:nvSpPr>
            <p:cNvPr id="184" name="object 80"/>
            <p:cNvSpPr/>
            <p:nvPr/>
          </p:nvSpPr>
          <p:spPr>
            <a:xfrm>
              <a:off x="1958339" y="4204716"/>
              <a:ext cx="1652270" cy="1316990"/>
            </a:xfrm>
            <a:custGeom>
              <a:avLst/>
              <a:gdLst/>
              <a:ahLst/>
              <a:cxnLst/>
              <a:rect l="l" t="t" r="r" b="b"/>
              <a:pathLst>
                <a:path w="1652270" h="1316989">
                  <a:moveTo>
                    <a:pt x="0" y="658367"/>
                  </a:moveTo>
                  <a:lnTo>
                    <a:pt x="380492" y="0"/>
                  </a:lnTo>
                  <a:lnTo>
                    <a:pt x="1271524" y="0"/>
                  </a:lnTo>
                  <a:lnTo>
                    <a:pt x="1652015" y="658367"/>
                  </a:lnTo>
                  <a:lnTo>
                    <a:pt x="1271524" y="1316735"/>
                  </a:lnTo>
                  <a:lnTo>
                    <a:pt x="380492" y="1316735"/>
                  </a:lnTo>
                  <a:lnTo>
                    <a:pt x="0" y="6583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81"/>
            <p:cNvSpPr/>
            <p:nvPr/>
          </p:nvSpPr>
          <p:spPr>
            <a:xfrm>
              <a:off x="487679" y="4901183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752" y="0"/>
                  </a:lnTo>
                  <a:lnTo>
                    <a:pt x="0" y="748284"/>
                  </a:lnTo>
                  <a:lnTo>
                    <a:pt x="432752" y="1496568"/>
                  </a:lnTo>
                  <a:lnTo>
                    <a:pt x="1444878" y="1496568"/>
                  </a:lnTo>
                  <a:lnTo>
                    <a:pt x="1877568" y="748284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8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73963" y="4878324"/>
              <a:ext cx="1874520" cy="1496568"/>
            </a:xfrm>
            <a:prstGeom prst="rect">
              <a:avLst/>
            </a:prstGeom>
          </p:spPr>
        </p:pic>
        <p:sp>
          <p:nvSpPr>
            <p:cNvPr id="187" name="object 83"/>
            <p:cNvSpPr/>
            <p:nvPr/>
          </p:nvSpPr>
          <p:spPr>
            <a:xfrm>
              <a:off x="473963" y="4878324"/>
              <a:ext cx="1874520" cy="1496695"/>
            </a:xfrm>
            <a:custGeom>
              <a:avLst/>
              <a:gdLst/>
              <a:ahLst/>
              <a:cxnLst/>
              <a:rect l="l" t="t" r="r" b="b"/>
              <a:pathLst>
                <a:path w="1874520" h="1496695">
                  <a:moveTo>
                    <a:pt x="0" y="748284"/>
                  </a:moveTo>
                  <a:lnTo>
                    <a:pt x="432752" y="0"/>
                  </a:lnTo>
                  <a:lnTo>
                    <a:pt x="1441831" y="0"/>
                  </a:lnTo>
                  <a:lnTo>
                    <a:pt x="1874520" y="748284"/>
                  </a:lnTo>
                  <a:lnTo>
                    <a:pt x="1441831" y="1496568"/>
                  </a:lnTo>
                  <a:lnTo>
                    <a:pt x="432752" y="1496568"/>
                  </a:lnTo>
                  <a:lnTo>
                    <a:pt x="0" y="748284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8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83692" y="4966716"/>
              <a:ext cx="1648968" cy="1316735"/>
            </a:xfrm>
            <a:prstGeom prst="rect">
              <a:avLst/>
            </a:prstGeom>
          </p:spPr>
        </p:pic>
        <p:sp>
          <p:nvSpPr>
            <p:cNvPr id="189" name="object 85"/>
            <p:cNvSpPr/>
            <p:nvPr/>
          </p:nvSpPr>
          <p:spPr>
            <a:xfrm>
              <a:off x="583692" y="4966716"/>
              <a:ext cx="1649095" cy="1316990"/>
            </a:xfrm>
            <a:custGeom>
              <a:avLst/>
              <a:gdLst/>
              <a:ahLst/>
              <a:cxnLst/>
              <a:rect l="l" t="t" r="r" b="b"/>
              <a:pathLst>
                <a:path w="1649095" h="1316989">
                  <a:moveTo>
                    <a:pt x="0" y="658367"/>
                  </a:moveTo>
                  <a:lnTo>
                    <a:pt x="380479" y="0"/>
                  </a:lnTo>
                  <a:lnTo>
                    <a:pt x="1268476" y="0"/>
                  </a:lnTo>
                  <a:lnTo>
                    <a:pt x="1648968" y="658367"/>
                  </a:lnTo>
                  <a:lnTo>
                    <a:pt x="1268476" y="1316735"/>
                  </a:lnTo>
                  <a:lnTo>
                    <a:pt x="380479" y="1316735"/>
                  </a:lnTo>
                  <a:lnTo>
                    <a:pt x="0" y="6583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86"/>
          <p:cNvSpPr txBox="1"/>
          <p:nvPr/>
        </p:nvSpPr>
        <p:spPr>
          <a:xfrm>
            <a:off x="835976" y="3649802"/>
            <a:ext cx="1181100" cy="1049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Доходы</a:t>
            </a:r>
            <a:r>
              <a:rPr sz="22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endParaRPr sz="2200" dirty="0">
              <a:latin typeface="Times New Roman"/>
              <a:cs typeface="Times New Roman"/>
            </a:endParaRPr>
          </a:p>
          <a:p>
            <a:pPr marL="24765" marR="17780" algn="ctr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все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 денежные поступления семьи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191" name="object 87"/>
          <p:cNvGrpSpPr/>
          <p:nvPr/>
        </p:nvGrpSpPr>
        <p:grpSpPr>
          <a:xfrm>
            <a:off x="1030224" y="1959864"/>
            <a:ext cx="2087880" cy="1390015"/>
            <a:chOff x="1030224" y="1959864"/>
            <a:chExt cx="2087880" cy="1390015"/>
          </a:xfrm>
        </p:grpSpPr>
        <p:pic>
          <p:nvPicPr>
            <p:cNvPr id="192" name="object 8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30224" y="1959864"/>
              <a:ext cx="765048" cy="679703"/>
            </a:xfrm>
            <a:prstGeom prst="rect">
              <a:avLst/>
            </a:prstGeom>
          </p:spPr>
        </p:pic>
        <p:pic>
          <p:nvPicPr>
            <p:cNvPr id="193" name="object 8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07920" y="2688336"/>
              <a:ext cx="710183" cy="661415"/>
            </a:xfrm>
            <a:prstGeom prst="rect">
              <a:avLst/>
            </a:prstGeom>
          </p:spPr>
        </p:pic>
      </p:grpSp>
      <p:sp>
        <p:nvSpPr>
          <p:cNvPr id="194" name="object 90"/>
          <p:cNvSpPr txBox="1"/>
          <p:nvPr/>
        </p:nvSpPr>
        <p:spPr>
          <a:xfrm>
            <a:off x="953211" y="2780791"/>
            <a:ext cx="906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5080" indent="-22606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Заработная плата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5" name="object 91"/>
          <p:cNvSpPr txBox="1"/>
          <p:nvPr/>
        </p:nvSpPr>
        <p:spPr>
          <a:xfrm>
            <a:off x="2160270" y="3305301"/>
            <a:ext cx="1285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Социальные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выплаты</a:t>
            </a:r>
            <a:r>
              <a:rPr sz="11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(пенсия, стипендия, пособия)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96" name="object 9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401823" y="4255008"/>
            <a:ext cx="716280" cy="691895"/>
          </a:xfrm>
          <a:prstGeom prst="rect">
            <a:avLst/>
          </a:prstGeom>
        </p:spPr>
      </p:pic>
      <p:sp>
        <p:nvSpPr>
          <p:cNvPr id="197" name="object 93"/>
          <p:cNvSpPr txBox="1"/>
          <p:nvPr/>
        </p:nvSpPr>
        <p:spPr>
          <a:xfrm>
            <a:off x="2291333" y="4934457"/>
            <a:ext cx="100456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Проценты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от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банковских вложений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8" name="object 94"/>
          <p:cNvSpPr txBox="1"/>
          <p:nvPr/>
        </p:nvSpPr>
        <p:spPr>
          <a:xfrm>
            <a:off x="994054" y="5650179"/>
            <a:ext cx="844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Сдача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аренду 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имущества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99" name="object 9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975360" y="5001767"/>
            <a:ext cx="847343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1051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-51892"/>
            <a:ext cx="4684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Содержание сборника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79395"/>
              </p:ext>
            </p:extLst>
          </p:nvPr>
        </p:nvGraphicFramePr>
        <p:xfrm>
          <a:off x="60040" y="709299"/>
          <a:ext cx="8982744" cy="589519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23528"/>
                <a:gridCol w="8359216"/>
              </a:tblGrid>
              <a:tr h="359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Номера страниц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Обращение Главы местного самоуправления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Характеристика муниципального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Что такое «Бюджет для граждан»?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Что такое Бюджет?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Понятие бюджетной системы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Что такое местный бюджет?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Структура семейного бюджета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0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Структура государственного бюджета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Сбалансированность бюджета по доходам и расходам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Виды межбюджетных трансфертов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Основы составления проекта бюджета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муниципального </a:t>
                      </a:r>
                      <a:r>
                        <a:rPr lang="ru-RU" sz="1100" u="none" strike="noStrike" dirty="0" smtClean="0">
                          <a:effectLst/>
                        </a:rPr>
                        <a:t>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</a:t>
                      </a:r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Как происходит составление проекта бюджета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Что такое публичные слушания?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Как гражданин может принять участие в формировании бюджета?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Бюджетный процесс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в муниципальном округе город Первомайск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21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Основные направления бюджетной и налоговой политики муниципального округа на 2026 год и на плановый период 2027 и 2028 годов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Из чего складываются доходы бюджета?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Налоговая система и ее функции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Какие налоги уплачивают жители муниципального округа?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Как распределяются расходы по основным функциям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Что такое программный бюджет?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Зачем формировать и исполнять бюджет по программам?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Особенности программного бюджета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9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Какие показатели характеризуют городской округ в 2024 году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9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Какова динамика прогнозных показателей социально-экономического развития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9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Рейтинг муниципальных образований по отдельным показателям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72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Доходы бюджета муниципального округа</a:t>
                      </a:r>
                    </a:p>
                  </a:txBody>
                  <a:tcPr marL="5143" marR="5143" marT="5143" marB="0" anchor="ctr"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5951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77194"/>
              </p:ext>
            </p:extLst>
          </p:nvPr>
        </p:nvGraphicFramePr>
        <p:xfrm>
          <a:off x="107504" y="709987"/>
          <a:ext cx="8934081" cy="595193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6064"/>
                <a:gridCol w="8358017"/>
              </a:tblGrid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Номера страниц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Расходы бюджета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30-31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Основные параметры бюджета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Из каких поступлений формируются доходы бюджета муниципального округа в 2026-2028 годах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Какие основные налоговые и неналоговые доходы поступят в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бюджет муниципального округа в 2026-2028 годах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Структура налоговых и неналоговых доходов бюджета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Структура налоговых доходов бюджета муниципального округа на 2026-2028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Структура неналоговых доходов бюджета муниципального округа на 2026-2028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Перечень действующих налоговых льгот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Какую помощь из областного бюджета получает муниципальный округ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Особенности формирования бюджета муниципального округа по расходам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Распределение расходов муниципального округа по основным отраслям 2026-2028 годов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Состав социальной сферы и расходы по ее отраслям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Сведения о расходах по разделам и подразделам бюджетной классификации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Количество казенных и автономных учреждений на территории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Программные и непрограммные расходы бюджета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Какие муниципальные программы будут реализовываться в 2026 году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Как изменится финансирование крупных муниципальных программ в 2026-2028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МП «Развитие образования муниципального округа город Первомайск Нижегородской области</a:t>
                      </a:r>
                      <a:r>
                        <a:rPr lang="ru-RU" sz="1100" u="none" strike="noStrike" dirty="0">
                          <a:effectLst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Подпрограммы муниципальной программы «Развитие образования муниципального округа город Первомайск Нижегородской области</a:t>
                      </a:r>
                      <a:r>
                        <a:rPr lang="ru-RU" sz="1100" u="none" strike="noStrike" dirty="0">
                          <a:effectLst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49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Расходы на образование в расчете на одного жителя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Основные индикаторы достижения цели и показатели непосредственных результатов  МП «Развитие образования муниципального круга город Первомайск Нижегородской области</a:t>
                      </a:r>
                      <a:r>
                        <a:rPr lang="ru-RU" sz="1100" u="none" strike="noStrike" dirty="0">
                          <a:effectLst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МП «Развитие физической культуры и спорта в муниципальном округе город Первомайск Нижегородской области</a:t>
                      </a:r>
                      <a:r>
                        <a:rPr lang="ru-RU" sz="1100" u="none" strike="noStrike" dirty="0">
                          <a:effectLst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52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Подпрограммы муниципальной программы «Развитие физической культуры и спорта в муниципальном округе город Первомайск Нижегородской области</a:t>
                      </a:r>
                      <a:r>
                        <a:rPr lang="ru-RU" sz="1100" u="none" strike="noStrike" dirty="0">
                          <a:effectLst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Основные индикаторы достижения цели и показатели непосредственных результатов МП «Развитие физической культуры и спорта в  муниципальном округе город Первомайск Нижегородской области</a:t>
                      </a:r>
                      <a:r>
                        <a:rPr lang="ru-RU" sz="1100" u="none" strike="noStrike" dirty="0">
                          <a:effectLst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МП «Развитие культуры муниципального округа город Первомайск Нижегородской области</a:t>
                      </a:r>
                      <a:r>
                        <a:rPr lang="ru-RU" sz="1100" u="none" strike="noStrike" dirty="0">
                          <a:effectLst/>
                        </a:rPr>
                        <a:t>»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Подпрограммы муниципальной программы «Развитие культуры муниципального округа город Первомайск Нижегородской области»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Расходы на культуру в расчете на одного жителя муниципального округа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Основные индикаторы достижения цели и показатели непосредственных результатов МП «Развитие культуры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муниципальногоо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округа город Первомайск Нижегородской области»</a:t>
                      </a:r>
                    </a:p>
                  </a:txBody>
                  <a:tcPr marL="1707" marR="1707" marT="1707" marB="0" anchor="ctr"/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79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0868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896111"/>
              </p:ext>
            </p:extLst>
          </p:nvPr>
        </p:nvGraphicFramePr>
        <p:xfrm>
          <a:off x="107504" y="830543"/>
          <a:ext cx="8935279" cy="558787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48072"/>
                <a:gridCol w="8287207"/>
              </a:tblGrid>
              <a:tr h="48448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Номера страниц</a:t>
                      </a:r>
                      <a:endParaRPr lang="ru-RU" sz="11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effectLst/>
                        </a:rPr>
                        <a:t>Наименование</a:t>
                      </a:r>
                      <a:endParaRPr lang="ru-RU" sz="11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135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МП «Обеспечение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населения муниципального округа город Первомайск Нижегородской области качественными услугами в сфере жилищно-коммунального хозяйства</a:t>
                      </a:r>
                      <a:r>
                        <a:rPr lang="ru-RU" sz="1100" u="none" strike="noStrike" dirty="0" smtClean="0">
                          <a:effectLst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3727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59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Подпрограммы муниципальной программы «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Обеспечение населения муниципального округа город Первомайск Нижегородской области качественными услугами в сфере жилищно-коммунального хозяйства»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2516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noProof="0" dirty="0" smtClean="0">
                          <a:effectLst/>
                        </a:rPr>
                        <a:t>Расходы на обеспечение населения качественными услугами в сфере ЖКХ на одного жителя муниципального округа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321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61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kern="1200" dirty="0" smtClean="0">
                          <a:effectLst/>
                        </a:rPr>
                        <a:t>Основные индикаторы достижения цели и показатели непосредственных результатов МП «</a:t>
                      </a:r>
                      <a:r>
                        <a:rPr lang="ru-RU" sz="1100" u="none" strike="noStrike" dirty="0" smtClean="0">
                          <a:effectLst/>
                        </a:rPr>
                        <a:t>Обеспечение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населения муниципального округа город Первомайск Нижегородской области качественными услугами в сфере жилищно-коммунального хозяйства</a:t>
                      </a:r>
                      <a:r>
                        <a:rPr lang="ru-RU" sz="1100" u="none" strike="noStrike" kern="1200" dirty="0" smtClean="0">
                          <a:effectLst/>
                        </a:rPr>
                        <a:t>»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321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62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kern="1200" dirty="0" smtClean="0">
                          <a:effectLst/>
                        </a:rPr>
                        <a:t>МП «Информационное и материально-техническое обеспечение деятельности органов местного самоуправления муниципального округа город Первомайск Нижегородской области»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321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63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Подпрограммы муниципальной программы </a:t>
                      </a:r>
                      <a:r>
                        <a:rPr lang="ru-RU" sz="1100" u="none" strike="noStrike" kern="1200" dirty="0" smtClean="0">
                          <a:effectLst/>
                        </a:rPr>
                        <a:t>«Информационное и материально-техническое обеспечение деятельности органов местного самоуправления муниципального округа город Первомайск Нижегородской области»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321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64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effectLst/>
                        </a:rPr>
                        <a:t>Основные индикаторы достижения цели и показатели непосредственных результатов МП «Информационное </a:t>
                      </a:r>
                      <a:r>
                        <a:rPr lang="ru-RU" sz="11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ru-RU" sz="1100" u="none" strike="noStrike" kern="1200" dirty="0" smtClean="0">
                          <a:effectLst/>
                        </a:rPr>
                        <a:t>и материально-техническое обеспечение деятельности органов местного самоуправления муниципального округа город Первомайск Нижегородской области»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245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65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Как формируются и используются средства дорожного фонда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Информация о реализации проектов инициативного бюджетирования «Вам решать!»</a:t>
                      </a: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Информация о реализации национальных проектов в 2026 году</a:t>
                      </a: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Расходы на благоустройство сельских территорий</a:t>
                      </a: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Верхний предел муниципального долга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Структура муниципального долга в 2026 году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214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Муниципальные внутренние заимствования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Сведения о планируемом верхнем пределе муниципального долга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Предельный объем расходов на обслуживание муниципального долга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Качество управления муниципальными финансами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Рейтинг по уровню открытости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бюджетных данных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>
                          <a:effectLst/>
                        </a:rPr>
                        <a:t>Глоссарий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Контактная информация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78-80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Содержание сборника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28976" y="6470417"/>
            <a:ext cx="8605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Брошюра подготовлена финансовым управлением администрации муниципального округа город Первомайск Нижегородской области. Тел: 8 (83139) 2-14-86</a:t>
            </a:r>
            <a:endParaRPr lang="ru-RU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3143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18721</TotalTime>
  <Words>11055</Words>
  <Application>Microsoft Office PowerPoint</Application>
  <PresentationFormat>Экран (4:3)</PresentationFormat>
  <Paragraphs>3381</Paragraphs>
  <Slides>92</Slides>
  <Notes>36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92</vt:i4>
      </vt:variant>
    </vt:vector>
  </HeadingPairs>
  <TitlesOfParts>
    <vt:vector size="102" baseType="lpstr">
      <vt:lpstr>Тема Office</vt:lpstr>
      <vt:lpstr>2_Тема Office</vt:lpstr>
      <vt:lpstr>3_Тема Office</vt:lpstr>
      <vt:lpstr>4_Тема Office</vt:lpstr>
      <vt:lpstr>6_Тема Office</vt:lpstr>
      <vt:lpstr>7_Тема Office</vt:lpstr>
      <vt:lpstr>8_Тема Office</vt:lpstr>
      <vt:lpstr>1_Тема Office</vt:lpstr>
      <vt:lpstr>Office Theme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fu7</dc:creator>
  <cp:lastModifiedBy>fu9</cp:lastModifiedBy>
  <cp:revision>3134</cp:revision>
  <cp:lastPrinted>2026-01-21T06:37:06Z</cp:lastPrinted>
  <dcterms:created xsi:type="dcterms:W3CDTF">2016-11-11T08:46:48Z</dcterms:created>
  <dcterms:modified xsi:type="dcterms:W3CDTF">2025-11-17T05:17:19Z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7790234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S10.9.5</vt:lpwstr>
  </property>
</Properties>
</file>