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70" r:id="rId6"/>
    <p:sldId id="261" r:id="rId7"/>
    <p:sldId id="271" r:id="rId8"/>
    <p:sldId id="259" r:id="rId9"/>
    <p:sldId id="272" r:id="rId10"/>
    <p:sldId id="262" r:id="rId11"/>
    <p:sldId id="273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72" autoAdjust="0"/>
  </p:normalViewPr>
  <p:slideViewPr>
    <p:cSldViewPr>
      <p:cViewPr>
        <p:scale>
          <a:sx n="80" d="100"/>
          <a:sy n="80" d="100"/>
        </p:scale>
        <p:origin x="-74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529" y="521677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Интерактивная дидактическая игра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по финансовой грамотности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2" r="50000"/>
          <a:stretch/>
        </p:blipFill>
        <p:spPr bwMode="auto">
          <a:xfrm>
            <a:off x="179512" y="2420890"/>
            <a:ext cx="3921931" cy="420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2" b="53987"/>
          <a:stretch/>
        </p:blipFill>
        <p:spPr bwMode="auto">
          <a:xfrm>
            <a:off x="4321328" y="2060848"/>
            <a:ext cx="2382571" cy="20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1" b="55978"/>
          <a:stretch/>
        </p:blipFill>
        <p:spPr bwMode="auto">
          <a:xfrm>
            <a:off x="6007764" y="3951646"/>
            <a:ext cx="2926562" cy="26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Назови сказку о волшебном олене, у которого было особенное копытце, с помощью которого можно добывать драгоценные камни.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5" name="Picture 1" descr="C:\Users\ОЛЬГА\Searches\Desktop\diafilm-14.jpg"/>
          <p:cNvPicPr>
            <a:picLocks noChangeAspect="1" noChangeArrowheads="1"/>
          </p:cNvPicPr>
          <p:nvPr/>
        </p:nvPicPr>
        <p:blipFill>
          <a:blip r:embed="rId3" cstate="print"/>
          <a:srcRect r="12718" b="18213"/>
          <a:stretch>
            <a:fillRect/>
          </a:stretch>
        </p:blipFill>
        <p:spPr bwMode="auto">
          <a:xfrm>
            <a:off x="827584" y="1916832"/>
            <a:ext cx="2736304" cy="192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ОЛЬГА\Searches\Desktop\main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63776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ОЛЬГА\Searches\Desktop\Volk-i-semero-kozly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7112"/>
            <a:ext cx="3282729" cy="1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ОЛЬГА\Searches\Desktop\ae2d497f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21088"/>
            <a:ext cx="2627784" cy="197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Назови сказку о волшебном олене, у которого было особенное копытце, с помощью которого можно добывать драгоценные камни.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8" name="Picture 4" descr="C:\Users\ОЛЬГА\Searches\Desktop\ae2d497f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43899"/>
            <a:ext cx="4003064" cy="300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 зовут героя сказки, который закопал 5 золотых монет на Поле Чудес в Стране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Дураков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чтобы вырастить золотое дерево?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6" name="Picture 2" descr="Герои мультикалун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977651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ОЛЬГА\Searches\Desktop\бу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2157586" cy="2820469"/>
          </a:xfrm>
          <a:prstGeom prst="rect">
            <a:avLst/>
          </a:prstGeom>
          <a:noFill/>
        </p:spPr>
      </p:pic>
      <p:pic>
        <p:nvPicPr>
          <p:cNvPr id="26631" name="Picture 7" descr="https://i.pinimg.com/736x/d5/9c/b9/d59cb951496608eeaed0ceae917044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780928"/>
            <a:ext cx="1501693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5" name="AutoShape 11" descr="https://udoba.org/sites/default/files/h5p/content/2686/images/match-5f97057083c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7" name="Picture 13" descr="https://i.ytimg.com/vi/Y_F0Zh_QzUU/maxresdefault.jpg"/>
          <p:cNvPicPr>
            <a:picLocks noChangeAspect="1" noChangeArrowheads="1"/>
          </p:cNvPicPr>
          <p:nvPr/>
        </p:nvPicPr>
        <p:blipFill>
          <a:blip r:embed="rId6" cstate="print"/>
          <a:srcRect l="29146" r="30971"/>
          <a:stretch>
            <a:fillRect/>
          </a:stretch>
        </p:blipFill>
        <p:spPr bwMode="auto">
          <a:xfrm>
            <a:off x="4499992" y="1412776"/>
            <a:ext cx="1872208" cy="264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 зовут героя сказки, который закопал 5 золотых монет на Поле Чудес в Стране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Дураков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чтобы вырастить золотое дерево?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7" name="Picture 3" descr="C:\Users\ОЛЬГА\Searches\Desktop\бу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132856"/>
            <a:ext cx="2880320" cy="3765251"/>
          </a:xfrm>
          <a:prstGeom prst="rect">
            <a:avLst/>
          </a:prstGeom>
          <a:noFill/>
        </p:spPr>
      </p:pic>
      <p:sp>
        <p:nvSpPr>
          <p:cNvPr id="26635" name="AutoShape 11" descr="https://udoba.org/sites/default/files/h5p/content/2686/images/match-5f97057083c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https://allsoft.ru/upload/screenshots/b59/b59edab1365ff9fd3fa90bfbb92f899d.png"/>
          <p:cNvPicPr>
            <a:picLocks noChangeAspect="1" noChangeArrowheads="1"/>
          </p:cNvPicPr>
          <p:nvPr/>
        </p:nvPicPr>
        <p:blipFill>
          <a:blip r:embed="rId3" cstate="print"/>
          <a:srcRect l="37362" t="8348" r="9265" b="3166"/>
          <a:stretch>
            <a:fillRect/>
          </a:stretch>
        </p:blipFill>
        <p:spPr bwMode="auto">
          <a:xfrm>
            <a:off x="3707904" y="1124744"/>
            <a:ext cx="5217183" cy="4608512"/>
          </a:xfrm>
          <a:prstGeom prst="rect">
            <a:avLst/>
          </a:prstGeom>
          <a:noFill/>
        </p:spPr>
      </p:pic>
      <p:pic>
        <p:nvPicPr>
          <p:cNvPr id="25605" name="Picture 5" descr="C:\Users\ОЛЬГА\Searches\Desktop\png-transparent-shopping-cart-supermarket-supermarket-shopping-cart-coffee-shop-shopping-centre-shopping-mall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3568" y="3933056"/>
            <a:ext cx="2489463" cy="259228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908720"/>
          <a:ext cx="3168352" cy="1584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 тебя есть 10 рублей, что ты можешь купить? А если 20 рублей?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«Финансовые задачи»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https://inobr.ru/upload/iblock/fde/fde92489046689dd46b95359ec44fb3a.jpg"/>
          <p:cNvPicPr>
            <a:picLocks noChangeAspect="1" noChangeArrowheads="1"/>
          </p:cNvPicPr>
          <p:nvPr/>
        </p:nvPicPr>
        <p:blipFill>
          <a:blip r:embed="rId3" cstate="print"/>
          <a:srcRect l="16200" t="36098" r="15761" b="34121"/>
          <a:stretch>
            <a:fillRect/>
          </a:stretch>
        </p:blipFill>
        <p:spPr bwMode="auto">
          <a:xfrm>
            <a:off x="395536" y="2852936"/>
            <a:ext cx="855455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3528" y="188641"/>
            <a:ext cx="8640960" cy="2516743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Медвежонок в воскресенье на ярмарке продал 5 имбирных печений. С каждого печенья он зарабатывает по 2 монеты. Посчитай, сколько заработал медвежонок.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https://zelenogorsk.doukom.ru/upload/iblock/546/83/product_image_24083_1383811.png"/>
          <p:cNvPicPr>
            <a:picLocks noChangeAspect="1" noChangeArrowheads="1"/>
          </p:cNvPicPr>
          <p:nvPr/>
        </p:nvPicPr>
        <p:blipFill>
          <a:blip r:embed="rId3" cstate="print"/>
          <a:srcRect l="16726" t="17710" r="14403" b="27685"/>
          <a:stretch>
            <a:fillRect/>
          </a:stretch>
        </p:blipFill>
        <p:spPr bwMode="auto">
          <a:xfrm>
            <a:off x="179512" y="620688"/>
            <a:ext cx="885503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Линейка деревянная 15 см., артикул ЛД-15 - Стройград"/>
          <p:cNvPicPr>
            <a:picLocks noChangeAspect="1" noChangeArrowheads="1"/>
          </p:cNvPicPr>
          <p:nvPr/>
        </p:nvPicPr>
        <p:blipFill>
          <a:blip r:embed="rId4" cstate="print"/>
          <a:srcRect l="1890" t="42130" r="3611" b="46530"/>
          <a:stretch>
            <a:fillRect/>
          </a:stretch>
        </p:blipFill>
        <p:spPr bwMode="auto">
          <a:xfrm>
            <a:off x="1043608" y="5517232"/>
            <a:ext cx="6000667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s://unitsys.ru/uts_files/images/article/1727/3273_extra_normal.png"/>
          <p:cNvPicPr>
            <a:picLocks noChangeAspect="1" noChangeArrowheads="1"/>
          </p:cNvPicPr>
          <p:nvPr/>
        </p:nvPicPr>
        <p:blipFill>
          <a:blip r:embed="rId3" cstate="print"/>
          <a:srcRect l="15789" t="17368" r="11579" b="22632"/>
          <a:stretch>
            <a:fillRect/>
          </a:stretch>
        </p:blipFill>
        <p:spPr bwMode="auto">
          <a:xfrm>
            <a:off x="252907" y="548680"/>
            <a:ext cx="8567565" cy="471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https://fsd.multiurok.ru/html/2017/09/29/s_59ce46c365683/img6.jpg"/>
          <p:cNvPicPr>
            <a:picLocks noChangeAspect="1" noChangeArrowheads="1"/>
          </p:cNvPicPr>
          <p:nvPr/>
        </p:nvPicPr>
        <p:blipFill>
          <a:blip r:embed="rId3" cstate="print"/>
          <a:srcRect t="34923" b="25164"/>
          <a:stretch>
            <a:fillRect/>
          </a:stretch>
        </p:blipFill>
        <p:spPr bwMode="auto">
          <a:xfrm>
            <a:off x="251520" y="1052736"/>
            <a:ext cx="4824536" cy="144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«Финансовые ребусы»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8" name="Picture 4" descr="https://cf2.ppt-online.org/files2/slide/y/yrhlzgYMqSpxX5FA1DBd7IGeEOKRNWj6n38PwHU0cQ/slide-11.jpg"/>
          <p:cNvPicPr>
            <a:picLocks noChangeAspect="1" noChangeArrowheads="1"/>
          </p:cNvPicPr>
          <p:nvPr/>
        </p:nvPicPr>
        <p:blipFill>
          <a:blip r:embed="rId4" cstate="print"/>
          <a:srcRect b="33246"/>
          <a:stretch>
            <a:fillRect/>
          </a:stretch>
        </p:blipFill>
        <p:spPr bwMode="auto">
          <a:xfrm>
            <a:off x="2555776" y="2708920"/>
            <a:ext cx="34563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s://phonoteka.org/uploads/posts/2021-05/1621344288_8-phonoteka_org-p-rebusi-fon-dlya-prezentatsii-8.jpg"/>
          <p:cNvPicPr>
            <a:picLocks noChangeAspect="1" noChangeArrowheads="1"/>
          </p:cNvPicPr>
          <p:nvPr/>
        </p:nvPicPr>
        <p:blipFill>
          <a:blip r:embed="rId5" cstate="print"/>
          <a:srcRect l="7531" t="31923" r="10000" b="25512"/>
          <a:stretch>
            <a:fillRect/>
          </a:stretch>
        </p:blipFill>
        <p:spPr bwMode="auto">
          <a:xfrm>
            <a:off x="255235" y="4624606"/>
            <a:ext cx="502255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https://fsd.multiurok.ru/html/2017/09/29/s_59ce46c365683/img6.jpg"/>
          <p:cNvPicPr>
            <a:picLocks noChangeAspect="1" noChangeArrowheads="1"/>
          </p:cNvPicPr>
          <p:nvPr/>
        </p:nvPicPr>
        <p:blipFill>
          <a:blip r:embed="rId3" cstate="print"/>
          <a:srcRect t="34923" b="25164"/>
          <a:stretch>
            <a:fillRect/>
          </a:stretch>
        </p:blipFill>
        <p:spPr bwMode="auto">
          <a:xfrm>
            <a:off x="251520" y="1052736"/>
            <a:ext cx="4824536" cy="144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«Финансовые ребусы»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8" name="Picture 4" descr="https://cf2.ppt-online.org/files2/slide/y/yrhlzgYMqSpxX5FA1DBd7IGeEOKRNWj6n38PwHU0cQ/slide-11.jpg"/>
          <p:cNvPicPr>
            <a:picLocks noChangeAspect="1" noChangeArrowheads="1"/>
          </p:cNvPicPr>
          <p:nvPr/>
        </p:nvPicPr>
        <p:blipFill>
          <a:blip r:embed="rId4" cstate="print"/>
          <a:srcRect b="33246"/>
          <a:stretch>
            <a:fillRect/>
          </a:stretch>
        </p:blipFill>
        <p:spPr bwMode="auto">
          <a:xfrm>
            <a:off x="2555776" y="2708920"/>
            <a:ext cx="34563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s://phonoteka.org/uploads/posts/2021-05/1621344288_8-phonoteka_org-p-rebusi-fon-dlya-prezentatsii-8.jpg"/>
          <p:cNvPicPr>
            <a:picLocks noChangeAspect="1" noChangeArrowheads="1"/>
          </p:cNvPicPr>
          <p:nvPr/>
        </p:nvPicPr>
        <p:blipFill>
          <a:blip r:embed="rId5" cstate="print"/>
          <a:srcRect l="7531" t="31923" r="10000" b="25512"/>
          <a:stretch>
            <a:fillRect/>
          </a:stretch>
        </p:blipFill>
        <p:spPr bwMode="auto">
          <a:xfrm>
            <a:off x="251520" y="4626845"/>
            <a:ext cx="502255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64088" y="142089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стоимость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41428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банкомат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7174" y="321907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деньги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s://ic.pics.livejournal.com/mikhaelis2009/81361900/883992/88399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3244082" cy="1417281"/>
          </a:xfrm>
          <a:prstGeom prst="rect">
            <a:avLst/>
          </a:prstGeom>
          <a:noFill/>
        </p:spPr>
      </p:pic>
      <p:pic>
        <p:nvPicPr>
          <p:cNvPr id="20486" name="Picture 6" descr="Смартфон на бел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24" y="4324106"/>
            <a:ext cx="2304256" cy="2304256"/>
          </a:xfrm>
          <a:prstGeom prst="rect">
            <a:avLst/>
          </a:prstGeom>
          <a:noFill/>
        </p:spPr>
      </p:pic>
      <p:pic>
        <p:nvPicPr>
          <p:cNvPr id="20490" name="Picture 10" descr="Книга на бел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2124" y="4797152"/>
            <a:ext cx="1728192" cy="1621620"/>
          </a:xfrm>
          <a:prstGeom prst="rect">
            <a:avLst/>
          </a:prstGeom>
          <a:noFill/>
        </p:spPr>
      </p:pic>
      <p:pic>
        <p:nvPicPr>
          <p:cNvPr id="20492" name="Picture 12" descr="Фрукты на бел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89147"/>
            <a:ext cx="2880320" cy="162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s://catherineasquithgallery.com/uploads/posts/2021-02/1614545988_7-p-solntse-na-belom-fone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7149" y="3114590"/>
            <a:ext cx="1910780" cy="1872208"/>
          </a:xfrm>
          <a:prstGeom prst="rect">
            <a:avLst/>
          </a:prstGeom>
          <a:noFill/>
        </p:spPr>
      </p:pic>
      <p:sp>
        <p:nvSpPr>
          <p:cNvPr id="20496" name="AutoShape 16" descr="https://e7.pngegg.com/pngimages/637/194/png-clipart-goal-xchng-clock-time-management-animated-flash-sale-sign-angle-monochrom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s://e7.pngegg.com/pngimages/637/194/png-clipart-goal-xchng-clock-time-management-animated-flash-sale-sign-angle-monochr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2124" y="3114590"/>
            <a:ext cx="130923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0" name="Picture 20" descr="https://abrakadabra.fun/uploads/posts/2022-01/1641850964_18-abrakadabra-fun-p-klipart-deti-na-prozrachnom-fone-2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9626" y="2629050"/>
            <a:ext cx="2171375" cy="1804828"/>
          </a:xfrm>
          <a:prstGeom prst="rect">
            <a:avLst/>
          </a:prstGeom>
          <a:noFill/>
        </p:spPr>
      </p:pic>
      <p:pic>
        <p:nvPicPr>
          <p:cNvPr id="20502" name="Picture 22" descr="https://img2.freepng.ru/20190905/juu/transparent-toy-games-play-clip-art-5d70d214b8de12.41399570156767490075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424" y="2819725"/>
            <a:ext cx="209055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9512" y="0"/>
            <a:ext cx="8784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предметы, которые можно купить за деньги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5209 -0.3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0.01736 L 0.09444 -0.47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3982 L -0.18246 -0.48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«Тест на финансовую грамотность»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350" y="1988840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Инструкция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Ниже 10 простых, жизненных вопросов без вариантов ответов. Для каждого выберите для себя вариант (например, A/B/C) и рядом запишите баллы (1, 2 или 3). Потом сложите баллы и получите результат.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67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«Тест на финансовую грамотность»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276872"/>
            <a:ext cx="63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5034" y="845711"/>
            <a:ext cx="8749454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Вопрос 1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Сколько вы обычно откладываете из зарплаты на случай непредвиденных расходов?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A — Практически ничего (1)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B — Мелкие суммы, хватает на 1–2 недели (2)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C — Откладываю на 3–6 месяцев расходов (3</a:t>
            </a:r>
            <a:r>
              <a:rPr lang="ru-RU" sz="1600" dirty="0" smtClean="0">
                <a:solidFill>
                  <a:sysClr val="windowText" lastClr="000000"/>
                </a:solidFill>
              </a:rPr>
              <a:t>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992" y="2276872"/>
            <a:ext cx="8760496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Вопрос 2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Если стиральная машина сломалась, что вы сделаете?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A — Возьму в долг или буду откладывать долго (1)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B — Использую накопления или срочно подработаю (3)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C — Попробую починить сам/взять частично в долг (</a:t>
            </a:r>
            <a:r>
              <a:rPr lang="ru-RU" sz="1600" dirty="0" smtClean="0">
                <a:solidFill>
                  <a:sysClr val="windowText" lastClr="000000"/>
                </a:solidFill>
              </a:rPr>
              <a:t>2)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272" y="3700770"/>
            <a:ext cx="8747215" cy="135421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Вопрос </a:t>
            </a:r>
            <a:r>
              <a:rPr lang="ru-RU" dirty="0">
                <a:solidFill>
                  <a:sysClr val="windowText" lastClr="000000"/>
                </a:solidFill>
              </a:rPr>
              <a:t>3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Как вы оплачиваете крупную покупку (телефон, мебель)?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A — В рассрочку или кредит без плана (1)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B — Жду и коплю нужную сумму (3)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C — Частично коплю, частично в рассрочку (2</a:t>
            </a:r>
            <a:r>
              <a:rPr lang="ru-RU" sz="1600" dirty="0" smtClean="0">
                <a:solidFill>
                  <a:sysClr val="windowText" lastClr="000000"/>
                </a:solidFill>
              </a:rPr>
              <a:t>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992" y="5157192"/>
            <a:ext cx="8760495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Вопрос </a:t>
            </a:r>
            <a:r>
              <a:rPr lang="ru-RU" dirty="0">
                <a:solidFill>
                  <a:sysClr val="windowText" lastClr="000000"/>
                </a:solidFill>
              </a:rPr>
              <a:t>4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Если получите неожиданную премию, что сделаете?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A — Потрачу на удовольствие сразу (1)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B — Часть откладываю, часть трачу (3)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C — Отложу в небольшой сберегательный запас (2</a:t>
            </a:r>
            <a:r>
              <a:rPr lang="ru-RU" sz="1600" dirty="0" smtClean="0">
                <a:solidFill>
                  <a:sysClr val="windowText" lastClr="000000"/>
                </a:solidFill>
              </a:rPr>
              <a:t>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«Тест на финансовую грамотность»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79683"/>
            <a:ext cx="8928992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Вопрос </a:t>
            </a:r>
            <a:r>
              <a:rPr lang="ru-RU" dirty="0">
                <a:solidFill>
                  <a:sysClr val="windowText" lastClr="000000"/>
                </a:solidFill>
              </a:rPr>
              <a:t>5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Как вы поступаете, если в месяц доход нестабильный?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A — Тратить как получается, без резерва (1)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B — Делаю базовый бюджет и оставляю подушку безопасности (3)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C — Стараюсь экономить в «плохие» месяцы (2</a:t>
            </a:r>
            <a:r>
              <a:rPr lang="ru-RU" sz="1600" dirty="0" smtClean="0">
                <a:solidFill>
                  <a:sysClr val="windowText" lastClr="000000"/>
                </a:solidFill>
              </a:rPr>
              <a:t>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342487"/>
            <a:ext cx="8928992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Вопрос 6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Когда берёте меньшую покупку в магазине, как решаете?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A — Покупаю всё, что нравится (1)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B — Сравниваю цены и думаю, нужно ли (3)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C — Часто отказываюсь, если сомневаюсь (2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52" y="3789040"/>
            <a:ext cx="8928992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Вопрос </a:t>
            </a:r>
            <a:r>
              <a:rPr lang="ru-RU" dirty="0">
                <a:solidFill>
                  <a:schemeClr val="tx1"/>
                </a:solidFill>
              </a:rPr>
              <a:t>7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Как вы храните часть сбережений для краткосрочных целей (отпуск, ремонт)?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A — Дома в кошельке/в ящике (1)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B — На отдельном счёте или в вкладе (3)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C — В основном дома, немного на счёте (2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52" y="5229200"/>
            <a:ext cx="8928992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Вопрос 8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Если заметили ошибку в банковском счёте, что делаете?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A — Игнорирую или отложу разобраться (1)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B — Свяжусь с банком и уточню детали (3)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C — Посмотрю позже, если сумма большая (2)</a:t>
            </a:r>
          </a:p>
        </p:txBody>
      </p:sp>
    </p:spTree>
    <p:extLst>
      <p:ext uri="{BB962C8B-B14F-4D97-AF65-F5344CB8AC3E}">
        <p14:creationId xmlns:p14="http://schemas.microsoft.com/office/powerpoint/2010/main" val="22638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«Тест на финансовую грамотность»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751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052" y="1340768"/>
            <a:ext cx="8928992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Вопрос 9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Как вы относитесь к долговым обязательствам перед друзьями/семьёй?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A — Часто занимаю и забываю возвращать (1)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B — Беру только если уверен, что верну быстро (3)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C — Иногда занимаю, но стараюсь вернуть вовремя (2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52" y="3068960"/>
            <a:ext cx="8928992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Вопрос 10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Как вы готовитесь к незапланированным тратам на здоровье или машину?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A — Не готовлюсь, беру деньги по необходимости (1)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B — Имею небольшой фонд на эти случаи (3)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C — Рассчитываю на помощь родственников/страховку (2)</a:t>
            </a:r>
          </a:p>
        </p:txBody>
      </p:sp>
    </p:spTree>
    <p:extLst>
      <p:ext uri="{BB962C8B-B14F-4D97-AF65-F5344CB8AC3E}">
        <p14:creationId xmlns:p14="http://schemas.microsoft.com/office/powerpoint/2010/main" val="12939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«Тест на финансовую грамотность»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751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51" y="836712"/>
            <a:ext cx="90364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Итоги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b="1" dirty="0">
                <a:solidFill>
                  <a:srgbClr val="C00000"/>
                </a:solidFill>
              </a:rPr>
              <a:t>0–12</a:t>
            </a:r>
            <a:r>
              <a:rPr lang="ru-RU" sz="1600" dirty="0"/>
              <a:t> — Низкий уровень практической финансовой </a:t>
            </a:r>
            <a:r>
              <a:rPr lang="ru-RU" sz="1600" dirty="0" smtClean="0"/>
              <a:t>грамотности - вы</a:t>
            </a:r>
            <a:r>
              <a:rPr lang="ru-RU" sz="1600" dirty="0"/>
              <a:t>, скорее всего, часто сталкиваетесь с финансовыми трудностями при неожиданных расходах. Рекомендуется</a:t>
            </a:r>
            <a:r>
              <a:rPr lang="ru-RU" sz="1600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начать с создания небольшой «подушки» — хотя бы 1 месяц расходов;</a:t>
            </a:r>
            <a:br>
              <a:rPr lang="ru-RU" sz="1600" dirty="0"/>
            </a:br>
            <a:r>
              <a:rPr lang="ru-RU" sz="1600" dirty="0"/>
              <a:t>- вести простой учёт доходов и расходов;</a:t>
            </a:r>
            <a:br>
              <a:rPr lang="ru-RU" sz="1600" dirty="0"/>
            </a:br>
            <a:r>
              <a:rPr lang="ru-RU" sz="1600" dirty="0"/>
              <a:t>- избегать необдуманных кредитов и рассрочек;</a:t>
            </a:r>
            <a:br>
              <a:rPr lang="ru-RU" sz="1600" dirty="0"/>
            </a:br>
            <a:r>
              <a:rPr lang="ru-RU" sz="1600" dirty="0"/>
              <a:t>- учиться основам финансов: бюджет, сбережения, приоритеты.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b="1" dirty="0">
                <a:solidFill>
                  <a:srgbClr val="C00000"/>
                </a:solidFill>
              </a:rPr>
              <a:t>13–22</a:t>
            </a:r>
            <a:r>
              <a:rPr lang="ru-RU" sz="1600" dirty="0"/>
              <a:t> — Средний </a:t>
            </a:r>
            <a:r>
              <a:rPr lang="ru-RU" sz="1600" dirty="0" smtClean="0"/>
              <a:t>уровень - вы </a:t>
            </a:r>
            <a:r>
              <a:rPr lang="ru-RU" sz="1600" dirty="0"/>
              <a:t>умеете планировать, но есть пробелы и шанс улучшить устойчивость</a:t>
            </a:r>
            <a:r>
              <a:rPr lang="ru-RU" sz="1600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укрепите подушку безопасности до 3 месяцев расходов;</a:t>
            </a:r>
            <a:br>
              <a:rPr lang="ru-RU" sz="1600" dirty="0"/>
            </a:br>
            <a:r>
              <a:rPr lang="ru-RU" sz="1600" dirty="0"/>
              <a:t>- разделяйте сбережения на краткосрочные и долгосрочные цели;</a:t>
            </a:r>
            <a:br>
              <a:rPr lang="ru-RU" sz="1600" dirty="0"/>
            </a:br>
            <a:r>
              <a:rPr lang="ru-RU" sz="1600" dirty="0"/>
              <a:t>- следите за условиями кредитов и покупок в рассрочку;</a:t>
            </a:r>
            <a:br>
              <a:rPr lang="ru-RU" sz="1600" dirty="0"/>
            </a:br>
            <a:r>
              <a:rPr lang="ru-RU" sz="1600" dirty="0"/>
              <a:t>- учитесь распределять премии и неожиданные доходы между тратами и сбережениями.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b="1" dirty="0">
                <a:solidFill>
                  <a:srgbClr val="C00000"/>
                </a:solidFill>
              </a:rPr>
              <a:t>23–30</a:t>
            </a:r>
            <a:r>
              <a:rPr lang="ru-RU" sz="1600" dirty="0"/>
              <a:t> — Хорошая финансовая </a:t>
            </a:r>
            <a:r>
              <a:rPr lang="ru-RU" sz="1600" dirty="0" smtClean="0"/>
              <a:t>дисциплина – у вас </a:t>
            </a:r>
            <a:r>
              <a:rPr lang="ru-RU" sz="1600" dirty="0"/>
              <a:t>устойчивая финансовая база и хорошие привычки</a:t>
            </a:r>
            <a:r>
              <a:rPr lang="ru-RU" sz="1600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продолжайте держать подушку безопасности 3–6 месяцев;</a:t>
            </a:r>
            <a:br>
              <a:rPr lang="ru-RU" sz="1600" dirty="0"/>
            </a:br>
            <a:r>
              <a:rPr lang="ru-RU" sz="1600" dirty="0"/>
              <a:t>- инвестируйте лишние средства или кладите в долгосрочные накопления;</a:t>
            </a:r>
            <a:br>
              <a:rPr lang="ru-RU" sz="1600" dirty="0"/>
            </a:br>
            <a:r>
              <a:rPr lang="ru-RU" sz="1600" dirty="0"/>
              <a:t>- планируйте крупные покупки и ведите учёт;</a:t>
            </a:r>
            <a:br>
              <a:rPr lang="ru-RU" sz="1600" dirty="0"/>
            </a:br>
            <a:r>
              <a:rPr lang="ru-RU" sz="1600" dirty="0"/>
              <a:t>- регулярно пересматривайте бюджет и финансовые цели.</a:t>
            </a:r>
          </a:p>
        </p:txBody>
      </p:sp>
    </p:spTree>
    <p:extLst>
      <p:ext uri="{BB962C8B-B14F-4D97-AF65-F5344CB8AC3E}">
        <p14:creationId xmlns:p14="http://schemas.microsoft.com/office/powerpoint/2010/main" val="31602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s://ic.pics.livejournal.com/mikhaelis2009/81361900/883992/88399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6"/>
            <a:ext cx="3244082" cy="1417281"/>
          </a:xfrm>
          <a:prstGeom prst="rect">
            <a:avLst/>
          </a:prstGeom>
          <a:noFill/>
        </p:spPr>
      </p:pic>
      <p:pic>
        <p:nvPicPr>
          <p:cNvPr id="20486" name="Picture 6" descr="Смартфон на бел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2304256" cy="2304256"/>
          </a:xfrm>
          <a:prstGeom prst="rect">
            <a:avLst/>
          </a:prstGeom>
          <a:noFill/>
        </p:spPr>
      </p:pic>
      <p:pic>
        <p:nvPicPr>
          <p:cNvPr id="20490" name="Picture 10" descr="Книга на бел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236380"/>
            <a:ext cx="1728192" cy="1621620"/>
          </a:xfrm>
          <a:prstGeom prst="rect">
            <a:avLst/>
          </a:prstGeom>
          <a:noFill/>
        </p:spPr>
      </p:pic>
      <p:pic>
        <p:nvPicPr>
          <p:cNvPr id="20492" name="Picture 12" descr="Фрукты на бел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099346"/>
            <a:ext cx="2760241" cy="15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s://catherineasquithgallery.com/uploads/posts/2021-02/1614545988_7-p-solntse-na-belom-fone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933056"/>
            <a:ext cx="1910780" cy="1872208"/>
          </a:xfrm>
          <a:prstGeom prst="rect">
            <a:avLst/>
          </a:prstGeom>
          <a:noFill/>
        </p:spPr>
      </p:pic>
      <p:sp>
        <p:nvSpPr>
          <p:cNvPr id="20496" name="AutoShape 16" descr="https://e7.pngegg.com/pngimages/637/194/png-clipart-goal-xchng-clock-time-management-animated-flash-sale-sign-angle-monochrom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s://e7.pngegg.com/pngimages/637/194/png-clipart-goal-xchng-clock-time-management-animated-flash-sale-sign-angle-monochr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802761"/>
            <a:ext cx="130923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0" name="Picture 20" descr="https://abrakadabra.fun/uploads/posts/2022-01/1641850964_18-abrakadabra-fun-p-klipart-deti-na-prozrachnom-fone-2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429000"/>
            <a:ext cx="2171375" cy="18048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0"/>
            <a:ext cx="8784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предметы, которые за деньги не купишь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3851920" y="476672"/>
            <a:ext cx="1800200" cy="18722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2" descr="https://img2.freepng.ru/20190905/juu/transparent-toy-games-play-clip-art-5d70d214b8de12.41399570156767490075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424" y="2819725"/>
            <a:ext cx="209055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1520" y="692696"/>
            <a:ext cx="3744416" cy="2520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Эта резвая купчиха поступает очень лихо!</a:t>
            </a:r>
          </a:p>
          <a:p>
            <a:r>
              <a:rPr lang="ru-RU" dirty="0" smtClean="0"/>
              <a:t>В телевизор залезает</a:t>
            </a:r>
          </a:p>
          <a:p>
            <a:r>
              <a:rPr lang="ru-RU" dirty="0" smtClean="0"/>
              <a:t>И товары предлагает:</a:t>
            </a:r>
          </a:p>
          <a:p>
            <a:r>
              <a:rPr lang="ru-RU" dirty="0" smtClean="0"/>
              <a:t>От компьютеров до хлама.</a:t>
            </a:r>
          </a:p>
          <a:p>
            <a:r>
              <a:rPr lang="ru-RU" dirty="0" smtClean="0"/>
              <a:t>Имя у нее …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995936" y="3284984"/>
            <a:ext cx="2160240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товаре быть должна</a:t>
            </a:r>
          </a:p>
          <a:p>
            <a:r>
              <a:rPr lang="ru-RU" dirty="0" smtClean="0"/>
              <a:t>Обязательно…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0"/>
            <a:ext cx="8784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«Доскажи словечко»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1052736"/>
            <a:ext cx="3672408" cy="2304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Это крупный магазин,</a:t>
            </a:r>
          </a:p>
          <a:p>
            <a:r>
              <a:rPr lang="ru-RU" dirty="0" smtClean="0"/>
              <a:t>У него не счесть витрин.</a:t>
            </a:r>
          </a:p>
          <a:p>
            <a:r>
              <a:rPr lang="ru-RU" dirty="0" smtClean="0"/>
              <a:t>Всё найдётся на прилавке -</a:t>
            </a:r>
          </a:p>
          <a:p>
            <a:r>
              <a:rPr lang="ru-RU" dirty="0" smtClean="0"/>
              <a:t>От одежды до булавки.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23528" y="3861048"/>
            <a:ext cx="3168352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Всё, что в жизни продаётся,</a:t>
            </a:r>
          </a:p>
          <a:p>
            <a:r>
              <a:rPr lang="ru-RU" dirty="0" smtClean="0"/>
              <a:t>Одинаково зовётся:</a:t>
            </a:r>
          </a:p>
          <a:p>
            <a:r>
              <a:rPr lang="ru-RU" dirty="0" smtClean="0"/>
              <a:t>И крупа, и самовар</a:t>
            </a:r>
          </a:p>
          <a:p>
            <a:r>
              <a:rPr lang="ru-RU" dirty="0" smtClean="0"/>
              <a:t>Называется ...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364088" y="5229200"/>
            <a:ext cx="3456384" cy="1179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 сметану, хлеб и сыр</a:t>
            </a:r>
          </a:p>
          <a:p>
            <a:r>
              <a:rPr lang="ru-RU" dirty="0" smtClean="0"/>
              <a:t>В кассе чек пробьёт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1520" y="692696"/>
            <a:ext cx="3744416" cy="2520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Эта резвая купчиха поступает очень лихо!</a:t>
            </a:r>
          </a:p>
          <a:p>
            <a:r>
              <a:rPr lang="ru-RU" dirty="0" smtClean="0"/>
              <a:t>В телевизор залезает</a:t>
            </a:r>
          </a:p>
          <a:p>
            <a:r>
              <a:rPr lang="ru-RU" dirty="0" smtClean="0"/>
              <a:t>И товары предлагает:</a:t>
            </a:r>
          </a:p>
          <a:p>
            <a:r>
              <a:rPr lang="ru-RU" dirty="0" smtClean="0"/>
              <a:t>От компьютеров до хлама.</a:t>
            </a:r>
          </a:p>
          <a:p>
            <a:r>
              <a:rPr lang="ru-RU" dirty="0" smtClean="0"/>
              <a:t>Имя у нее </a:t>
            </a:r>
            <a:r>
              <a:rPr lang="ru-RU" sz="2000" b="1" dirty="0" smtClean="0">
                <a:solidFill>
                  <a:srgbClr val="FF0000"/>
                </a:solidFill>
              </a:rPr>
              <a:t>реклама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95936" y="3284984"/>
            <a:ext cx="2160240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товаре быть должна</a:t>
            </a:r>
          </a:p>
          <a:p>
            <a:r>
              <a:rPr lang="ru-RU" dirty="0" smtClean="0"/>
              <a:t>Обязательно </a:t>
            </a:r>
            <a:r>
              <a:rPr lang="ru-RU" sz="2000" b="1" dirty="0" smtClean="0">
                <a:solidFill>
                  <a:srgbClr val="FF0000"/>
                </a:solidFill>
              </a:rPr>
              <a:t>цена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0"/>
            <a:ext cx="8784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«Доскажи словечко»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1052736"/>
            <a:ext cx="3672408" cy="2304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Это крупный магазин,</a:t>
            </a:r>
          </a:p>
          <a:p>
            <a:r>
              <a:rPr lang="ru-RU" dirty="0" smtClean="0"/>
              <a:t>У него не счесть витрин.</a:t>
            </a:r>
          </a:p>
          <a:p>
            <a:r>
              <a:rPr lang="ru-RU" dirty="0" smtClean="0"/>
              <a:t>Всё найдётся на прилавке -</a:t>
            </a:r>
          </a:p>
          <a:p>
            <a:r>
              <a:rPr lang="ru-RU" dirty="0" smtClean="0"/>
              <a:t>От одежды до булавки.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упермаркет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23528" y="3861048"/>
            <a:ext cx="3168352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Всё, что в жизни продаётся,</a:t>
            </a:r>
          </a:p>
          <a:p>
            <a:r>
              <a:rPr lang="ru-RU" dirty="0" smtClean="0"/>
              <a:t>Одинаково зовётся:</a:t>
            </a:r>
          </a:p>
          <a:p>
            <a:r>
              <a:rPr lang="ru-RU" dirty="0" smtClean="0"/>
              <a:t>И крупа, и самовар</a:t>
            </a:r>
          </a:p>
          <a:p>
            <a:r>
              <a:rPr lang="ru-RU" dirty="0" smtClean="0"/>
              <a:t>Называется </a:t>
            </a:r>
            <a:r>
              <a:rPr lang="ru-RU" sz="2000" b="1" dirty="0" smtClean="0">
                <a:solidFill>
                  <a:srgbClr val="FF0000"/>
                </a:solidFill>
              </a:rPr>
              <a:t>товар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364088" y="5229200"/>
            <a:ext cx="3456384" cy="1179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 сметану, хлеб и сыр</a:t>
            </a:r>
          </a:p>
          <a:p>
            <a:r>
              <a:rPr lang="ru-RU" dirty="0" smtClean="0"/>
              <a:t>В кассе чек пробьёт </a:t>
            </a:r>
            <a:r>
              <a:rPr lang="ru-RU" sz="2000" b="1" dirty="0" smtClean="0">
                <a:solidFill>
                  <a:srgbClr val="FF0000"/>
                </a:solidFill>
              </a:rPr>
              <a:t>кассир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«Четвертый лишний»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92696"/>
          <a:ext cx="8856984" cy="58326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145816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 descr="C:\Users\ОЛЬГА\Searches\Desktop\0c4a778c183928ddc8a07cf4fb689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1224136" cy="1224136"/>
          </a:xfrm>
          <a:prstGeom prst="rect">
            <a:avLst/>
          </a:prstGeom>
          <a:noFill/>
        </p:spPr>
      </p:pic>
      <p:pic>
        <p:nvPicPr>
          <p:cNvPr id="17410" name="Picture 2" descr="C:\Users\ОЛЬГА\Searches\Desktop\россия_1.png"/>
          <p:cNvPicPr>
            <a:picLocks noChangeAspect="1" noChangeArrowheads="1"/>
          </p:cNvPicPr>
          <p:nvPr/>
        </p:nvPicPr>
        <p:blipFill>
          <a:blip r:embed="rId4" cstate="print"/>
          <a:srcRect t="23529" b="23530"/>
          <a:stretch>
            <a:fillRect/>
          </a:stretch>
        </p:blipFill>
        <p:spPr bwMode="auto">
          <a:xfrm>
            <a:off x="2339752" y="1124743"/>
            <a:ext cx="1872208" cy="867521"/>
          </a:xfrm>
          <a:prstGeom prst="rect">
            <a:avLst/>
          </a:prstGeom>
          <a:noFill/>
        </p:spPr>
      </p:pic>
      <p:pic>
        <p:nvPicPr>
          <p:cNvPr id="17411" name="Picture 3" descr="C:\Users\ОЛЬГА\Searches\Desktop\13024_usa_1_bio._dollar_2000_king_werbebn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2116408" cy="936104"/>
          </a:xfrm>
          <a:prstGeom prst="rect">
            <a:avLst/>
          </a:prstGeom>
          <a:noFill/>
        </p:spPr>
      </p:pic>
      <p:pic>
        <p:nvPicPr>
          <p:cNvPr id="17412" name="Picture 4" descr="C:\Users\ОЛЬГА\Searches\Desktop\Banknote_5000_rubles_(1997)_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80728"/>
            <a:ext cx="2145796" cy="936104"/>
          </a:xfrm>
          <a:prstGeom prst="rect">
            <a:avLst/>
          </a:prstGeom>
          <a:noFill/>
        </p:spPr>
      </p:pic>
      <p:pic>
        <p:nvPicPr>
          <p:cNvPr id="17413" name="Picture 5" descr="C:\Users\ОЛЬГА\Searches\Desktop\бан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C:\Users\ОЛЬГА\Searches\Desktop\с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C:\Users\ОЛЬГА\Searches\Desktop\круж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699030"/>
            <a:ext cx="1656184" cy="124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C:\Users\ОЛЬГА\Searches\Desktop\a4938ed18c097c14b9ee91d090c47413.jpg.opdownloa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645024"/>
            <a:ext cx="1440160" cy="1440160"/>
          </a:xfrm>
          <a:prstGeom prst="rect">
            <a:avLst/>
          </a:prstGeom>
          <a:noFill/>
        </p:spPr>
      </p:pic>
      <p:pic>
        <p:nvPicPr>
          <p:cNvPr id="17418" name="Picture 10" descr="C:\Users\ОЛЬГА\Searches\Desktop\Аквапарк-в-Лужниках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204864"/>
            <a:ext cx="1837352" cy="1224136"/>
          </a:xfrm>
          <a:prstGeom prst="rect">
            <a:avLst/>
          </a:prstGeom>
          <a:noFill/>
        </p:spPr>
      </p:pic>
      <p:pic>
        <p:nvPicPr>
          <p:cNvPr id="17419" name="Picture 11" descr="C:\Users\ОЛЬГА\Searches\Desktop\file13416379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157192"/>
            <a:ext cx="1080542" cy="1329764"/>
          </a:xfrm>
          <a:prstGeom prst="rect">
            <a:avLst/>
          </a:prstGeom>
          <a:noFill/>
        </p:spPr>
      </p:pic>
      <p:pic>
        <p:nvPicPr>
          <p:cNvPr id="17421" name="Picture 13" descr="C:\Users\ОЛЬГА\Searches\Desktop\f_YXZhdGFycy5tZHMueWFuZGV4Lm5ldC9nZXQtZGlzdHJpY3RzLzE1NDA4MTMvMmEwMDAwMDE2Y2FlN2E0NDM2OTJiNmFmZWMzYTc4ZWFiZmEyL29wdGltaXplP19faWQ9MTI5Mjk1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2276872"/>
            <a:ext cx="1836105" cy="1224136"/>
          </a:xfrm>
          <a:prstGeom prst="rect">
            <a:avLst/>
          </a:prstGeom>
          <a:noFill/>
        </p:spPr>
      </p:pic>
      <p:pic>
        <p:nvPicPr>
          <p:cNvPr id="17422" name="Picture 14" descr="C:\Users\ОЛЬГА\Searches\Desktop\bankoma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5157192"/>
            <a:ext cx="1181313" cy="1296144"/>
          </a:xfrm>
          <a:prstGeom prst="rect">
            <a:avLst/>
          </a:prstGeom>
          <a:noFill/>
        </p:spPr>
      </p:pic>
      <p:pic>
        <p:nvPicPr>
          <p:cNvPr id="17423" name="Picture 15" descr="C:\Users\ОЛЬГА\Searches\Desktop\1560103562721.jpeg"/>
          <p:cNvPicPr>
            <a:picLocks noChangeAspect="1" noChangeArrowheads="1"/>
          </p:cNvPicPr>
          <p:nvPr/>
        </p:nvPicPr>
        <p:blipFill>
          <a:blip r:embed="rId15" cstate="print"/>
          <a:srcRect l="12690" t="9524" r="17512"/>
          <a:stretch>
            <a:fillRect/>
          </a:stretch>
        </p:blipFill>
        <p:spPr bwMode="auto">
          <a:xfrm>
            <a:off x="5076056" y="5085185"/>
            <a:ext cx="833777" cy="1440160"/>
          </a:xfrm>
          <a:prstGeom prst="rect">
            <a:avLst/>
          </a:prstGeom>
          <a:noFill/>
        </p:spPr>
      </p:pic>
      <p:pic>
        <p:nvPicPr>
          <p:cNvPr id="17424" name="Picture 16" descr="C:\Users\ОЛЬГА\Searches\Desktop\2486_1900_190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5157192"/>
            <a:ext cx="864096" cy="1361489"/>
          </a:xfrm>
          <a:prstGeom prst="rect">
            <a:avLst/>
          </a:prstGeom>
          <a:noFill/>
        </p:spPr>
      </p:pic>
      <p:pic>
        <p:nvPicPr>
          <p:cNvPr id="17425" name="Picture 17" descr="C:\Users\ОЛЬГА\Searches\Desktop\view0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2276872"/>
            <a:ext cx="1728192" cy="1232366"/>
          </a:xfrm>
          <a:prstGeom prst="rect">
            <a:avLst/>
          </a:prstGeom>
          <a:noFill/>
        </p:spPr>
      </p:pic>
      <p:pic>
        <p:nvPicPr>
          <p:cNvPr id="17426" name="Picture 18" descr="C:\Users\ОЛЬГА\Searches\Desktop\магнит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2276872"/>
            <a:ext cx="1872208" cy="124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«Четвертый лишний»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92696"/>
          <a:ext cx="8856984" cy="58326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145816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 descr="C:\Users\ОЛЬГА\Searches\Desktop\0c4a778c183928ddc8a07cf4fb689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1224136" cy="1224136"/>
          </a:xfrm>
          <a:prstGeom prst="rect">
            <a:avLst/>
          </a:prstGeom>
          <a:noFill/>
        </p:spPr>
      </p:pic>
      <p:pic>
        <p:nvPicPr>
          <p:cNvPr id="17410" name="Picture 2" descr="C:\Users\ОЛЬГА\Searches\Desktop\россия_1.png"/>
          <p:cNvPicPr>
            <a:picLocks noChangeAspect="1" noChangeArrowheads="1"/>
          </p:cNvPicPr>
          <p:nvPr/>
        </p:nvPicPr>
        <p:blipFill>
          <a:blip r:embed="rId4" cstate="print"/>
          <a:srcRect t="23529" b="23530"/>
          <a:stretch>
            <a:fillRect/>
          </a:stretch>
        </p:blipFill>
        <p:spPr bwMode="auto">
          <a:xfrm>
            <a:off x="2339752" y="1124743"/>
            <a:ext cx="1872208" cy="867521"/>
          </a:xfrm>
          <a:prstGeom prst="rect">
            <a:avLst/>
          </a:prstGeom>
          <a:noFill/>
        </p:spPr>
      </p:pic>
      <p:pic>
        <p:nvPicPr>
          <p:cNvPr id="17411" name="Picture 3" descr="C:\Users\ОЛЬГА\Searches\Desktop\13024_usa_1_bio._dollar_2000_king_werbebn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2116408" cy="936104"/>
          </a:xfrm>
          <a:prstGeom prst="rect">
            <a:avLst/>
          </a:prstGeom>
          <a:noFill/>
        </p:spPr>
      </p:pic>
      <p:pic>
        <p:nvPicPr>
          <p:cNvPr id="17412" name="Picture 4" descr="C:\Users\ОЛЬГА\Searches\Desktop\Banknote_5000_rubles_(1997)_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80728"/>
            <a:ext cx="2145796" cy="936104"/>
          </a:xfrm>
          <a:prstGeom prst="rect">
            <a:avLst/>
          </a:prstGeom>
          <a:noFill/>
        </p:spPr>
      </p:pic>
      <p:pic>
        <p:nvPicPr>
          <p:cNvPr id="17413" name="Picture 5" descr="C:\Users\ОЛЬГА\Searches\Desktop\бан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C:\Users\ОЛЬГА\Searches\Desktop\с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C:\Users\ОЛЬГА\Searches\Desktop\круж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699030"/>
            <a:ext cx="1656184" cy="124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C:\Users\ОЛЬГА\Searches\Desktop\a4938ed18c097c14b9ee91d090c47413.jpg.opdownloa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645024"/>
            <a:ext cx="1440160" cy="1440160"/>
          </a:xfrm>
          <a:prstGeom prst="rect">
            <a:avLst/>
          </a:prstGeom>
          <a:noFill/>
        </p:spPr>
      </p:pic>
      <p:pic>
        <p:nvPicPr>
          <p:cNvPr id="17418" name="Picture 10" descr="C:\Users\ОЛЬГА\Searches\Desktop\Аквапарк-в-Лужниках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204864"/>
            <a:ext cx="1837352" cy="1224136"/>
          </a:xfrm>
          <a:prstGeom prst="rect">
            <a:avLst/>
          </a:prstGeom>
          <a:noFill/>
        </p:spPr>
      </p:pic>
      <p:pic>
        <p:nvPicPr>
          <p:cNvPr id="17419" name="Picture 11" descr="C:\Users\ОЛЬГА\Searches\Desktop\file13416379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157192"/>
            <a:ext cx="1080542" cy="1329764"/>
          </a:xfrm>
          <a:prstGeom prst="rect">
            <a:avLst/>
          </a:prstGeom>
          <a:noFill/>
        </p:spPr>
      </p:pic>
      <p:pic>
        <p:nvPicPr>
          <p:cNvPr id="17421" name="Picture 13" descr="C:\Users\ОЛЬГА\Searches\Desktop\f_YXZhdGFycy5tZHMueWFuZGV4Lm5ldC9nZXQtZGlzdHJpY3RzLzE1NDA4MTMvMmEwMDAwMDE2Y2FlN2E0NDM2OTJiNmFmZWMzYTc4ZWFiZmEyL29wdGltaXplP19faWQ9MTI5Mjk1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2276872"/>
            <a:ext cx="1836105" cy="1224136"/>
          </a:xfrm>
          <a:prstGeom prst="rect">
            <a:avLst/>
          </a:prstGeom>
          <a:noFill/>
        </p:spPr>
      </p:pic>
      <p:pic>
        <p:nvPicPr>
          <p:cNvPr id="17422" name="Picture 14" descr="C:\Users\ОЛЬГА\Searches\Desktop\bankoma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5157192"/>
            <a:ext cx="1181313" cy="1296144"/>
          </a:xfrm>
          <a:prstGeom prst="rect">
            <a:avLst/>
          </a:prstGeom>
          <a:noFill/>
        </p:spPr>
      </p:pic>
      <p:pic>
        <p:nvPicPr>
          <p:cNvPr id="17423" name="Picture 15" descr="C:\Users\ОЛЬГА\Searches\Desktop\1560103562721.jpeg"/>
          <p:cNvPicPr>
            <a:picLocks noChangeAspect="1" noChangeArrowheads="1"/>
          </p:cNvPicPr>
          <p:nvPr/>
        </p:nvPicPr>
        <p:blipFill>
          <a:blip r:embed="rId15" cstate="print"/>
          <a:srcRect l="12690" t="9524" r="17512"/>
          <a:stretch>
            <a:fillRect/>
          </a:stretch>
        </p:blipFill>
        <p:spPr bwMode="auto">
          <a:xfrm>
            <a:off x="5076056" y="5085185"/>
            <a:ext cx="833777" cy="1440160"/>
          </a:xfrm>
          <a:prstGeom prst="rect">
            <a:avLst/>
          </a:prstGeom>
          <a:noFill/>
        </p:spPr>
      </p:pic>
      <p:pic>
        <p:nvPicPr>
          <p:cNvPr id="17424" name="Picture 16" descr="C:\Users\ОЛЬГА\Searches\Desktop\2486_1900_190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5157192"/>
            <a:ext cx="864096" cy="1361489"/>
          </a:xfrm>
          <a:prstGeom prst="rect">
            <a:avLst/>
          </a:prstGeom>
          <a:noFill/>
        </p:spPr>
      </p:pic>
      <p:pic>
        <p:nvPicPr>
          <p:cNvPr id="17425" name="Picture 17" descr="C:\Users\ОЛЬГА\Searches\Desktop\view0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2276872"/>
            <a:ext cx="1728192" cy="1232366"/>
          </a:xfrm>
          <a:prstGeom prst="rect">
            <a:avLst/>
          </a:prstGeom>
          <a:noFill/>
        </p:spPr>
      </p:pic>
      <p:pic>
        <p:nvPicPr>
          <p:cNvPr id="17426" name="Picture 18" descr="C:\Users\ОЛЬГА\Searches\Desktop\магнит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2276872"/>
            <a:ext cx="1872208" cy="124876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0" y="259183"/>
            <a:ext cx="1784396" cy="23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64" y="1699343"/>
            <a:ext cx="1784396" cy="23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" y="3130502"/>
            <a:ext cx="1784396" cy="23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77" y="4544525"/>
            <a:ext cx="1784396" cy="23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нашла Муха, когда пошла по полю в сказке «Муха-Цокотуха»?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«Финансовые сказки»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Смартфон на бел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304256" cy="2304256"/>
          </a:xfrm>
          <a:prstGeom prst="rect">
            <a:avLst/>
          </a:prstGeom>
          <a:noFill/>
        </p:spPr>
      </p:pic>
      <p:pic>
        <p:nvPicPr>
          <p:cNvPr id="7" name="Picture 10" descr="Книга на бел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2378950" cy="2232248"/>
          </a:xfrm>
          <a:prstGeom prst="rect">
            <a:avLst/>
          </a:prstGeom>
          <a:noFill/>
        </p:spPr>
      </p:pic>
      <p:sp>
        <p:nvSpPr>
          <p:cNvPr id="19458" name="AutoShape 2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 descr="C:\Users\ОЛЬГА\Searches\Desktop\png-transparent-red-wellington-boot-red-rain-boots-boots-accessories-shoe.png"/>
          <p:cNvPicPr>
            <a:picLocks noChangeAspect="1" noChangeArrowheads="1"/>
          </p:cNvPicPr>
          <p:nvPr/>
        </p:nvPicPr>
        <p:blipFill>
          <a:blip r:embed="rId5" cstate="print"/>
          <a:srcRect l="21265" t="13291" r="14938"/>
          <a:stretch>
            <a:fillRect/>
          </a:stretch>
        </p:blipFill>
        <p:spPr bwMode="auto">
          <a:xfrm>
            <a:off x="3995936" y="2204864"/>
            <a:ext cx="190728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3" name="Picture 7" descr="https://www.deloks.ru/upload/iblock/f2d/3e6h8sip4sp9tjnoulj316zyzi74a25n/shokolad_portsionnyy_monety_v_banke_rubl_6g_120_sht_1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2181200" cy="21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2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нашла Муха, когда пошла по полю в сказке «Муха-Цокотуха»?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«Финансовые сказки»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58" name="AutoShape 2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https://www.deloks.ru/upload/iblock/f2d/3e6h8sip4sp9tjnoulj316zyzi74a25n/shokolad_portsionnyy_monety_v_banke_rubl_6g_120_sht_1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31683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8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428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fu5</cp:lastModifiedBy>
  <cp:revision>49</cp:revision>
  <dcterms:created xsi:type="dcterms:W3CDTF">2022-11-06T10:36:32Z</dcterms:created>
  <dcterms:modified xsi:type="dcterms:W3CDTF">2026-03-16T06:02:17Z</dcterms:modified>
</cp:coreProperties>
</file>